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9.jpeg" ContentType="image/jpeg"/>
  <Override PartName="/ppt/media/image36.jpeg" ContentType="image/jpeg"/>
  <Override PartName="/ppt/media/image35.jpeg" ContentType="image/jpeg"/>
  <Override PartName="/ppt/media/image32.png" ContentType="image/png"/>
  <Override PartName="/ppt/media/image31.png" ContentType="image/png"/>
  <Override PartName="/ppt/media/image30.png" ContentType="image/png"/>
  <Override PartName="/ppt/media/image25.jpeg" ContentType="image/jpeg"/>
  <Override PartName="/ppt/media/image20.jpeg" ContentType="image/jpeg"/>
  <Override PartName="/ppt/media/image38.png" ContentType="image/png"/>
  <Override PartName="/ppt/media/image33.png" ContentType="image/png"/>
  <Override PartName="/ppt/media/image19.jpeg" ContentType="image/jpeg"/>
  <Override PartName="/ppt/media/image28.png" ContentType="image/png"/>
  <Override PartName="/ppt/media/image24.jpeg" ContentType="image/jpeg"/>
  <Override PartName="/ppt/media/image17.jpeg" ContentType="image/jpeg"/>
  <Override PartName="/ppt/media/image16.jpeg" ContentType="image/jpeg"/>
  <Override PartName="/ppt/media/image14.gif" ContentType="image/gif"/>
  <Override PartName="/ppt/media/image23.jpeg" ContentType="image/jpeg"/>
  <Override PartName="/ppt/media/image12.gif" ContentType="image/gif"/>
  <Override PartName="/ppt/media/image21.jpeg" ContentType="image/jpeg"/>
  <Override PartName="/ppt/media/image11.gif" ContentType="image/gif"/>
  <Override PartName="/ppt/media/image10.png" ContentType="image/png"/>
  <Override PartName="/ppt/media/image22.jpeg" ContentType="image/jpeg"/>
  <Override PartName="/ppt/media/image37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29.png" ContentType="image/png"/>
  <Override PartName="/ppt/media/image34.jpeg" ContentType="image/jpeg"/>
  <Override PartName="/ppt/media/image5.png" ContentType="image/png"/>
  <Override PartName="/ppt/media/image27.jpeg" ContentType="image/jpeg"/>
  <Override PartName="/ppt/media/image7.png" ContentType="image/png"/>
  <Override PartName="/ppt/media/image4.png" ContentType="image/png"/>
  <Override PartName="/ppt/media/image13.gif" ContentType="image/gif"/>
  <Override PartName="/ppt/media/image18.jpeg" ContentType="image/jpeg"/>
  <Override PartName="/ppt/media/image3.png" ContentType="image/png"/>
  <Override PartName="/ppt/media/image6.gif" ContentType="image/gif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クリックしてノート書式の編集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&lt;ヘッダー&gt;</a:t>
            </a:r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D5F8678-0FE5-4F77-AEE5-D9B969FDA9E6}" type="slidenum">
              <a:rPr lang="en-US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72000"/>
              </a:lnSpc>
            </a:pPr>
            <a:r>
              <a:rPr lang="en-US" sz="2000" strike="noStrike">
                <a:latin typeface="ＭＳ Ｐゴシック"/>
              </a:rPr>
              <a:t>どんどん増えるコアを積極的に活用してプログラムを高速化</a:t>
            </a:r>
            <a:endParaRPr/>
          </a:p>
          <a:p>
            <a:pPr>
              <a:lnSpc>
                <a:spcPct val="72000"/>
              </a:lnSpc>
            </a:pPr>
            <a:endParaRPr/>
          </a:p>
          <a:p>
            <a:pPr>
              <a:lnSpc>
                <a:spcPct val="72000"/>
              </a:lnSpc>
            </a:pP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E28FE0-3C69-48AB-9DB4-F3088D19539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217014-7C36-4CA8-8769-DCB889C301B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533520"/>
            <a:ext cx="109724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533520"/>
            <a:ext cx="109724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12191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597360"/>
            <a:ext cx="12191760" cy="260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112240" y="6597360"/>
            <a:ext cx="3384000" cy="260280"/>
          </a:xfrm>
          <a:prstGeom prst="parallelogram">
            <a:avLst>
              <a:gd name="adj" fmla="val 809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64240" y="6597360"/>
            <a:ext cx="2935800" cy="260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8281080" y="6652080"/>
            <a:ext cx="415152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 </a:t>
            </a:r>
            <a:r>
              <a:rPr b="1" lang="en-US" strike="noStrike">
                <a:solidFill>
                  <a:srgbClr val="ffffff"/>
                </a:solidFill>
                <a:latin typeface="Segoe UI"/>
                <a:ea typeface="メイリオ"/>
              </a:rPr>
              <a:t>PEAR LAB   </a:t>
            </a: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Utsunomiya Univ.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ja-JP" sz="4000" strike="noStrike">
                <a:solidFill>
                  <a:srgbClr val="242852"/>
                </a:solidFill>
                <a:latin typeface="Segoe UI Semibold"/>
                <a:ea typeface="HG創英角ｺﾞｼｯｸUB"/>
              </a:rPr>
              <a:t>タイトルテキストの書式を編集するにはクリックします。マスター タイトルの書式設定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876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2</a:t>
            </a: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3</a:t>
            </a: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4</a:t>
            </a: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5</a:t>
            </a: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6</a:t>
            </a: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レベル目のアウトライン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7</a:t>
            </a: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レベル目のアウトラインマスター テキストの書式設定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第 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2 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レベル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ja-JP" strike="noStrike">
                <a:solidFill>
                  <a:srgbClr val="000000"/>
                </a:solidFill>
                <a:latin typeface="Segoe UI"/>
                <a:ea typeface="メイリオ"/>
              </a:rPr>
              <a:t>第 </a:t>
            </a:r>
            <a:r>
              <a:rPr lang="ja-JP" strike="noStrike">
                <a:solidFill>
                  <a:srgbClr val="000000"/>
                </a:solidFill>
                <a:latin typeface="Segoe UI"/>
                <a:ea typeface="メイリオ"/>
              </a:rPr>
              <a:t>3 </a:t>
            </a:r>
            <a:r>
              <a:rPr lang="ja-JP" strike="noStrike">
                <a:solidFill>
                  <a:srgbClr val="000000"/>
                </a:solidFill>
                <a:latin typeface="Segoe UI"/>
                <a:ea typeface="メイリオ"/>
              </a:rPr>
              <a:t>レベル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第 </a:t>
            </a:r>
            <a:r>
              <a:rPr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4 </a:t>
            </a:r>
            <a:r>
              <a:rPr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レベル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ja-JP" sz="1400" strike="noStrike">
                <a:solidFill>
                  <a:srgbClr val="000000"/>
                </a:solidFill>
                <a:latin typeface="Segoe UI"/>
                <a:ea typeface="メイリオ"/>
              </a:rPr>
              <a:t>第 </a:t>
            </a:r>
            <a:r>
              <a:rPr lang="ja-JP" sz="1400" strike="noStrike">
                <a:solidFill>
                  <a:srgbClr val="000000"/>
                </a:solidFill>
                <a:latin typeface="Segoe UI"/>
                <a:ea typeface="メイリオ"/>
              </a:rPr>
              <a:t>5 </a:t>
            </a:r>
            <a:r>
              <a:rPr lang="ja-JP" sz="1400" strike="noStrike">
                <a:solidFill>
                  <a:srgbClr val="000000"/>
                </a:solidFill>
                <a:latin typeface="Segoe UI"/>
                <a:ea typeface="メイリオ"/>
              </a:rPr>
              <a:t>レベル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09480" y="18360"/>
            <a:ext cx="386028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4572000" y="18360"/>
            <a:ext cx="5486040" cy="328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10159920" y="18360"/>
            <a:ext cx="142200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D8B437F-71BC-4916-A3D0-95EA5324B821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20680"/>
            <a:ext cx="1219176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1219176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0" y="6597360"/>
            <a:ext cx="12191760" cy="260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8112240" y="6597360"/>
            <a:ext cx="3384000" cy="260280"/>
          </a:xfrm>
          <a:prstGeom prst="parallelogram">
            <a:avLst>
              <a:gd name="adj" fmla="val 809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9264240" y="6597360"/>
            <a:ext cx="2935800" cy="260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8281080" y="6652080"/>
            <a:ext cx="415152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 </a:t>
            </a:r>
            <a:r>
              <a:rPr b="1" lang="en-US" strike="noStrike">
                <a:solidFill>
                  <a:srgbClr val="ffffff"/>
                </a:solidFill>
                <a:latin typeface="Segoe UI"/>
                <a:ea typeface="メイリオ"/>
              </a:rPr>
              <a:t>PEAR LAB   </a:t>
            </a: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Utsunomiya Univ.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609480" y="533520"/>
            <a:ext cx="109724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ja-JP" sz="4000" strike="noStrike">
                <a:solidFill>
                  <a:srgbClr val="242852"/>
                </a:solidFill>
                <a:latin typeface="Segoe UI Semibold"/>
                <a:ea typeface="HG創英角ｺﾞｼｯｸUB"/>
              </a:rPr>
              <a:t>タイトルテキストの書式を編集するにはクリックします。マスター タイトルの書式設定</a:t>
            </a:r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dt"/>
          </p:nvPr>
        </p:nvSpPr>
        <p:spPr>
          <a:xfrm>
            <a:off x="609480" y="18360"/>
            <a:ext cx="386028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53" name="PlaceHolder 9"/>
          <p:cNvSpPr>
            <a:spLocks noGrp="1"/>
          </p:cNvSpPr>
          <p:nvPr>
            <p:ph type="ftr"/>
          </p:nvPr>
        </p:nvSpPr>
        <p:spPr>
          <a:xfrm>
            <a:off x="4572000" y="18360"/>
            <a:ext cx="5486040" cy="328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54" name="PlaceHolder 10"/>
          <p:cNvSpPr>
            <a:spLocks noGrp="1"/>
          </p:cNvSpPr>
          <p:nvPr>
            <p:ph type="sldNum"/>
          </p:nvPr>
        </p:nvSpPr>
        <p:spPr>
          <a:xfrm>
            <a:off x="10159920" y="18360"/>
            <a:ext cx="142200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EC86E33-BF00-4EF1-9A17-54A17963E4EA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  <p:sp>
        <p:nvSpPr>
          <p:cNvPr id="55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ja-JP" sz="2400">
                <a:latin typeface="Segoe UI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>
                <a:latin typeface="Segoe UI"/>
              </a:rPr>
              <a:t>2</a:t>
            </a:r>
            <a:r>
              <a:rPr lang="ja-JP">
                <a:latin typeface="Segoe UI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1600">
                <a:latin typeface="Segoe UI"/>
              </a:rPr>
              <a:t>3</a:t>
            </a:r>
            <a:r>
              <a:rPr lang="ja-JP" sz="1600">
                <a:latin typeface="Segoe UI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1400">
                <a:latin typeface="Segoe UI"/>
              </a:rPr>
              <a:t>4</a:t>
            </a:r>
            <a:r>
              <a:rPr lang="ja-JP" sz="1400">
                <a:latin typeface="Segoe UI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Segoe UI"/>
              </a:rPr>
              <a:t>5</a:t>
            </a:r>
            <a:r>
              <a:rPr lang="ja-JP" sz="2000">
                <a:latin typeface="Segoe UI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Segoe UI"/>
              </a:rPr>
              <a:t>6</a:t>
            </a:r>
            <a:r>
              <a:rPr lang="ja-JP" sz="2000">
                <a:latin typeface="Segoe UI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Segoe UI"/>
              </a:rPr>
              <a:t>7</a:t>
            </a:r>
            <a:r>
              <a:rPr lang="ja-JP" sz="2000">
                <a:latin typeface="Segoe UI"/>
              </a:rPr>
              <a:t>レベル目のアウトライン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gi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gif"/><Relationship Id="rId8" Type="http://schemas.openxmlformats.org/officeDocument/2006/relationships/image" Target="../media/image12.gif"/><Relationship Id="rId9" Type="http://schemas.openxmlformats.org/officeDocument/2006/relationships/image" Target="../media/image13.gif"/><Relationship Id="rId10" Type="http://schemas.openxmlformats.org/officeDocument/2006/relationships/image" Target="../media/image14.gif"/><Relationship Id="rId11" Type="http://schemas.openxmlformats.org/officeDocument/2006/relationships/image" Target="../media/image15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8" Type="http://schemas.openxmlformats.org/officeDocument/2006/relationships/image" Target="../media/image23.jpeg"/><Relationship Id="rId9" Type="http://schemas.openxmlformats.org/officeDocument/2006/relationships/image" Target="../media/image24.jpeg"/><Relationship Id="rId10" Type="http://schemas.openxmlformats.org/officeDocument/2006/relationships/image" Target="../media/image25.jpeg"/><Relationship Id="rId11" Type="http://schemas.openxmlformats.org/officeDocument/2006/relationships/image" Target="../media/image26.jpeg"/><Relationship Id="rId12" Type="http://schemas.openxmlformats.org/officeDocument/2006/relationships/image" Target="../media/image27.jpe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jpeg"/><Relationship Id="rId20" Type="http://schemas.openxmlformats.org/officeDocument/2006/relationships/image" Target="../media/image35.jpeg"/><Relationship Id="rId21" Type="http://schemas.openxmlformats.org/officeDocument/2006/relationships/image" Target="../media/image36.jpeg"/><Relationship Id="rId22" Type="http://schemas.openxmlformats.org/officeDocument/2006/relationships/image" Target="../media/image37.jpeg"/><Relationship Id="rId23" Type="http://schemas.openxmlformats.org/officeDocument/2006/relationships/image" Target="../media/image38.png"/><Relationship Id="rId24" Type="http://schemas.openxmlformats.org/officeDocument/2006/relationships/image" Target="../media/image39.jpeg"/><Relationship Id="rId2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18360"/>
            <a:ext cx="386028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0" y="18360"/>
            <a:ext cx="54860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D0692D4-3951-4A7E-A8F1-74955AF26881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219960" y="3884040"/>
            <a:ext cx="11810520" cy="23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e58c4"/>
                </a:solidFill>
                <a:latin typeface="Segoe UI"/>
                <a:ea typeface="メイリオ"/>
              </a:rPr>
              <a:t>バイナリ変換</a:t>
            </a:r>
            <a:r>
              <a:rPr lang="en-US" sz="6000" strike="noStrike">
                <a:solidFill>
                  <a:srgbClr val="000000"/>
                </a:solidFill>
                <a:latin typeface="Segoe UI"/>
                <a:ea typeface="メイリオ"/>
              </a:rPr>
              <a:t>を用いた</a:t>
            </a:r>
            <a:endParaRPr/>
          </a:p>
          <a:p>
            <a:pPr>
              <a:lnSpc>
                <a:spcPct val="100000"/>
              </a:lnSpc>
            </a:pPr>
            <a:r>
              <a:rPr lang="en-US" sz="8800" strike="noStrike">
                <a:solidFill>
                  <a:srgbClr val="92d050"/>
                </a:solidFill>
                <a:latin typeface="Segoe UI"/>
                <a:ea typeface="メイリオ"/>
              </a:rPr>
              <a:t>　自動並列化システム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219960" y="1087200"/>
            <a:ext cx="118105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e58c4"/>
                </a:solidFill>
                <a:latin typeface="Segoe UI"/>
                <a:ea typeface="メイリオ"/>
              </a:rPr>
              <a:t>異種混合型</a:t>
            </a:r>
            <a:endParaRPr/>
          </a:p>
          <a:p>
            <a:pPr>
              <a:lnSpc>
                <a:spcPct val="100000"/>
              </a:lnSpc>
            </a:pPr>
            <a:r>
              <a:rPr lang="en-US" sz="7200" strike="noStrike">
                <a:solidFill>
                  <a:srgbClr val="92d050"/>
                </a:solidFill>
                <a:latin typeface="Segoe UI"/>
                <a:ea typeface="メイリオ"/>
              </a:rPr>
              <a:t>	</a:t>
            </a:r>
            <a:r>
              <a:rPr lang="en-US" sz="7200" strike="noStrike">
                <a:solidFill>
                  <a:srgbClr val="92d050"/>
                </a:solidFill>
                <a:latin typeface="Segoe UI"/>
                <a:ea typeface="メイリオ"/>
              </a:rPr>
              <a:t>Android</a:t>
            </a:r>
            <a:r>
              <a:rPr lang="en-US" sz="7200" strike="noStrike">
                <a:solidFill>
                  <a:srgbClr val="92d050"/>
                </a:solidFill>
                <a:latin typeface="Segoe UI"/>
                <a:ea typeface="メイリオ"/>
              </a:rPr>
              <a:t>クラスタシステム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558720" y="4267080"/>
            <a:ext cx="6120" cy="1632240"/>
          </a:xfrm>
          <a:prstGeom prst="line">
            <a:avLst/>
          </a:prstGeom>
          <a:ln>
            <a:solidFill>
              <a:srgbClr val="92d050"/>
            </a:solidFill>
            <a:round/>
          </a:ln>
        </p:spPr>
      </p:sp>
      <p:pic>
        <p:nvPicPr>
          <p:cNvPr id="101" name="図 28" descr=""/>
          <p:cNvPicPr/>
          <p:nvPr/>
        </p:nvPicPr>
        <p:blipFill>
          <a:blip r:embed="rId1"/>
          <a:stretch/>
        </p:blipFill>
        <p:spPr>
          <a:xfrm>
            <a:off x="154800" y="3674880"/>
            <a:ext cx="1902960" cy="5263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94680" y="3607200"/>
            <a:ext cx="2025720" cy="659880"/>
          </a:xfrm>
          <a:prstGeom prst="roundRect">
            <a:avLst>
              <a:gd name="adj" fmla="val 16667"/>
            </a:avLst>
          </a:prstGeom>
          <a:noFill/>
          <a:ln w="3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4000" strike="noStrike">
                <a:solidFill>
                  <a:srgbClr val="242852"/>
                </a:solidFill>
                <a:latin typeface="Segoe UI Semibold"/>
                <a:ea typeface="HG創英角ｺﾞｼｯｸUB"/>
              </a:rPr>
              <a:t>並列処理</a:t>
            </a:r>
            <a:endParaRPr/>
          </a:p>
        </p:txBody>
      </p:sp>
      <p:sp>
        <p:nvSpPr>
          <p:cNvPr id="104" name="TextShape 4"/>
          <p:cNvSpPr txBox="1"/>
          <p:nvPr/>
        </p:nvSpPr>
        <p:spPr>
          <a:xfrm>
            <a:off x="104760" y="1600200"/>
            <a:ext cx="586080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ja-JP" sz="2800" strike="noStrike">
                <a:solidFill>
                  <a:srgbClr val="000000"/>
                </a:solidFill>
                <a:latin typeface="Segoe UI"/>
                <a:ea typeface="メイリオ"/>
              </a:rPr>
              <a:t>- </a:t>
            </a:r>
            <a:r>
              <a:rPr lang="ja-JP" sz="2800" strike="noStrike">
                <a:solidFill>
                  <a:srgbClr val="000000"/>
                </a:solidFill>
                <a:latin typeface="Segoe UI"/>
                <a:ea typeface="メイリオ"/>
              </a:rPr>
              <a:t>並列処理？</a:t>
            </a:r>
            <a:endParaRPr/>
          </a:p>
          <a:p>
            <a:pPr>
              <a:lnSpc>
                <a:spcPct val="100000"/>
              </a:lnSpc>
            </a:pPr>
            <a:r>
              <a:rPr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　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TextShape 5"/>
          <p:cNvSpPr txBox="1"/>
          <p:nvPr/>
        </p:nvSpPr>
        <p:spPr>
          <a:xfrm>
            <a:off x="609480" y="18360"/>
            <a:ext cx="386028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106" name="TextShape 6"/>
          <p:cNvSpPr txBox="1"/>
          <p:nvPr/>
        </p:nvSpPr>
        <p:spPr>
          <a:xfrm>
            <a:off x="4572000" y="18360"/>
            <a:ext cx="54860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107" name="TextShape 7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19CEB4A-0DE2-4131-BBB8-FC5134E4442E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  <p:pic>
        <p:nvPicPr>
          <p:cNvPr id="108" name="図 8" descr=""/>
          <p:cNvPicPr/>
          <p:nvPr/>
        </p:nvPicPr>
        <p:blipFill>
          <a:blip r:embed="rId2"/>
          <a:stretch/>
        </p:blipFill>
        <p:spPr>
          <a:xfrm>
            <a:off x="3388320" y="2258280"/>
            <a:ext cx="1171080" cy="996120"/>
          </a:xfrm>
          <a:prstGeom prst="rect">
            <a:avLst/>
          </a:prstGeom>
          <a:ln>
            <a:noFill/>
          </a:ln>
        </p:spPr>
      </p:pic>
      <p:pic>
        <p:nvPicPr>
          <p:cNvPr id="109" name="図 18" descr=""/>
          <p:cNvPicPr/>
          <p:nvPr/>
        </p:nvPicPr>
        <p:blipFill>
          <a:blip r:embed="rId3"/>
          <a:stretch/>
        </p:blipFill>
        <p:spPr>
          <a:xfrm>
            <a:off x="249840" y="2299680"/>
            <a:ext cx="2671200" cy="913320"/>
          </a:xfrm>
          <a:prstGeom prst="rect">
            <a:avLst/>
          </a:prstGeom>
          <a:ln>
            <a:noFill/>
          </a:ln>
        </p:spPr>
      </p:pic>
      <p:sp>
        <p:nvSpPr>
          <p:cNvPr id="110" name="CustomShape 8"/>
          <p:cNvSpPr/>
          <p:nvPr/>
        </p:nvSpPr>
        <p:spPr>
          <a:xfrm>
            <a:off x="94680" y="2190600"/>
            <a:ext cx="2949480" cy="1087560"/>
          </a:xfrm>
          <a:prstGeom prst="roundRect">
            <a:avLst>
              <a:gd name="adj" fmla="val 16667"/>
            </a:avLst>
          </a:prstGeom>
          <a:noFill/>
          <a:ln w="3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249840" y="1993680"/>
            <a:ext cx="423000" cy="51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Segoe UI"/>
                <a:ea typeface="メイリオ"/>
              </a:rPr>
              <a:t>ex.</a:t>
            </a:r>
            <a:endParaRPr/>
          </a:p>
        </p:txBody>
      </p:sp>
      <p:sp>
        <p:nvSpPr>
          <p:cNvPr id="112" name="Line 10"/>
          <p:cNvSpPr/>
          <p:nvPr/>
        </p:nvSpPr>
        <p:spPr>
          <a:xfrm>
            <a:off x="6095880" y="1523880"/>
            <a:ext cx="0" cy="4910760"/>
          </a:xfrm>
          <a:prstGeom prst="line">
            <a:avLst/>
          </a:prstGeom>
          <a:ln>
            <a:round/>
          </a:ln>
        </p:spPr>
      </p:sp>
      <p:sp>
        <p:nvSpPr>
          <p:cNvPr id="113" name="CustomShape 11"/>
          <p:cNvSpPr/>
          <p:nvPr/>
        </p:nvSpPr>
        <p:spPr>
          <a:xfrm>
            <a:off x="93240" y="4377600"/>
            <a:ext cx="2025720" cy="65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図 27" descr=""/>
          <p:cNvPicPr/>
          <p:nvPr/>
        </p:nvPicPr>
        <p:blipFill>
          <a:blip r:embed="rId4"/>
          <a:stretch/>
        </p:blipFill>
        <p:spPr>
          <a:xfrm>
            <a:off x="154800" y="4428000"/>
            <a:ext cx="1902960" cy="519480"/>
          </a:xfrm>
          <a:prstGeom prst="rect">
            <a:avLst/>
          </a:prstGeom>
          <a:ln>
            <a:noFill/>
          </a:ln>
        </p:spPr>
      </p:pic>
      <p:sp>
        <p:nvSpPr>
          <p:cNvPr id="115" name="CustomShape 12"/>
          <p:cNvSpPr/>
          <p:nvPr/>
        </p:nvSpPr>
        <p:spPr>
          <a:xfrm>
            <a:off x="93240" y="5157360"/>
            <a:ext cx="2025720" cy="65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図 30" descr=""/>
          <p:cNvPicPr/>
          <p:nvPr/>
        </p:nvPicPr>
        <p:blipFill>
          <a:blip r:embed="rId5"/>
          <a:stretch/>
        </p:blipFill>
        <p:spPr>
          <a:xfrm>
            <a:off x="142200" y="5229000"/>
            <a:ext cx="1925280" cy="549000"/>
          </a:xfrm>
          <a:prstGeom prst="rect">
            <a:avLst/>
          </a:prstGeom>
          <a:ln>
            <a:noFill/>
          </a:ln>
        </p:spPr>
      </p:pic>
      <p:pic>
        <p:nvPicPr>
          <p:cNvPr id="117" name="図 31" descr=""/>
          <p:cNvPicPr/>
          <p:nvPr/>
        </p:nvPicPr>
        <p:blipFill>
          <a:blip r:embed="rId6"/>
          <a:stretch/>
        </p:blipFill>
        <p:spPr>
          <a:xfrm>
            <a:off x="142200" y="5946480"/>
            <a:ext cx="1933200" cy="545760"/>
          </a:xfrm>
          <a:prstGeom prst="rect">
            <a:avLst/>
          </a:prstGeom>
          <a:ln>
            <a:noFill/>
          </a:ln>
        </p:spPr>
      </p:pic>
      <p:sp>
        <p:nvSpPr>
          <p:cNvPr id="118" name="CustomShape 13"/>
          <p:cNvSpPr/>
          <p:nvPr/>
        </p:nvSpPr>
        <p:spPr>
          <a:xfrm>
            <a:off x="93240" y="5907240"/>
            <a:ext cx="2025720" cy="659880"/>
          </a:xfrm>
          <a:prstGeom prst="roundRect">
            <a:avLst>
              <a:gd name="adj" fmla="val 16667"/>
            </a:avLst>
          </a:prstGeom>
          <a:noFill/>
          <a:ln w="3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4"/>
          <p:cNvSpPr/>
          <p:nvPr/>
        </p:nvSpPr>
        <p:spPr>
          <a:xfrm>
            <a:off x="416160" y="3258720"/>
            <a:ext cx="387000" cy="3960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5"/>
          <p:cNvSpPr/>
          <p:nvPr/>
        </p:nvSpPr>
        <p:spPr>
          <a:xfrm>
            <a:off x="889920" y="3278880"/>
            <a:ext cx="135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92d050"/>
                </a:solidFill>
                <a:latin typeface="Segoe UI"/>
                <a:ea typeface="メイリオ"/>
              </a:rPr>
              <a:t>並列化</a:t>
            </a:r>
            <a:endParaRPr/>
          </a:p>
        </p:txBody>
      </p:sp>
      <p:pic>
        <p:nvPicPr>
          <p:cNvPr id="121" name="図 66" descr=""/>
          <p:cNvPicPr/>
          <p:nvPr/>
        </p:nvPicPr>
        <p:blipFill>
          <a:blip r:embed="rId7"/>
          <a:stretch/>
        </p:blipFill>
        <p:spPr>
          <a:xfrm>
            <a:off x="2626560" y="3648240"/>
            <a:ext cx="755640" cy="642600"/>
          </a:xfrm>
          <a:prstGeom prst="rect">
            <a:avLst/>
          </a:prstGeom>
          <a:ln>
            <a:noFill/>
          </a:ln>
        </p:spPr>
      </p:pic>
      <p:pic>
        <p:nvPicPr>
          <p:cNvPr id="122" name="図 67" descr=""/>
          <p:cNvPicPr/>
          <p:nvPr/>
        </p:nvPicPr>
        <p:blipFill>
          <a:blip r:embed="rId8"/>
          <a:stretch/>
        </p:blipFill>
        <p:spPr>
          <a:xfrm>
            <a:off x="2626560" y="4366080"/>
            <a:ext cx="755640" cy="642600"/>
          </a:xfrm>
          <a:prstGeom prst="rect">
            <a:avLst/>
          </a:prstGeom>
          <a:ln>
            <a:noFill/>
          </a:ln>
        </p:spPr>
      </p:pic>
      <p:pic>
        <p:nvPicPr>
          <p:cNvPr id="123" name="図 68" descr=""/>
          <p:cNvPicPr/>
          <p:nvPr/>
        </p:nvPicPr>
        <p:blipFill>
          <a:blip r:embed="rId9"/>
          <a:stretch/>
        </p:blipFill>
        <p:spPr>
          <a:xfrm>
            <a:off x="2626560" y="5182200"/>
            <a:ext cx="755640" cy="642600"/>
          </a:xfrm>
          <a:prstGeom prst="rect">
            <a:avLst/>
          </a:prstGeom>
          <a:ln>
            <a:noFill/>
          </a:ln>
        </p:spPr>
      </p:pic>
      <p:pic>
        <p:nvPicPr>
          <p:cNvPr id="124" name="図 69" descr=""/>
          <p:cNvPicPr/>
          <p:nvPr/>
        </p:nvPicPr>
        <p:blipFill>
          <a:blip r:embed="rId10"/>
          <a:stretch/>
        </p:blipFill>
        <p:spPr>
          <a:xfrm>
            <a:off x="2626560" y="5899680"/>
            <a:ext cx="755640" cy="642600"/>
          </a:xfrm>
          <a:prstGeom prst="rect">
            <a:avLst/>
          </a:prstGeom>
          <a:ln>
            <a:noFill/>
          </a:ln>
        </p:spPr>
      </p:pic>
      <p:sp>
        <p:nvSpPr>
          <p:cNvPr id="125" name="CustomShape 16"/>
          <p:cNvSpPr/>
          <p:nvPr/>
        </p:nvSpPr>
        <p:spPr>
          <a:xfrm>
            <a:off x="3137040" y="2671560"/>
            <a:ext cx="2455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6" name="CustomShape 17"/>
          <p:cNvSpPr/>
          <p:nvPr/>
        </p:nvSpPr>
        <p:spPr>
          <a:xfrm>
            <a:off x="2249640" y="3944160"/>
            <a:ext cx="2455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CustomShape 18"/>
          <p:cNvSpPr/>
          <p:nvPr/>
        </p:nvSpPr>
        <p:spPr>
          <a:xfrm>
            <a:off x="2249640" y="4689360"/>
            <a:ext cx="2455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2249640" y="6237360"/>
            <a:ext cx="2455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CustomShape 20"/>
          <p:cNvSpPr/>
          <p:nvPr/>
        </p:nvSpPr>
        <p:spPr>
          <a:xfrm>
            <a:off x="2249640" y="5464440"/>
            <a:ext cx="2455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CustomShape 21"/>
          <p:cNvSpPr/>
          <p:nvPr/>
        </p:nvSpPr>
        <p:spPr>
          <a:xfrm flipV="1" rot="2517600">
            <a:off x="3253320" y="4490640"/>
            <a:ext cx="130968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22"/>
          <p:cNvSpPr/>
          <p:nvPr/>
        </p:nvSpPr>
        <p:spPr>
          <a:xfrm rot="1240800">
            <a:off x="3390120" y="4937760"/>
            <a:ext cx="99036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2" name="CustomShape 23"/>
          <p:cNvSpPr/>
          <p:nvPr/>
        </p:nvSpPr>
        <p:spPr>
          <a:xfrm rot="20475000">
            <a:off x="3380400" y="5421240"/>
            <a:ext cx="100944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3" name="CustomShape 24"/>
          <p:cNvSpPr/>
          <p:nvPr/>
        </p:nvSpPr>
        <p:spPr>
          <a:xfrm rot="19131000">
            <a:off x="3231000" y="5827680"/>
            <a:ext cx="13453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4" name="CustomShape 25"/>
          <p:cNvSpPr/>
          <p:nvPr/>
        </p:nvSpPr>
        <p:spPr>
          <a:xfrm>
            <a:off x="4616280" y="2671560"/>
            <a:ext cx="2455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5" name="CustomShape 26"/>
          <p:cNvSpPr/>
          <p:nvPr/>
        </p:nvSpPr>
        <p:spPr>
          <a:xfrm>
            <a:off x="5008680" y="2425320"/>
            <a:ext cx="963720" cy="537840"/>
          </a:xfrm>
          <a:prstGeom prst="ellipse">
            <a:avLst/>
          </a:prstGeom>
          <a:ln>
            <a:rou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Segoe UI"/>
                <a:ea typeface="メイリオ"/>
              </a:rPr>
              <a:t>実行結果</a:t>
            </a:r>
            <a:endParaRPr/>
          </a:p>
        </p:txBody>
      </p:sp>
      <p:sp>
        <p:nvSpPr>
          <p:cNvPr id="136" name="CustomShape 27"/>
          <p:cNvSpPr/>
          <p:nvPr/>
        </p:nvSpPr>
        <p:spPr>
          <a:xfrm>
            <a:off x="5008680" y="4852440"/>
            <a:ext cx="963720" cy="537840"/>
          </a:xfrm>
          <a:prstGeom prst="ellipse">
            <a:avLst/>
          </a:prstGeom>
          <a:ln>
            <a:rou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Segoe UI"/>
                <a:ea typeface="メイリオ"/>
              </a:rPr>
              <a:t>実行結果</a:t>
            </a:r>
            <a:endParaRPr/>
          </a:p>
        </p:txBody>
      </p:sp>
      <p:sp>
        <p:nvSpPr>
          <p:cNvPr id="137" name="CustomShape 28"/>
          <p:cNvSpPr/>
          <p:nvPr/>
        </p:nvSpPr>
        <p:spPr>
          <a:xfrm>
            <a:off x="4673160" y="5134320"/>
            <a:ext cx="245520" cy="45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8" name="CustomShape 29"/>
          <p:cNvSpPr/>
          <p:nvPr/>
        </p:nvSpPr>
        <p:spPr>
          <a:xfrm>
            <a:off x="4402080" y="4897440"/>
            <a:ext cx="222480" cy="514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 strike="noStrike">
                <a:solidFill>
                  <a:srgbClr val="ffffff"/>
                </a:solidFill>
                <a:latin typeface="Segoe UI"/>
                <a:ea typeface="メイリオ"/>
              </a:rPr>
              <a:t>統合</a:t>
            </a:r>
            <a:endParaRPr/>
          </a:p>
        </p:txBody>
      </p:sp>
      <p:sp>
        <p:nvSpPr>
          <p:cNvPr id="139" name="CustomShape 30"/>
          <p:cNvSpPr/>
          <p:nvPr/>
        </p:nvSpPr>
        <p:spPr>
          <a:xfrm>
            <a:off x="6174360" y="1600200"/>
            <a:ext cx="5860800" cy="48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Segoe UI"/>
                <a:ea typeface="メイリオ"/>
              </a:rPr>
              <a:t>- PC</a:t>
            </a:r>
            <a:r>
              <a:rPr lang="en-US" sz="2800" strike="noStrike">
                <a:solidFill>
                  <a:srgbClr val="000000"/>
                </a:solidFill>
                <a:latin typeface="Segoe UI"/>
                <a:ea typeface="メイリオ"/>
              </a:rPr>
              <a:t>が複数必要？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 u="sng">
                <a:solidFill>
                  <a:srgbClr val="92d050"/>
                </a:solidFill>
                <a:latin typeface="Segoe UI"/>
                <a:ea typeface="メイリオ"/>
              </a:rPr>
              <a:t>マルチコアプロセッサ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Segoe UI"/>
                <a:ea typeface="メイリオ"/>
              </a:rPr>
              <a:t> 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ex. </a:t>
            </a:r>
            <a:r>
              <a:rPr lang="en-US" sz="2400" strike="noStrike">
                <a:solidFill>
                  <a:srgbClr val="000000"/>
                </a:solidFill>
                <a:latin typeface="Segoe UI"/>
                <a:ea typeface="メイリオ"/>
              </a:rPr>
              <a:t>Intel® Core™ i7-6700K  </a:t>
            </a:r>
            <a:r>
              <a:rPr lang="en-US" strike="noStrike">
                <a:solidFill>
                  <a:srgbClr val="000000"/>
                </a:solidFill>
                <a:latin typeface="Segoe UI"/>
                <a:ea typeface="メイリオ"/>
              </a:rPr>
              <a:t>- </a:t>
            </a:r>
            <a:r>
              <a:rPr lang="en-US" strike="noStrike">
                <a:solidFill>
                  <a:srgbClr val="ff0000"/>
                </a:solidFill>
                <a:latin typeface="Segoe UI"/>
                <a:ea typeface="メイリオ"/>
              </a:rPr>
              <a:t>コア数 </a:t>
            </a:r>
            <a:r>
              <a:rPr lang="en-US" strike="noStrike">
                <a:solidFill>
                  <a:srgbClr val="ff0000"/>
                </a:solidFill>
                <a:latin typeface="Segoe UI"/>
                <a:ea typeface="メイリオ"/>
              </a:rPr>
              <a:t>: 4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b0f0"/>
                </a:solidFill>
                <a:latin typeface="Segoe UI"/>
                <a:ea typeface="メイリオ"/>
              </a:rPr>
              <a:t>複数のコア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を用いて</a:t>
            </a:r>
            <a:r>
              <a:rPr lang="en-US" sz="2400" strike="noStrike">
                <a:solidFill>
                  <a:srgbClr val="000000"/>
                </a:solidFill>
                <a:latin typeface="Segoe UI"/>
                <a:ea typeface="メイリオ"/>
              </a:rPr>
              <a:t>１つ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の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PC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上で</a:t>
            </a:r>
            <a:r>
              <a:rPr lang="en-US" sz="2400" strike="noStrike">
                <a:solidFill>
                  <a:srgbClr val="92d050"/>
                </a:solidFill>
                <a:latin typeface="Segoe UI"/>
                <a:ea typeface="メイリオ"/>
              </a:rPr>
              <a:t>並列化が可能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92d050"/>
                </a:solidFill>
                <a:latin typeface="Segoe UI"/>
                <a:ea typeface="メイリオ"/>
              </a:rPr>
              <a:t>　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-"/>
            </a:pPr>
            <a:r>
              <a:rPr lang="en-US" sz="2400" strike="noStrike">
                <a:solidFill>
                  <a:srgbClr val="000000"/>
                </a:solidFill>
                <a:latin typeface="Segoe UI"/>
                <a:ea typeface="メイリオ"/>
              </a:rPr>
              <a:t>並列実行で性能向上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　年々増加しているコアを活用して高速化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0000"/>
                </a:solidFill>
                <a:latin typeface="Segoe UI"/>
                <a:ea typeface="メイリオ"/>
              </a:rPr>
              <a:t>プログラムを並列化するためには？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・並列処理のための処理の分割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・各コアへどのように分割した処理を割り当てるか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・並列処理の制御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1"/>
          <p:cNvSpPr/>
          <p:nvPr/>
        </p:nvSpPr>
        <p:spPr>
          <a:xfrm>
            <a:off x="5090400" y="3531240"/>
            <a:ext cx="79992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Segoe UI"/>
                <a:ea typeface="メイリオ"/>
              </a:rPr>
              <a:t>＝</a:t>
            </a:r>
            <a:endParaRPr/>
          </a:p>
        </p:txBody>
      </p:sp>
      <p:pic>
        <p:nvPicPr>
          <p:cNvPr id="141" name="図 62" descr=""/>
          <p:cNvPicPr/>
          <p:nvPr/>
        </p:nvPicPr>
        <p:blipFill>
          <a:blip r:embed="rId11"/>
          <a:stretch/>
        </p:blipFill>
        <p:spPr>
          <a:xfrm>
            <a:off x="9899640" y="700200"/>
            <a:ext cx="1942920" cy="1800000"/>
          </a:xfrm>
          <a:prstGeom prst="rect">
            <a:avLst/>
          </a:prstGeom>
          <a:ln>
            <a:noFill/>
          </a:ln>
        </p:spPr>
      </p:pic>
      <p:sp>
        <p:nvSpPr>
          <p:cNvPr id="142" name="Line 32"/>
          <p:cNvSpPr/>
          <p:nvPr/>
        </p:nvSpPr>
        <p:spPr>
          <a:xfrm flipH="1" flipV="1">
            <a:off x="6088680" y="3590280"/>
            <a:ext cx="5946840" cy="57960"/>
          </a:xfrm>
          <a:prstGeom prst="line">
            <a:avLst/>
          </a:prstGeom>
          <a:ln>
            <a:round/>
          </a:ln>
        </p:spPr>
      </p:sp>
      <p:sp>
        <p:nvSpPr>
          <p:cNvPr id="143" name="CustomShape 33"/>
          <p:cNvSpPr/>
          <p:nvPr/>
        </p:nvSpPr>
        <p:spPr>
          <a:xfrm>
            <a:off x="6815880" y="5689440"/>
            <a:ext cx="2052720" cy="1962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4"/>
          <p:cNvSpPr/>
          <p:nvPr/>
        </p:nvSpPr>
        <p:spPr>
          <a:xfrm>
            <a:off x="6982560" y="5946480"/>
            <a:ext cx="4793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e58c4"/>
                </a:solidFill>
                <a:latin typeface="Segoe UI"/>
                <a:ea typeface="メイリオ"/>
              </a:rPr>
              <a:t>自動並列化システム</a:t>
            </a:r>
            <a:endParaRPr/>
          </a:p>
        </p:txBody>
      </p:sp>
      <p:sp>
        <p:nvSpPr>
          <p:cNvPr id="145" name="CustomShape 35"/>
          <p:cNvSpPr/>
          <p:nvPr/>
        </p:nvSpPr>
        <p:spPr>
          <a:xfrm>
            <a:off x="10987560" y="4764600"/>
            <a:ext cx="275760" cy="863640"/>
          </a:xfrm>
          <a:prstGeom prst="rightBrace">
            <a:avLst>
              <a:gd name="adj1" fmla="val 8333"/>
              <a:gd name="adj2" fmla="val 50000"/>
            </a:avLst>
          </a:prstGeom>
          <a:noFill/>
          <a:ln w="7632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6"/>
          <p:cNvSpPr/>
          <p:nvPr/>
        </p:nvSpPr>
        <p:spPr>
          <a:xfrm>
            <a:off x="11341800" y="5037480"/>
            <a:ext cx="96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Segoe UI"/>
                <a:ea typeface="メイリオ"/>
              </a:rPr>
              <a:t>難しい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5335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ja-JP" sz="4000" strike="noStrike">
                <a:solidFill>
                  <a:srgbClr val="242852"/>
                </a:solidFill>
                <a:latin typeface="Segoe UI Semibold"/>
                <a:ea typeface="HG創英角ｺﾞｼｯｸUB"/>
              </a:rPr>
              <a:t>Valgrind</a:t>
            </a:r>
            <a:r>
              <a:rPr b="1" lang="ja-JP" sz="4000" strike="noStrike">
                <a:solidFill>
                  <a:srgbClr val="242852"/>
                </a:solidFill>
                <a:latin typeface="HG創英角ｺﾞｼｯｸUB"/>
                <a:ea typeface="HG創英角ｺﾞｼｯｸUB"/>
              </a:rPr>
              <a:t> </a:t>
            </a:r>
            <a:r>
              <a:rPr b="1" lang="ja-JP" sz="4000" strike="noStrike">
                <a:solidFill>
                  <a:srgbClr val="242852"/>
                </a:solidFill>
                <a:latin typeface="HG創英角ｺﾞｼｯｸUB"/>
                <a:ea typeface="HG創英角ｺﾞｼｯｸUB"/>
              </a:rPr>
              <a:t>ベースの並列化システム構成図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7277040" y="4565160"/>
            <a:ext cx="3919680" cy="194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ja-JP" sz="2400" strike="noStrike">
                <a:solidFill>
                  <a:srgbClr val="4a66ac"/>
                </a:solidFill>
                <a:latin typeface="Segoe UI"/>
                <a:ea typeface="メイリオ"/>
              </a:rPr>
              <a:t>Valgrind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デバッグおよびプロファイリング用　　　　</a:t>
            </a:r>
            <a:r>
              <a:rPr b="1"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オープンソースフレームワーク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ja-JP" sz="1600" strike="noStrike">
                <a:solidFill>
                  <a:srgbClr val="4a66ac"/>
                </a:solidFill>
                <a:latin typeface="Segoe UI"/>
                <a:ea typeface="メイリオ"/>
              </a:rPr>
              <a:t>プラグイン方式</a:t>
            </a:r>
            <a:r>
              <a:rPr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により様々な</a:t>
            </a:r>
            <a:r>
              <a:rPr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
</a:t>
            </a:r>
            <a:r>
              <a:rPr b="1" lang="ja-JP" sz="1600" strike="noStrike">
                <a:solidFill>
                  <a:srgbClr val="ff0000"/>
                </a:solidFill>
                <a:latin typeface="Segoe UI"/>
                <a:ea typeface="メイリオ"/>
              </a:rPr>
              <a:t>バイナリ変換</a:t>
            </a:r>
            <a:r>
              <a:rPr b="1"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処理機能</a:t>
            </a:r>
            <a:r>
              <a:rPr lang="ja-JP" sz="1600" strike="noStrike">
                <a:solidFill>
                  <a:srgbClr val="000000"/>
                </a:solidFill>
                <a:latin typeface="Segoe UI"/>
                <a:ea typeface="メイリオ"/>
              </a:rPr>
              <a:t>を追加できる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891680" y="3033720"/>
            <a:ext cx="1854360" cy="1984680"/>
          </a:xfrm>
          <a:prstGeom prst="roundRect">
            <a:avLst>
              <a:gd name="adj" fmla="val 12233"/>
            </a:avLst>
          </a:prstGeom>
          <a:solidFill>
            <a:srgbClr val="ccec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68560" y="3033720"/>
            <a:ext cx="4283640" cy="1984680"/>
          </a:xfrm>
          <a:prstGeom prst="roundRect">
            <a:avLst>
              <a:gd name="adj" fmla="val 12284"/>
            </a:avLst>
          </a:prstGeom>
          <a:solidFill>
            <a:srgbClr val="ccec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117360" y="5987160"/>
            <a:ext cx="6762240" cy="473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メイリオ"/>
                <a:ea typeface="メイリオ"/>
              </a:rPr>
              <a:t>マルチコアプロセッサ（</a:t>
            </a:r>
            <a:r>
              <a:rPr lang="en-US" sz="1400" strike="noStrike">
                <a:solidFill>
                  <a:srgbClr val="ffffff"/>
                </a:solidFill>
                <a:latin typeface="メイリオ"/>
                <a:ea typeface="メイリオ"/>
              </a:rPr>
              <a:t>x86, ARM, MIPS, …</a:t>
            </a:r>
            <a:r>
              <a:rPr lang="en-US" sz="1400" strike="noStrike">
                <a:solidFill>
                  <a:srgbClr val="ffffff"/>
                </a:solidFill>
                <a:latin typeface="メイリオ"/>
                <a:ea typeface="メイリオ"/>
              </a:rPr>
              <a:t>）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17360" y="5513760"/>
            <a:ext cx="6762240" cy="473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ＯＳ（</a:t>
            </a: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Linux, MacOSX, Android, …</a:t>
            </a: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）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117360" y="1551240"/>
            <a:ext cx="6762240" cy="3759120"/>
          </a:xfrm>
          <a:prstGeom prst="roundRect">
            <a:avLst>
              <a:gd name="adj" fmla="val 11933"/>
            </a:avLst>
          </a:prstGeom>
          <a:noFill/>
          <a:ln w="2844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5556600" y="1523880"/>
            <a:ext cx="1317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User Process</a:t>
            </a:r>
            <a:endParaRPr/>
          </a:p>
        </p:txBody>
      </p:sp>
      <p:sp>
        <p:nvSpPr>
          <p:cNvPr id="155" name="CustomShape 9"/>
          <p:cNvSpPr/>
          <p:nvPr/>
        </p:nvSpPr>
        <p:spPr>
          <a:xfrm>
            <a:off x="4387320" y="3349800"/>
            <a:ext cx="330120" cy="159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メイリオ"/>
                <a:ea typeface="メイリオ"/>
              </a:rPr>
              <a:t>プラグインＡＰＩ</a:t>
            </a:r>
            <a:endParaRPr/>
          </a:p>
        </p:txBody>
      </p:sp>
      <p:sp>
        <p:nvSpPr>
          <p:cNvPr id="156" name="CustomShape 10"/>
          <p:cNvSpPr/>
          <p:nvPr/>
        </p:nvSpPr>
        <p:spPr>
          <a:xfrm>
            <a:off x="3093120" y="3296520"/>
            <a:ext cx="1013760" cy="162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メイリオ"/>
                <a:ea typeface="メイリオ"/>
              </a:rPr>
              <a:t>システム</a:t>
            </a:r>
            <a:r>
              <a:rPr lang="en-US" sz="1200" strike="noStrike">
                <a:solidFill>
                  <a:srgbClr val="000000"/>
                </a:solidFill>
                <a:latin typeface="メイリオ"/>
                <a:ea typeface="メイリオ"/>
              </a:rPr>
              <a:t>
</a:t>
            </a:r>
            <a:r>
              <a:rPr lang="en-US" sz="1200" strike="noStrike">
                <a:solidFill>
                  <a:srgbClr val="000000"/>
                </a:solidFill>
                <a:latin typeface="メイリオ"/>
                <a:ea typeface="メイリオ"/>
              </a:rPr>
              <a:t>マネージャ</a:t>
            </a:r>
            <a:endParaRPr/>
          </a:p>
        </p:txBody>
      </p:sp>
      <p:sp>
        <p:nvSpPr>
          <p:cNvPr id="157" name="CustomShape 11"/>
          <p:cNvSpPr/>
          <p:nvPr/>
        </p:nvSpPr>
        <p:spPr>
          <a:xfrm>
            <a:off x="1623240" y="3296520"/>
            <a:ext cx="1198800" cy="511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メイリオ"/>
                <a:ea typeface="メイリオ"/>
              </a:rPr>
              <a:t>JIT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メイリオ"/>
                <a:ea typeface="メイリオ"/>
              </a:rPr>
              <a:t>コンパイラ</a:t>
            </a:r>
            <a:endParaRPr/>
          </a:p>
        </p:txBody>
      </p:sp>
      <p:sp>
        <p:nvSpPr>
          <p:cNvPr id="158" name="CustomShape 12"/>
          <p:cNvSpPr/>
          <p:nvPr/>
        </p:nvSpPr>
        <p:spPr>
          <a:xfrm>
            <a:off x="2283480" y="1862280"/>
            <a:ext cx="4327560" cy="88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ユーザーアプリケーション</a:t>
            </a: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
</a:t>
            </a: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（ゲストプログラム）</a:t>
            </a:r>
            <a:endParaRPr/>
          </a:p>
        </p:txBody>
      </p:sp>
      <p:sp>
        <p:nvSpPr>
          <p:cNvPr id="159" name="CustomShape 13"/>
          <p:cNvSpPr/>
          <p:nvPr/>
        </p:nvSpPr>
        <p:spPr>
          <a:xfrm>
            <a:off x="5056200" y="4489560"/>
            <a:ext cx="1554840" cy="459360"/>
          </a:xfrm>
          <a:prstGeom prst="rect">
            <a:avLst/>
          </a:prstGeom>
          <a:solidFill>
            <a:srgbClr val="cc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プロファイル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ユニット</a:t>
            </a:r>
            <a:endParaRPr/>
          </a:p>
        </p:txBody>
      </p:sp>
      <p:sp>
        <p:nvSpPr>
          <p:cNvPr id="160" name="CustomShape 14"/>
          <p:cNvSpPr/>
          <p:nvPr/>
        </p:nvSpPr>
        <p:spPr>
          <a:xfrm>
            <a:off x="406440" y="1862280"/>
            <a:ext cx="1673640" cy="88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変換コード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キャッシュ</a:t>
            </a:r>
            <a:endParaRPr/>
          </a:p>
        </p:txBody>
      </p:sp>
      <p:sp>
        <p:nvSpPr>
          <p:cNvPr id="161" name="CustomShape 15"/>
          <p:cNvSpPr/>
          <p:nvPr/>
        </p:nvSpPr>
        <p:spPr>
          <a:xfrm>
            <a:off x="5056200" y="3372120"/>
            <a:ext cx="1554840" cy="459360"/>
          </a:xfrm>
          <a:prstGeom prst="rect">
            <a:avLst/>
          </a:prstGeom>
          <a:solidFill>
            <a:srgbClr val="cc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並列化</a:t>
            </a: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ユニット</a:t>
            </a:r>
            <a:endParaRPr/>
          </a:p>
        </p:txBody>
      </p:sp>
      <p:sp>
        <p:nvSpPr>
          <p:cNvPr id="162" name="CustomShape 16"/>
          <p:cNvSpPr/>
          <p:nvPr/>
        </p:nvSpPr>
        <p:spPr>
          <a:xfrm>
            <a:off x="3450960" y="4919040"/>
            <a:ext cx="274680" cy="5947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7"/>
          <p:cNvSpPr/>
          <p:nvPr/>
        </p:nvSpPr>
        <p:spPr>
          <a:xfrm>
            <a:off x="4107240" y="4026240"/>
            <a:ext cx="279720" cy="2242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8"/>
          <p:cNvSpPr/>
          <p:nvPr/>
        </p:nvSpPr>
        <p:spPr>
          <a:xfrm>
            <a:off x="4717800" y="3556800"/>
            <a:ext cx="337680" cy="198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9"/>
          <p:cNvSpPr/>
          <p:nvPr/>
        </p:nvSpPr>
        <p:spPr>
          <a:xfrm>
            <a:off x="4727520" y="4630320"/>
            <a:ext cx="327960" cy="198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0"/>
          <p:cNvSpPr/>
          <p:nvPr/>
        </p:nvSpPr>
        <p:spPr>
          <a:xfrm>
            <a:off x="1137240" y="2748240"/>
            <a:ext cx="212040" cy="11210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1"/>
          <p:cNvSpPr/>
          <p:nvPr/>
        </p:nvSpPr>
        <p:spPr>
          <a:xfrm>
            <a:off x="3159360" y="3031920"/>
            <a:ext cx="1407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Valgrind</a:t>
            </a: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コア</a:t>
            </a:r>
            <a:endParaRPr/>
          </a:p>
        </p:txBody>
      </p:sp>
      <p:sp>
        <p:nvSpPr>
          <p:cNvPr id="168" name="CustomShape 22"/>
          <p:cNvSpPr/>
          <p:nvPr/>
        </p:nvSpPr>
        <p:spPr>
          <a:xfrm>
            <a:off x="5056200" y="3919680"/>
            <a:ext cx="1554840" cy="459360"/>
          </a:xfrm>
          <a:prstGeom prst="rect">
            <a:avLst/>
          </a:prstGeom>
          <a:solidFill>
            <a:srgbClr val="cc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最適化</a:t>
            </a:r>
            <a:r>
              <a:rPr lang="en-US" sz="1400" strike="noStrike">
                <a:solidFill>
                  <a:srgbClr val="000000"/>
                </a:solidFill>
                <a:latin typeface="メイリオ"/>
                <a:ea typeface="メイリオ"/>
              </a:rPr>
              <a:t>ユニット</a:t>
            </a:r>
            <a:endParaRPr/>
          </a:p>
        </p:txBody>
      </p:sp>
      <p:sp>
        <p:nvSpPr>
          <p:cNvPr id="169" name="CustomShape 23"/>
          <p:cNvSpPr/>
          <p:nvPr/>
        </p:nvSpPr>
        <p:spPr>
          <a:xfrm>
            <a:off x="4717800" y="4030200"/>
            <a:ext cx="337680" cy="198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4"/>
          <p:cNvSpPr/>
          <p:nvPr/>
        </p:nvSpPr>
        <p:spPr>
          <a:xfrm>
            <a:off x="424440" y="4431960"/>
            <a:ext cx="2397600" cy="49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メイリオ"/>
                <a:ea typeface="メイリオ"/>
              </a:rPr>
              <a:t>エミュレーションユニット</a:t>
            </a:r>
            <a:endParaRPr/>
          </a:p>
        </p:txBody>
      </p:sp>
      <p:sp>
        <p:nvSpPr>
          <p:cNvPr id="171" name="CustomShape 25"/>
          <p:cNvSpPr/>
          <p:nvPr/>
        </p:nvSpPr>
        <p:spPr>
          <a:xfrm>
            <a:off x="2822400" y="4565160"/>
            <a:ext cx="270360" cy="179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6"/>
          <p:cNvSpPr/>
          <p:nvPr/>
        </p:nvSpPr>
        <p:spPr>
          <a:xfrm>
            <a:off x="4866120" y="3031920"/>
            <a:ext cx="1988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4a66ac"/>
                </a:solidFill>
                <a:latin typeface="メイリオ"/>
                <a:ea typeface="メイリオ"/>
              </a:rPr>
              <a:t>Valgrind</a:t>
            </a:r>
            <a:r>
              <a:rPr b="1" lang="en-US" sz="1400" strike="noStrike">
                <a:solidFill>
                  <a:srgbClr val="4a66ac"/>
                </a:solidFill>
                <a:latin typeface="メイリオ"/>
                <a:ea typeface="メイリオ"/>
              </a:rPr>
              <a:t>プラグイン</a:t>
            </a:r>
            <a:endParaRPr/>
          </a:p>
        </p:txBody>
      </p:sp>
      <p:sp>
        <p:nvSpPr>
          <p:cNvPr id="173" name="CustomShape 27"/>
          <p:cNvSpPr/>
          <p:nvPr/>
        </p:nvSpPr>
        <p:spPr>
          <a:xfrm>
            <a:off x="1485720" y="4934880"/>
            <a:ext cx="274680" cy="582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8"/>
          <p:cNvSpPr/>
          <p:nvPr/>
        </p:nvSpPr>
        <p:spPr>
          <a:xfrm>
            <a:off x="2486520" y="2748240"/>
            <a:ext cx="202320" cy="548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9"/>
          <p:cNvSpPr/>
          <p:nvPr/>
        </p:nvSpPr>
        <p:spPr>
          <a:xfrm>
            <a:off x="1742400" y="2748240"/>
            <a:ext cx="202680" cy="5482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0"/>
          <p:cNvSpPr/>
          <p:nvPr/>
        </p:nvSpPr>
        <p:spPr>
          <a:xfrm>
            <a:off x="978840" y="3864960"/>
            <a:ext cx="1843200" cy="49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メイリオ"/>
                <a:ea typeface="メイリオ"/>
              </a:rPr>
              <a:t>ディスパッチャ</a:t>
            </a:r>
            <a:endParaRPr/>
          </a:p>
        </p:txBody>
      </p:sp>
      <p:sp>
        <p:nvSpPr>
          <p:cNvPr id="177" name="CustomShape 31"/>
          <p:cNvSpPr/>
          <p:nvPr/>
        </p:nvSpPr>
        <p:spPr>
          <a:xfrm>
            <a:off x="592920" y="2748240"/>
            <a:ext cx="212040" cy="1660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2"/>
          <p:cNvSpPr/>
          <p:nvPr/>
        </p:nvSpPr>
        <p:spPr>
          <a:xfrm>
            <a:off x="2822400" y="4024080"/>
            <a:ext cx="270360" cy="179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3"/>
          <p:cNvSpPr/>
          <p:nvPr/>
        </p:nvSpPr>
        <p:spPr>
          <a:xfrm>
            <a:off x="2829960" y="3462840"/>
            <a:ext cx="270360" cy="179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4"/>
          <p:cNvSpPr/>
          <p:nvPr/>
        </p:nvSpPr>
        <p:spPr>
          <a:xfrm>
            <a:off x="7277040" y="4829400"/>
            <a:ext cx="4649760" cy="1641960"/>
          </a:xfrm>
          <a:custGeom>
            <a:avLst/>
            <a:gdLst/>
            <a:ahLst/>
            <a:rect l="0" t="0" r="r" b="b"/>
            <a:pathLst>
              <a:path w="4561841" h="2001521">
                <a:moveTo>
                  <a:pt x="0" y="233680"/>
                </a:moveTo>
                <a:lnTo>
                  <a:pt x="0" y="2001520"/>
                </a:lnTo>
                <a:lnTo>
                  <a:pt x="4561840" y="2001520"/>
                </a:lnTo>
                <a:lnTo>
                  <a:pt x="4561840" y="0"/>
                </a:lnTo>
                <a:lnTo>
                  <a:pt x="1524000" y="0"/>
                </a:lnTo>
              </a:path>
            </a:pathLst>
          </a:cu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35"/>
          <p:cNvSpPr txBox="1"/>
          <p:nvPr/>
        </p:nvSpPr>
        <p:spPr>
          <a:xfrm>
            <a:off x="609480" y="18360"/>
            <a:ext cx="386028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182" name="TextShape 36"/>
          <p:cNvSpPr txBox="1"/>
          <p:nvPr/>
        </p:nvSpPr>
        <p:spPr>
          <a:xfrm>
            <a:off x="4572000" y="18360"/>
            <a:ext cx="54860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183" name="TextShape 37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7B19B8F-C02D-4CCB-97DB-3CA34ACC10B1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  <p:sp>
        <p:nvSpPr>
          <p:cNvPr id="184" name="CustomShape 38"/>
          <p:cNvSpPr/>
          <p:nvPr/>
        </p:nvSpPr>
        <p:spPr>
          <a:xfrm>
            <a:off x="7032600" y="1508760"/>
            <a:ext cx="5118840" cy="24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4a66ac"/>
                </a:solidFill>
                <a:latin typeface="Segoe UI"/>
                <a:ea typeface="メイリオ"/>
              </a:rPr>
              <a:t>この研究の</a:t>
            </a:r>
            <a:r>
              <a:rPr b="1" lang="en-US" sz="2800" strike="noStrike" u="sng">
                <a:solidFill>
                  <a:srgbClr val="4a66ac"/>
                </a:solidFill>
                <a:latin typeface="Segoe UI"/>
                <a:ea typeface="メイリオ"/>
              </a:rPr>
              <a:t>新規性</a:t>
            </a:r>
            <a:r>
              <a:rPr b="1" lang="en-US" sz="2800" strike="noStrike">
                <a:solidFill>
                  <a:srgbClr val="4a66ac"/>
                </a:solidFill>
                <a:latin typeface="Segoe UI"/>
                <a:ea typeface="メイリオ"/>
              </a:rPr>
              <a:t>！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4a66ac"/>
                </a:solidFill>
                <a:latin typeface="Segoe UI"/>
                <a:ea typeface="メイリオ"/>
              </a:rPr>
              <a:t>　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Segoe UI"/>
                <a:ea typeface="メイリオ"/>
              </a:rPr>
              <a:t>・並列化対象プログラムのソースコードが不要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	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通常、並列化は</a:t>
            </a:r>
            <a:r>
              <a:rPr lang="en-US" sz="1600" strike="noStrike">
                <a:solidFill>
                  <a:srgbClr val="ff0000"/>
                </a:solidFill>
                <a:latin typeface="Segoe UI"/>
                <a:ea typeface="メイリオ"/>
              </a:rPr>
              <a:t>ソースコードレベル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で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	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行われるが、手に入るとは限らない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Segoe UI"/>
                <a:ea typeface="メイリオ"/>
              </a:rPr>
              <a:t>・命令セットに依存せず、並列化を実現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	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通常、命令セットに応じた並列化システム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	</a:t>
            </a:r>
            <a:r>
              <a:rPr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が必要</a:t>
            </a: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09480" y="18360"/>
            <a:ext cx="386028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0" y="18360"/>
            <a:ext cx="54860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A4E0D34-FF60-4A6C-BA19-CB53A5B3D1D5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219960" y="3884040"/>
            <a:ext cx="11810520" cy="23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e58c4"/>
                </a:solidFill>
                <a:latin typeface="Segoe UI"/>
                <a:ea typeface="メイリオ"/>
              </a:rPr>
              <a:t>バイナリ変換</a:t>
            </a:r>
            <a:r>
              <a:rPr lang="en-US" sz="6000" strike="noStrike">
                <a:solidFill>
                  <a:srgbClr val="000000"/>
                </a:solidFill>
                <a:latin typeface="Segoe UI"/>
                <a:ea typeface="メイリオ"/>
              </a:rPr>
              <a:t>を用いた</a:t>
            </a:r>
            <a:endParaRPr/>
          </a:p>
          <a:p>
            <a:pPr>
              <a:lnSpc>
                <a:spcPct val="100000"/>
              </a:lnSpc>
            </a:pPr>
            <a:r>
              <a:rPr lang="en-US" sz="8800" strike="noStrike">
                <a:solidFill>
                  <a:srgbClr val="92d050"/>
                </a:solidFill>
                <a:latin typeface="Segoe UI"/>
                <a:ea typeface="メイリオ"/>
              </a:rPr>
              <a:t>　自動並列化システム</a:t>
            </a:r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219960" y="1087200"/>
            <a:ext cx="118105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e58c4"/>
                </a:solidFill>
                <a:latin typeface="Segoe UI"/>
                <a:ea typeface="メイリオ"/>
              </a:rPr>
              <a:t>異種混合型</a:t>
            </a:r>
            <a:endParaRPr/>
          </a:p>
          <a:p>
            <a:pPr>
              <a:lnSpc>
                <a:spcPct val="100000"/>
              </a:lnSpc>
            </a:pPr>
            <a:r>
              <a:rPr lang="en-US" sz="7200" strike="noStrike">
                <a:solidFill>
                  <a:srgbClr val="92d050"/>
                </a:solidFill>
                <a:latin typeface="Segoe UI"/>
                <a:ea typeface="メイリオ"/>
              </a:rPr>
              <a:t>	</a:t>
            </a:r>
            <a:r>
              <a:rPr lang="en-US" sz="7200" strike="noStrike">
                <a:solidFill>
                  <a:srgbClr val="92d050"/>
                </a:solidFill>
                <a:latin typeface="Segoe UI"/>
                <a:ea typeface="メイリオ"/>
              </a:rPr>
              <a:t>Android</a:t>
            </a:r>
            <a:r>
              <a:rPr lang="en-US" sz="7200" strike="noStrike">
                <a:solidFill>
                  <a:srgbClr val="92d050"/>
                </a:solidFill>
                <a:latin typeface="Segoe UI"/>
                <a:ea typeface="メイリオ"/>
              </a:rPr>
              <a:t>クラスタシステム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13400" y="50364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4000" strike="noStrike">
                <a:solidFill>
                  <a:srgbClr val="242852"/>
                </a:solidFill>
                <a:latin typeface="Segoe UI Semibold"/>
                <a:ea typeface="HG創英角ｺﾞｼｯｸUB"/>
              </a:rPr>
              <a:t>Android </a:t>
            </a:r>
            <a:r>
              <a:rPr lang="ja-JP" sz="4000" strike="noStrike">
                <a:solidFill>
                  <a:srgbClr val="242852"/>
                </a:solidFill>
                <a:latin typeface="Segoe UI Semibold"/>
                <a:ea typeface="HG創英角ｺﾞｼｯｸUB"/>
              </a:rPr>
              <a:t>端末でも自動並列処理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72600" y="1293120"/>
            <a:ext cx="10972440" cy="142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身近にある</a:t>
            </a:r>
            <a:r>
              <a:rPr b="1"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Android OS</a:t>
            </a:r>
            <a:r>
              <a:rPr b="1" lang="ja-JP" sz="2400" strike="noStrike">
                <a:solidFill>
                  <a:srgbClr val="000000"/>
                </a:solidFill>
                <a:latin typeface="Segoe UI"/>
                <a:ea typeface="メイリオ"/>
              </a:rPr>
              <a:t>搭載の計算機を並列処理に活用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いつでもどこでも高い演算能力を手軽に実現</a:t>
            </a:r>
            <a:endParaRPr/>
          </a:p>
          <a:p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　　用途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) 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災害などで</a:t>
            </a:r>
            <a:r>
              <a:rPr lang="ja-JP" sz="2000" strike="noStrike">
                <a:solidFill>
                  <a:srgbClr val="000000"/>
                </a:solidFill>
                <a:latin typeface="メイリオ"/>
                <a:ea typeface="メイリオ"/>
              </a:rPr>
              <a:t>PC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やサーバが故障してしまっても代替装置として利用できる </a:t>
            </a:r>
            <a:endParaRPr/>
          </a:p>
          <a:p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	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       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次世代アミューズメント系アプリケーションのプラットフォーム </a:t>
            </a:r>
            <a:r>
              <a:rPr lang="ja-JP" sz="2000" strike="noStrike">
                <a:solidFill>
                  <a:srgbClr val="000000"/>
                </a:solidFill>
                <a:latin typeface="Segoe UI"/>
                <a:ea typeface="メイリオ"/>
              </a:rPr>
              <a:t>etc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609480" y="18360"/>
            <a:ext cx="386028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4572000" y="18360"/>
            <a:ext cx="54860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194" name="TextShape 5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1033C9B-78F4-46F9-8FFB-AD54EB1BA8F9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  <p:pic>
        <p:nvPicPr>
          <p:cNvPr id="195" name="図 6" descr=""/>
          <p:cNvPicPr/>
          <p:nvPr/>
        </p:nvPicPr>
        <p:blipFill>
          <a:blip r:embed="rId1"/>
          <a:stretch/>
        </p:blipFill>
        <p:spPr>
          <a:xfrm rot="13606800">
            <a:off x="3938040" y="395892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196" name="図 7" descr=""/>
          <p:cNvPicPr/>
          <p:nvPr/>
        </p:nvPicPr>
        <p:blipFill>
          <a:blip r:embed="rId2"/>
          <a:stretch/>
        </p:blipFill>
        <p:spPr>
          <a:xfrm rot="10800000">
            <a:off x="4896720" y="472680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197" name="図 8" descr=""/>
          <p:cNvPicPr/>
          <p:nvPr/>
        </p:nvPicPr>
        <p:blipFill>
          <a:blip r:embed="rId3"/>
          <a:stretch/>
        </p:blipFill>
        <p:spPr>
          <a:xfrm>
            <a:off x="2283120" y="447048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198" name="図 9" descr=""/>
          <p:cNvPicPr/>
          <p:nvPr/>
        </p:nvPicPr>
        <p:blipFill>
          <a:blip r:embed="rId4"/>
          <a:stretch/>
        </p:blipFill>
        <p:spPr>
          <a:xfrm rot="8143200">
            <a:off x="4225320" y="324288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199" name="図 10" descr=""/>
          <p:cNvPicPr/>
          <p:nvPr/>
        </p:nvPicPr>
        <p:blipFill>
          <a:blip r:embed="rId5"/>
          <a:stretch/>
        </p:blipFill>
        <p:spPr>
          <a:xfrm rot="14460600">
            <a:off x="4254120" y="5604840"/>
            <a:ext cx="330840" cy="244440"/>
          </a:xfrm>
          <a:prstGeom prst="rect">
            <a:avLst/>
          </a:prstGeom>
          <a:ln>
            <a:noFill/>
          </a:ln>
        </p:spPr>
      </p:pic>
      <p:pic>
        <p:nvPicPr>
          <p:cNvPr id="200" name="図 11" descr=""/>
          <p:cNvPicPr/>
          <p:nvPr/>
        </p:nvPicPr>
        <p:blipFill>
          <a:blip r:embed="rId6"/>
          <a:stretch/>
        </p:blipFill>
        <p:spPr>
          <a:xfrm rot="19183800">
            <a:off x="2694600" y="580644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201" name="図 12" descr=""/>
          <p:cNvPicPr/>
          <p:nvPr/>
        </p:nvPicPr>
        <p:blipFill>
          <a:blip r:embed="rId7"/>
          <a:stretch/>
        </p:blipFill>
        <p:spPr>
          <a:xfrm rot="2950800">
            <a:off x="2570040" y="313740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202" name="図 13" descr=""/>
          <p:cNvPicPr/>
          <p:nvPr/>
        </p:nvPicPr>
        <p:blipFill>
          <a:blip r:embed="rId8"/>
          <a:stretch/>
        </p:blipFill>
        <p:spPr>
          <a:xfrm rot="10800000">
            <a:off x="3742560" y="403884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203" name="図 14" descr=""/>
          <p:cNvPicPr/>
          <p:nvPr/>
        </p:nvPicPr>
        <p:blipFill>
          <a:blip r:embed="rId9"/>
          <a:stretch/>
        </p:blipFill>
        <p:spPr>
          <a:xfrm>
            <a:off x="3408120" y="495972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204" name="図 15" descr=""/>
          <p:cNvPicPr/>
          <p:nvPr/>
        </p:nvPicPr>
        <p:blipFill>
          <a:blip r:embed="rId10"/>
          <a:stretch/>
        </p:blipFill>
        <p:spPr>
          <a:xfrm rot="3183600">
            <a:off x="2907360" y="479520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205" name="図 16" descr=""/>
          <p:cNvPicPr/>
          <p:nvPr/>
        </p:nvPicPr>
        <p:blipFill>
          <a:blip r:embed="rId11"/>
          <a:stretch/>
        </p:blipFill>
        <p:spPr>
          <a:xfrm rot="19129200">
            <a:off x="3939840" y="4827600"/>
            <a:ext cx="330840" cy="284760"/>
          </a:xfrm>
          <a:prstGeom prst="rect">
            <a:avLst/>
          </a:prstGeom>
          <a:ln>
            <a:noFill/>
          </a:ln>
        </p:spPr>
      </p:pic>
      <p:pic>
        <p:nvPicPr>
          <p:cNvPr id="206" name="図 17" descr=""/>
          <p:cNvPicPr/>
          <p:nvPr/>
        </p:nvPicPr>
        <p:blipFill>
          <a:blip r:embed="rId12"/>
          <a:stretch/>
        </p:blipFill>
        <p:spPr>
          <a:xfrm rot="8514600">
            <a:off x="2912040" y="3967920"/>
            <a:ext cx="330840" cy="284760"/>
          </a:xfrm>
          <a:prstGeom prst="rect">
            <a:avLst/>
          </a:prstGeom>
          <a:ln>
            <a:noFill/>
          </a:ln>
        </p:spPr>
      </p:pic>
      <p:sp>
        <p:nvSpPr>
          <p:cNvPr id="207" name="CustomShape 6"/>
          <p:cNvSpPr/>
          <p:nvPr/>
        </p:nvSpPr>
        <p:spPr>
          <a:xfrm>
            <a:off x="22680" y="2639160"/>
            <a:ext cx="2314800" cy="881280"/>
          </a:xfrm>
          <a:prstGeom prst="wedgeEllipseCallout">
            <a:avLst>
              <a:gd name="adj1" fmla="val 26567"/>
              <a:gd name="adj2" fmla="val 63229"/>
            </a:avLst>
          </a:prstGeom>
          <a:solidFill>
            <a:schemeClr val="tx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Segoe UI"/>
                <a:ea typeface="メイリオ"/>
              </a:rPr>
              <a:t>端末が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Segoe UI"/>
                <a:ea typeface="メイリオ"/>
              </a:rPr>
              <a:t>増えると性能</a:t>
            </a:r>
            <a:r>
              <a:rPr b="1" lang="en-US" strike="noStrike">
                <a:solidFill>
                  <a:srgbClr val="000000"/>
                </a:solidFill>
                <a:latin typeface="Segoe UI"/>
                <a:ea typeface="メイリオ"/>
              </a:rPr>
              <a:t>UP!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3200400" y="2735280"/>
            <a:ext cx="717120" cy="912600"/>
          </a:xfrm>
          <a:prstGeom prst="rect">
            <a:avLst/>
          </a:prstGeom>
          <a:solidFill>
            <a:srgbClr val="92d050"/>
          </a:solidFill>
          <a:ln w="76320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09" name="図 21" descr=""/>
          <p:cNvPicPr/>
          <p:nvPr/>
        </p:nvPicPr>
        <p:blipFill>
          <a:blip r:embed="rId13"/>
          <a:stretch/>
        </p:blipFill>
        <p:spPr>
          <a:xfrm>
            <a:off x="3286440" y="2884680"/>
            <a:ext cx="545400" cy="613440"/>
          </a:xfrm>
          <a:prstGeom prst="rect">
            <a:avLst/>
          </a:prstGeom>
          <a:ln>
            <a:noFill/>
          </a:ln>
        </p:spPr>
      </p:pic>
      <p:sp>
        <p:nvSpPr>
          <p:cNvPr id="210" name="CustomShape 8"/>
          <p:cNvSpPr/>
          <p:nvPr/>
        </p:nvSpPr>
        <p:spPr>
          <a:xfrm>
            <a:off x="3200400" y="5435640"/>
            <a:ext cx="717120" cy="912600"/>
          </a:xfrm>
          <a:prstGeom prst="rect">
            <a:avLst/>
          </a:prstGeom>
          <a:solidFill>
            <a:srgbClr val="92d050"/>
          </a:solidFill>
          <a:ln w="76320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11" name="図 23" descr=""/>
          <p:cNvPicPr/>
          <p:nvPr/>
        </p:nvPicPr>
        <p:blipFill>
          <a:blip r:embed="rId14"/>
          <a:stretch/>
        </p:blipFill>
        <p:spPr>
          <a:xfrm>
            <a:off x="3286440" y="5585040"/>
            <a:ext cx="545400" cy="613440"/>
          </a:xfrm>
          <a:prstGeom prst="rect">
            <a:avLst/>
          </a:prstGeom>
          <a:ln>
            <a:noFill/>
          </a:ln>
        </p:spPr>
      </p:pic>
      <p:sp>
        <p:nvSpPr>
          <p:cNvPr id="212" name="CustomShape 9"/>
          <p:cNvSpPr/>
          <p:nvPr/>
        </p:nvSpPr>
        <p:spPr>
          <a:xfrm>
            <a:off x="4607280" y="3473640"/>
            <a:ext cx="717120" cy="912600"/>
          </a:xfrm>
          <a:prstGeom prst="rect">
            <a:avLst/>
          </a:prstGeom>
          <a:solidFill>
            <a:srgbClr val="92d050"/>
          </a:solidFill>
          <a:ln w="76320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13" name="図 25" descr=""/>
          <p:cNvPicPr/>
          <p:nvPr/>
        </p:nvPicPr>
        <p:blipFill>
          <a:blip r:embed="rId15"/>
          <a:stretch/>
        </p:blipFill>
        <p:spPr>
          <a:xfrm>
            <a:off x="4692960" y="3623400"/>
            <a:ext cx="545400" cy="613440"/>
          </a:xfrm>
          <a:prstGeom prst="rect">
            <a:avLst/>
          </a:prstGeom>
          <a:ln>
            <a:noFill/>
          </a:ln>
        </p:spPr>
      </p:pic>
      <p:sp>
        <p:nvSpPr>
          <p:cNvPr id="214" name="CustomShape 10"/>
          <p:cNvSpPr/>
          <p:nvPr/>
        </p:nvSpPr>
        <p:spPr>
          <a:xfrm>
            <a:off x="4607280" y="4794840"/>
            <a:ext cx="717120" cy="912600"/>
          </a:xfrm>
          <a:prstGeom prst="rect">
            <a:avLst/>
          </a:prstGeom>
          <a:solidFill>
            <a:srgbClr val="92d050"/>
          </a:solidFill>
          <a:ln w="76320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15" name="図 27" descr=""/>
          <p:cNvPicPr/>
          <p:nvPr/>
        </p:nvPicPr>
        <p:blipFill>
          <a:blip r:embed="rId16"/>
          <a:stretch/>
        </p:blipFill>
        <p:spPr>
          <a:xfrm>
            <a:off x="4692960" y="4944600"/>
            <a:ext cx="545400" cy="613440"/>
          </a:xfrm>
          <a:prstGeom prst="rect">
            <a:avLst/>
          </a:prstGeom>
          <a:ln>
            <a:noFill/>
          </a:ln>
        </p:spPr>
      </p:pic>
      <p:sp>
        <p:nvSpPr>
          <p:cNvPr id="216" name="CustomShape 11"/>
          <p:cNvSpPr/>
          <p:nvPr/>
        </p:nvSpPr>
        <p:spPr>
          <a:xfrm>
            <a:off x="2007360" y="3473640"/>
            <a:ext cx="717120" cy="912600"/>
          </a:xfrm>
          <a:prstGeom prst="rect">
            <a:avLst/>
          </a:prstGeom>
          <a:solidFill>
            <a:srgbClr val="92d050"/>
          </a:solidFill>
          <a:ln w="76320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17" name="図 29" descr=""/>
          <p:cNvPicPr/>
          <p:nvPr/>
        </p:nvPicPr>
        <p:blipFill>
          <a:blip r:embed="rId17"/>
          <a:stretch/>
        </p:blipFill>
        <p:spPr>
          <a:xfrm>
            <a:off x="2093400" y="3623400"/>
            <a:ext cx="545400" cy="613440"/>
          </a:xfrm>
          <a:prstGeom prst="rect">
            <a:avLst/>
          </a:prstGeom>
          <a:ln>
            <a:noFill/>
          </a:ln>
        </p:spPr>
      </p:pic>
      <p:sp>
        <p:nvSpPr>
          <p:cNvPr id="218" name="CustomShape 12"/>
          <p:cNvSpPr/>
          <p:nvPr/>
        </p:nvSpPr>
        <p:spPr>
          <a:xfrm>
            <a:off x="2007360" y="4794840"/>
            <a:ext cx="717120" cy="912600"/>
          </a:xfrm>
          <a:prstGeom prst="rect">
            <a:avLst/>
          </a:prstGeom>
          <a:solidFill>
            <a:srgbClr val="92d050"/>
          </a:solidFill>
          <a:ln w="76320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19" name="図 31" descr=""/>
          <p:cNvPicPr/>
          <p:nvPr/>
        </p:nvPicPr>
        <p:blipFill>
          <a:blip r:embed="rId18"/>
          <a:stretch/>
        </p:blipFill>
        <p:spPr>
          <a:xfrm>
            <a:off x="2093400" y="4944600"/>
            <a:ext cx="545400" cy="613440"/>
          </a:xfrm>
          <a:prstGeom prst="rect">
            <a:avLst/>
          </a:prstGeom>
          <a:ln>
            <a:noFill/>
          </a:ln>
        </p:spPr>
      </p:pic>
      <p:pic>
        <p:nvPicPr>
          <p:cNvPr id="220" name="図 33" descr=""/>
          <p:cNvPicPr/>
          <p:nvPr/>
        </p:nvPicPr>
        <p:blipFill>
          <a:blip r:embed="rId19"/>
          <a:stretch/>
        </p:blipFill>
        <p:spPr>
          <a:xfrm>
            <a:off x="8161920" y="3129840"/>
            <a:ext cx="1508760" cy="1202760"/>
          </a:xfrm>
          <a:prstGeom prst="rect">
            <a:avLst/>
          </a:prstGeom>
          <a:ln>
            <a:noFill/>
          </a:ln>
        </p:spPr>
      </p:pic>
      <p:pic>
        <p:nvPicPr>
          <p:cNvPr id="221" name="図 34" descr=""/>
          <p:cNvPicPr/>
          <p:nvPr/>
        </p:nvPicPr>
        <p:blipFill>
          <a:blip r:embed="rId20"/>
          <a:stretch/>
        </p:blipFill>
        <p:spPr>
          <a:xfrm>
            <a:off x="8247240" y="4281840"/>
            <a:ext cx="1508760" cy="1202760"/>
          </a:xfrm>
          <a:prstGeom prst="rect">
            <a:avLst/>
          </a:prstGeom>
          <a:ln>
            <a:noFill/>
          </a:ln>
        </p:spPr>
      </p:pic>
      <p:pic>
        <p:nvPicPr>
          <p:cNvPr id="222" name="図 35" descr=""/>
          <p:cNvPicPr/>
          <p:nvPr/>
        </p:nvPicPr>
        <p:blipFill>
          <a:blip r:embed="rId21"/>
          <a:stretch/>
        </p:blipFill>
        <p:spPr>
          <a:xfrm>
            <a:off x="8339400" y="5383080"/>
            <a:ext cx="1508760" cy="1202760"/>
          </a:xfrm>
          <a:prstGeom prst="rect">
            <a:avLst/>
          </a:prstGeom>
          <a:ln>
            <a:noFill/>
          </a:ln>
        </p:spPr>
      </p:pic>
      <p:pic>
        <p:nvPicPr>
          <p:cNvPr id="223" name="図 36" descr=""/>
          <p:cNvPicPr/>
          <p:nvPr/>
        </p:nvPicPr>
        <p:blipFill>
          <a:blip r:embed="rId22"/>
          <a:stretch/>
        </p:blipFill>
        <p:spPr>
          <a:xfrm>
            <a:off x="7117920" y="5180400"/>
            <a:ext cx="784800" cy="1105200"/>
          </a:xfrm>
          <a:prstGeom prst="rect">
            <a:avLst/>
          </a:prstGeom>
          <a:ln>
            <a:noFill/>
          </a:ln>
        </p:spPr>
      </p:pic>
      <p:sp>
        <p:nvSpPr>
          <p:cNvPr id="224" name="Line 13"/>
          <p:cNvSpPr/>
          <p:nvPr/>
        </p:nvSpPr>
        <p:spPr>
          <a:xfrm flipH="1">
            <a:off x="7776720" y="3731040"/>
            <a:ext cx="385560" cy="1651680"/>
          </a:xfrm>
          <a:prstGeom prst="line">
            <a:avLst/>
          </a:prstGeom>
          <a:ln w="57240">
            <a:round/>
          </a:ln>
        </p:spPr>
      </p:sp>
      <p:sp>
        <p:nvSpPr>
          <p:cNvPr id="225" name="Line 14"/>
          <p:cNvSpPr/>
          <p:nvPr/>
        </p:nvSpPr>
        <p:spPr>
          <a:xfrm flipH="1">
            <a:off x="7902360" y="4883040"/>
            <a:ext cx="345240" cy="849960"/>
          </a:xfrm>
          <a:prstGeom prst="line">
            <a:avLst/>
          </a:prstGeom>
          <a:ln w="57240">
            <a:round/>
          </a:ln>
        </p:spPr>
      </p:sp>
      <p:sp>
        <p:nvSpPr>
          <p:cNvPr id="226" name="Line 15"/>
          <p:cNvSpPr/>
          <p:nvPr/>
        </p:nvSpPr>
        <p:spPr>
          <a:xfrm flipH="1" flipV="1">
            <a:off x="7790040" y="5882760"/>
            <a:ext cx="549720" cy="101520"/>
          </a:xfrm>
          <a:prstGeom prst="line">
            <a:avLst/>
          </a:prstGeom>
          <a:ln w="57240">
            <a:round/>
          </a:ln>
        </p:spPr>
      </p:sp>
      <p:sp>
        <p:nvSpPr>
          <p:cNvPr id="227" name="Line 16"/>
          <p:cNvSpPr/>
          <p:nvPr/>
        </p:nvSpPr>
        <p:spPr>
          <a:xfrm flipV="1">
            <a:off x="6598440" y="5733000"/>
            <a:ext cx="519480" cy="6840"/>
          </a:xfrm>
          <a:prstGeom prst="line">
            <a:avLst/>
          </a:prstGeom>
          <a:ln w="57240">
            <a:round/>
          </a:ln>
        </p:spPr>
      </p:sp>
      <p:pic>
        <p:nvPicPr>
          <p:cNvPr id="228" name="図 41" descr=""/>
          <p:cNvPicPr/>
          <p:nvPr/>
        </p:nvPicPr>
        <p:blipFill>
          <a:blip r:embed="rId23"/>
          <a:stretch/>
        </p:blipFill>
        <p:spPr>
          <a:xfrm>
            <a:off x="5938560" y="5277240"/>
            <a:ext cx="659520" cy="924840"/>
          </a:xfrm>
          <a:prstGeom prst="rect">
            <a:avLst/>
          </a:prstGeom>
          <a:ln>
            <a:noFill/>
          </a:ln>
        </p:spPr>
      </p:pic>
      <p:pic>
        <p:nvPicPr>
          <p:cNvPr id="229" name="図 42" descr=""/>
          <p:cNvPicPr/>
          <p:nvPr/>
        </p:nvPicPr>
        <p:blipFill>
          <a:blip r:embed="rId24"/>
          <a:stretch/>
        </p:blipFill>
        <p:spPr>
          <a:xfrm rot="19129200">
            <a:off x="5652360" y="5003640"/>
            <a:ext cx="330840" cy="284760"/>
          </a:xfrm>
          <a:prstGeom prst="rect">
            <a:avLst/>
          </a:prstGeom>
          <a:ln>
            <a:noFill/>
          </a:ln>
        </p:spPr>
      </p:pic>
      <p:sp>
        <p:nvSpPr>
          <p:cNvPr id="230" name="CustomShape 17"/>
          <p:cNvSpPr/>
          <p:nvPr/>
        </p:nvSpPr>
        <p:spPr>
          <a:xfrm>
            <a:off x="0" y="6315840"/>
            <a:ext cx="72543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画像出典元</a:t>
            </a:r>
            <a:r>
              <a:rPr b="1"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:https://developer.android.com, https://www.raspberrypi.org</a:t>
            </a:r>
            <a:endParaRPr/>
          </a:p>
        </p:txBody>
      </p:sp>
      <p:sp>
        <p:nvSpPr>
          <p:cNvPr id="231" name="CustomShape 18"/>
          <p:cNvSpPr/>
          <p:nvPr/>
        </p:nvSpPr>
        <p:spPr>
          <a:xfrm>
            <a:off x="5560200" y="2634120"/>
            <a:ext cx="1980360" cy="1243080"/>
          </a:xfrm>
          <a:prstGeom prst="wedgeEllipseCallout">
            <a:avLst>
              <a:gd name="adj1" fmla="val -54392"/>
              <a:gd name="adj2" fmla="val 34088"/>
            </a:avLst>
          </a:prstGeom>
          <a:solidFill>
            <a:schemeClr val="tx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Segoe UI"/>
                <a:ea typeface="メイリオ"/>
              </a:rPr>
              <a:t>並列処理中に抜けても大丈夫</a:t>
            </a:r>
            <a:r>
              <a:rPr b="1" lang="en-US" strike="noStrike">
                <a:solidFill>
                  <a:srgbClr val="000000"/>
                </a:solidFill>
                <a:latin typeface="Segoe UI"/>
                <a:ea typeface="メイリオ"/>
              </a:rPr>
              <a:t>!</a:t>
            </a:r>
            <a:endParaRPr/>
          </a:p>
        </p:txBody>
      </p:sp>
      <p:sp>
        <p:nvSpPr>
          <p:cNvPr id="232" name="CustomShape 19"/>
          <p:cNvSpPr/>
          <p:nvPr/>
        </p:nvSpPr>
        <p:spPr>
          <a:xfrm>
            <a:off x="9794160" y="2681280"/>
            <a:ext cx="2072880" cy="1243080"/>
          </a:xfrm>
          <a:prstGeom prst="wedgeEllipseCallout">
            <a:avLst>
              <a:gd name="adj1" fmla="val -54392"/>
              <a:gd name="adj2" fmla="val 34088"/>
            </a:avLst>
          </a:prstGeom>
          <a:solidFill>
            <a:schemeClr val="tx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Segoe UI"/>
                <a:ea typeface="メイリオ"/>
              </a:rPr>
              <a:t>私達の計算パワーも使って</a:t>
            </a:r>
            <a:r>
              <a:rPr b="1" lang="en-US" strike="noStrike">
                <a:solidFill>
                  <a:srgbClr val="000000"/>
                </a:solidFill>
                <a:latin typeface="Segoe UI"/>
                <a:ea typeface="メイリオ"/>
              </a:rPr>
              <a:t>~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09480" y="18360"/>
            <a:ext cx="386028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Segoe UI"/>
                <a:ea typeface="メイリオ"/>
              </a:rPr>
              <a:t>2/20/17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0" y="18360"/>
            <a:ext cx="54860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メイリオ"/>
              </a:rPr>
              <a:t>横田・大津・大川研　研究室紹介</a:t>
            </a:r>
            <a:endParaRPr/>
          </a:p>
        </p:txBody>
      </p:sp>
      <p:sp>
        <p:nvSpPr>
          <p:cNvPr id="235" name="TextShape 3"/>
          <p:cNvSpPr txBox="1"/>
          <p:nvPr/>
        </p:nvSpPr>
        <p:spPr>
          <a:xfrm>
            <a:off x="10159920" y="18360"/>
            <a:ext cx="142200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3D78935-E7E4-4958-99E5-E8AFA3906BD6}" type="slidenum"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&lt;番号&gt;</a:t>
            </a:fld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7173720" y="4028400"/>
            <a:ext cx="4875840" cy="25376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fffff"/>
                </a:solidFill>
                <a:latin typeface="Segoe UI"/>
                <a:ea typeface="メイリオ"/>
              </a:rPr>
              <a:t>Linux kernel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7189560" y="4570560"/>
            <a:ext cx="4751640" cy="1812240"/>
          </a:xfrm>
          <a:prstGeom prst="rect">
            <a:avLst/>
          </a:prstGeom>
          <a:solidFill>
            <a:srgbClr val="cc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Drivers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7368120" y="5025600"/>
            <a:ext cx="1706040" cy="577440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Audio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9252720" y="5044320"/>
            <a:ext cx="1706040" cy="558720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Display</a:t>
            </a:r>
            <a:endParaRPr/>
          </a:p>
        </p:txBody>
      </p:sp>
      <p:sp>
        <p:nvSpPr>
          <p:cNvPr id="240" name="CustomShape 8"/>
          <p:cNvSpPr/>
          <p:nvPr/>
        </p:nvSpPr>
        <p:spPr>
          <a:xfrm>
            <a:off x="10933920" y="5276520"/>
            <a:ext cx="1007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・・・</a:t>
            </a:r>
            <a:endParaRPr/>
          </a:p>
        </p:txBody>
      </p:sp>
      <p:sp>
        <p:nvSpPr>
          <p:cNvPr id="241" name="CustomShape 9"/>
          <p:cNvSpPr/>
          <p:nvPr/>
        </p:nvSpPr>
        <p:spPr>
          <a:xfrm>
            <a:off x="7368120" y="5704200"/>
            <a:ext cx="1706040" cy="577440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Wi-Fi</a:t>
            </a:r>
            <a:endParaRPr/>
          </a:p>
        </p:txBody>
      </p:sp>
      <p:sp>
        <p:nvSpPr>
          <p:cNvPr id="242" name="CustomShape 10"/>
          <p:cNvSpPr/>
          <p:nvPr/>
        </p:nvSpPr>
        <p:spPr>
          <a:xfrm>
            <a:off x="9252720" y="5726160"/>
            <a:ext cx="1706040" cy="577440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Camera</a:t>
            </a:r>
            <a:endParaRPr/>
          </a:p>
        </p:txBody>
      </p:sp>
      <p:sp>
        <p:nvSpPr>
          <p:cNvPr id="243" name="CustomShape 11"/>
          <p:cNvSpPr/>
          <p:nvPr/>
        </p:nvSpPr>
        <p:spPr>
          <a:xfrm>
            <a:off x="10921320" y="5843880"/>
            <a:ext cx="1007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・・・</a:t>
            </a:r>
            <a:endParaRPr/>
          </a:p>
        </p:txBody>
      </p:sp>
      <p:sp>
        <p:nvSpPr>
          <p:cNvPr id="244" name="CustomShape 12"/>
          <p:cNvSpPr/>
          <p:nvPr/>
        </p:nvSpPr>
        <p:spPr>
          <a:xfrm>
            <a:off x="9380880" y="3591000"/>
            <a:ext cx="430560" cy="9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・・</a:t>
            </a:r>
            <a:endParaRPr/>
          </a:p>
        </p:txBody>
      </p:sp>
      <p:sp>
        <p:nvSpPr>
          <p:cNvPr id="245" name="CustomShape 13"/>
          <p:cNvSpPr/>
          <p:nvPr/>
        </p:nvSpPr>
        <p:spPr>
          <a:xfrm>
            <a:off x="7189560" y="1978560"/>
            <a:ext cx="3221280" cy="1638720"/>
          </a:xfrm>
          <a:prstGeom prst="rect">
            <a:avLst/>
          </a:prstGeom>
          <a:solidFill>
            <a:srgbClr val="9c5bcd"/>
          </a:solidFill>
          <a:ln>
            <a:solidFill>
              <a:srgbClr val="9751c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Native C/C++ Libraries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46" name="CustomShape 14"/>
          <p:cNvSpPr/>
          <p:nvPr/>
        </p:nvSpPr>
        <p:spPr>
          <a:xfrm>
            <a:off x="7228440" y="2520360"/>
            <a:ext cx="1400040" cy="461160"/>
          </a:xfrm>
          <a:prstGeom prst="rect">
            <a:avLst/>
          </a:prstGeom>
          <a:solidFill>
            <a:srgbClr val="7a34ae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Open MPI</a:t>
            </a:r>
            <a:endParaRPr/>
          </a:p>
        </p:txBody>
      </p:sp>
      <p:sp>
        <p:nvSpPr>
          <p:cNvPr id="247" name="CustomShape 15"/>
          <p:cNvSpPr/>
          <p:nvPr/>
        </p:nvSpPr>
        <p:spPr>
          <a:xfrm>
            <a:off x="7228440" y="3060000"/>
            <a:ext cx="1400040" cy="448560"/>
          </a:xfrm>
          <a:prstGeom prst="rect">
            <a:avLst/>
          </a:prstGeom>
          <a:solidFill>
            <a:srgbClr val="7a34ae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DMTCP</a:t>
            </a:r>
            <a:endParaRPr/>
          </a:p>
        </p:txBody>
      </p:sp>
      <p:sp>
        <p:nvSpPr>
          <p:cNvPr id="248" name="CustomShape 16"/>
          <p:cNvSpPr/>
          <p:nvPr/>
        </p:nvSpPr>
        <p:spPr>
          <a:xfrm>
            <a:off x="9992520" y="2581920"/>
            <a:ext cx="100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ffffff"/>
                </a:solidFill>
                <a:latin typeface="Segoe UI"/>
                <a:ea typeface="メイリオ"/>
              </a:rPr>
              <a:t>・・</a:t>
            </a:r>
            <a:endParaRPr/>
          </a:p>
        </p:txBody>
      </p:sp>
      <p:sp>
        <p:nvSpPr>
          <p:cNvPr id="249" name="CustomShape 17"/>
          <p:cNvSpPr/>
          <p:nvPr/>
        </p:nvSpPr>
        <p:spPr>
          <a:xfrm>
            <a:off x="10519920" y="1978560"/>
            <a:ext cx="1529640" cy="163836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Android Runtime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18"/>
          <p:cNvSpPr/>
          <p:nvPr/>
        </p:nvSpPr>
        <p:spPr>
          <a:xfrm>
            <a:off x="10613520" y="2838240"/>
            <a:ext cx="1315080" cy="56520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ART</a:t>
            </a:r>
            <a:endParaRPr/>
          </a:p>
        </p:txBody>
      </p:sp>
      <p:sp>
        <p:nvSpPr>
          <p:cNvPr id="251" name="CustomShape 19"/>
          <p:cNvSpPr/>
          <p:nvPr/>
        </p:nvSpPr>
        <p:spPr>
          <a:xfrm>
            <a:off x="9371160" y="1541160"/>
            <a:ext cx="430560" cy="9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Segoe UI"/>
                <a:ea typeface="メイリオ"/>
              </a:rPr>
              <a:t>・・</a:t>
            </a:r>
            <a:endParaRPr/>
          </a:p>
        </p:txBody>
      </p:sp>
      <p:sp>
        <p:nvSpPr>
          <p:cNvPr id="252" name="CustomShape 20"/>
          <p:cNvSpPr/>
          <p:nvPr/>
        </p:nvSpPr>
        <p:spPr>
          <a:xfrm>
            <a:off x="7173720" y="657000"/>
            <a:ext cx="4875840" cy="884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System Apps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21"/>
          <p:cNvSpPr/>
          <p:nvPr/>
        </p:nvSpPr>
        <p:spPr>
          <a:xfrm>
            <a:off x="7221960" y="1023480"/>
            <a:ext cx="1443600" cy="462960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Email</a:t>
            </a:r>
            <a:endParaRPr/>
          </a:p>
        </p:txBody>
      </p:sp>
      <p:sp>
        <p:nvSpPr>
          <p:cNvPr id="254" name="CustomShape 22"/>
          <p:cNvSpPr/>
          <p:nvPr/>
        </p:nvSpPr>
        <p:spPr>
          <a:xfrm>
            <a:off x="8701920" y="1033920"/>
            <a:ext cx="1443600" cy="462960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Camera</a:t>
            </a:r>
            <a:endParaRPr/>
          </a:p>
        </p:txBody>
      </p:sp>
      <p:sp>
        <p:nvSpPr>
          <p:cNvPr id="255" name="CustomShape 23"/>
          <p:cNvSpPr/>
          <p:nvPr/>
        </p:nvSpPr>
        <p:spPr>
          <a:xfrm>
            <a:off x="11509560" y="1033920"/>
            <a:ext cx="1007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・・</a:t>
            </a:r>
            <a:endParaRPr/>
          </a:p>
        </p:txBody>
      </p:sp>
      <p:sp>
        <p:nvSpPr>
          <p:cNvPr id="256" name="CustomShape 24"/>
          <p:cNvSpPr/>
          <p:nvPr/>
        </p:nvSpPr>
        <p:spPr>
          <a:xfrm>
            <a:off x="10199160" y="1025640"/>
            <a:ext cx="1449360" cy="462960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Segoe UI"/>
                <a:ea typeface="メイリオ"/>
              </a:rPr>
              <a:t>Calendar</a:t>
            </a:r>
            <a:endParaRPr/>
          </a:p>
        </p:txBody>
      </p:sp>
      <p:sp>
        <p:nvSpPr>
          <p:cNvPr id="257" name="CustomShape 25"/>
          <p:cNvSpPr/>
          <p:nvPr/>
        </p:nvSpPr>
        <p:spPr>
          <a:xfrm>
            <a:off x="112320" y="6092280"/>
            <a:ext cx="7764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右図 </a:t>
            </a:r>
            <a:r>
              <a:rPr b="1"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Android  Platform </a:t>
            </a:r>
            <a:r>
              <a:rPr b="1"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の主要なコンポーネント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参考</a:t>
            </a:r>
            <a:r>
              <a:rPr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: Android developers-&gt;[</a:t>
            </a:r>
            <a:r>
              <a:rPr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開発</a:t>
            </a:r>
            <a:r>
              <a:rPr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]-&gt;[API</a:t>
            </a:r>
            <a:r>
              <a:rPr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ガイド</a:t>
            </a:r>
            <a:r>
              <a:rPr lang="en-US" sz="1200" strike="noStrike">
                <a:solidFill>
                  <a:srgbClr val="000000"/>
                </a:solidFill>
                <a:latin typeface="Segoe UI"/>
                <a:ea typeface="メイリオ"/>
              </a:rPr>
              <a:t>]-&gt;[Platform Architecture]</a:t>
            </a:r>
            <a:endParaRPr/>
          </a:p>
        </p:txBody>
      </p:sp>
      <p:sp>
        <p:nvSpPr>
          <p:cNvPr id="258" name="Line 26"/>
          <p:cNvSpPr/>
          <p:nvPr/>
        </p:nvSpPr>
        <p:spPr>
          <a:xfrm flipH="1">
            <a:off x="3070440" y="3320640"/>
            <a:ext cx="4102920" cy="7077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59" name="CustomShape 27"/>
          <p:cNvSpPr/>
          <p:nvPr/>
        </p:nvSpPr>
        <p:spPr>
          <a:xfrm>
            <a:off x="8718840" y="3068280"/>
            <a:ext cx="1329480" cy="451080"/>
          </a:xfrm>
          <a:prstGeom prst="rect">
            <a:avLst/>
          </a:prstGeom>
          <a:solidFill>
            <a:srgbClr val="7a34ae"/>
          </a:solidFill>
          <a:ln>
            <a:solidFill>
              <a:srgbClr val="a365d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Libc</a:t>
            </a:r>
            <a:endParaRPr/>
          </a:p>
        </p:txBody>
      </p:sp>
      <p:sp>
        <p:nvSpPr>
          <p:cNvPr id="260" name="Line 28"/>
          <p:cNvSpPr/>
          <p:nvPr/>
        </p:nvSpPr>
        <p:spPr>
          <a:xfrm flipH="1" flipV="1">
            <a:off x="3781440" y="2581560"/>
            <a:ext cx="3446640" cy="16920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61" name="CustomShape 29"/>
          <p:cNvSpPr/>
          <p:nvPr/>
        </p:nvSpPr>
        <p:spPr>
          <a:xfrm>
            <a:off x="157320" y="2321640"/>
            <a:ext cx="683748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HG創英角ｺﾞｼｯｸUB"/>
              <a:buChar char="•"/>
            </a:pPr>
            <a:r>
              <a:rPr b="1" lang="en-US" sz="2400" strike="noStrike">
                <a:solidFill>
                  <a:srgbClr val="00b050"/>
                </a:solidFill>
                <a:latin typeface="Segoe UI"/>
                <a:ea typeface="メイリオ"/>
              </a:rPr>
              <a:t>Open MPI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クラスタコンピュータにおける並列分散処理の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   </a:t>
            </a: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標準的フレームワーク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HG創英角ｺﾞｼｯｸUB"/>
              <a:buChar char="•"/>
            </a:pPr>
            <a:r>
              <a:rPr b="1" lang="en-US" sz="2400" strike="noStrike">
                <a:solidFill>
                  <a:srgbClr val="00b050"/>
                </a:solidFill>
                <a:latin typeface="Segoe UI"/>
                <a:ea typeface="メイリオ"/>
              </a:rPr>
              <a:t>DMTCP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並列分散処理のチェックポイント</a:t>
            </a: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/</a:t>
            </a: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リスタートを実現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クラスタ内の計算機の能力に応じた最適なタスク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   </a:t>
            </a: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再配置が可能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タスクの配置に応じて最適な通信方式に切り替え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2" name="CustomShape 30"/>
          <p:cNvSpPr/>
          <p:nvPr/>
        </p:nvSpPr>
        <p:spPr>
          <a:xfrm>
            <a:off x="112320" y="1495080"/>
            <a:ext cx="7437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研究では…</a:t>
            </a:r>
            <a:r>
              <a:rPr b="1"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C/C++</a:t>
            </a:r>
            <a:r>
              <a:rPr b="1" lang="en-US" sz="2000" strike="noStrike">
                <a:solidFill>
                  <a:srgbClr val="000000"/>
                </a:solidFill>
                <a:latin typeface="Segoe UI"/>
                <a:ea typeface="メイリオ"/>
              </a:rPr>
              <a:t>で記述されたソフトウェアを</a:t>
            </a:r>
            <a:r>
              <a:rPr b="1" lang="en-US" sz="2000" strike="noStrike">
                <a:solidFill>
                  <a:srgbClr val="ff0000"/>
                </a:solidFill>
                <a:latin typeface="Segoe UI"/>
                <a:ea typeface="メイリオ"/>
              </a:rPr>
              <a:t>独自に追加</a:t>
            </a:r>
            <a:endParaRPr/>
          </a:p>
        </p:txBody>
      </p:sp>
      <p:sp>
        <p:nvSpPr>
          <p:cNvPr id="263" name="CustomShape 31"/>
          <p:cNvSpPr/>
          <p:nvPr/>
        </p:nvSpPr>
        <p:spPr>
          <a:xfrm>
            <a:off x="8711640" y="2520360"/>
            <a:ext cx="1336680" cy="451080"/>
          </a:xfrm>
          <a:prstGeom prst="rect">
            <a:avLst/>
          </a:prstGeom>
          <a:solidFill>
            <a:srgbClr val="7a34ae"/>
          </a:solidFill>
          <a:ln>
            <a:solidFill>
              <a:srgbClr val="a365d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Segoe UI"/>
                <a:ea typeface="メイリオ"/>
              </a:rPr>
              <a:t>Open GL</a:t>
            </a:r>
            <a:endParaRPr/>
          </a:p>
        </p:txBody>
      </p:sp>
      <p:sp>
        <p:nvSpPr>
          <p:cNvPr id="264" name="CustomShape 32"/>
          <p:cNvSpPr/>
          <p:nvPr/>
        </p:nvSpPr>
        <p:spPr>
          <a:xfrm>
            <a:off x="9988560" y="3130920"/>
            <a:ext cx="100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ffffff"/>
                </a:solidFill>
                <a:latin typeface="Segoe UI"/>
                <a:ea typeface="メイリオ"/>
              </a:rPr>
              <a:t>・・</a:t>
            </a:r>
            <a:endParaRPr/>
          </a:p>
        </p:txBody>
      </p:sp>
      <p:sp>
        <p:nvSpPr>
          <p:cNvPr id="265" name="TextShape 33"/>
          <p:cNvSpPr txBox="1"/>
          <p:nvPr/>
        </p:nvSpPr>
        <p:spPr>
          <a:xfrm>
            <a:off x="113400" y="50364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ja-JP" sz="4000" strike="noStrike">
                <a:solidFill>
                  <a:srgbClr val="242852"/>
                </a:solidFill>
                <a:latin typeface="Segoe UI Semibold"/>
                <a:ea typeface="HG創英角ｺﾞｼｯｸUB"/>
              </a:rPr>
              <a:t>システム構成図</a:t>
            </a: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