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8" r:id="rId1"/>
  </p:sldMasterIdLst>
  <p:notesMasterIdLst>
    <p:notesMasterId r:id="rId9"/>
  </p:notesMasterIdLst>
  <p:sldIdLst>
    <p:sldId id="256" r:id="rId2"/>
    <p:sldId id="263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9497" autoAdjust="0"/>
  </p:normalViewPr>
  <p:slideViewPr>
    <p:cSldViewPr snapToGrid="0" snapToObjects="1">
      <p:cViewPr varScale="1">
        <p:scale>
          <a:sx n="39" d="100"/>
          <a:sy n="39" d="100"/>
        </p:scale>
        <p:origin x="22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03AF8-5FE2-5D4C-82F6-43E9FDEB8921}" type="doc">
      <dgm:prSet loTypeId="urn:microsoft.com/office/officeart/2005/8/layout/cycle2" loCatId="cycle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9D8F502-3441-BC4F-B35A-6399BB75AF9A}">
      <dgm:prSet phldrT="[Text]" custT="1"/>
      <dgm:spPr/>
      <dgm:t>
        <a:bodyPr/>
        <a:lstStyle/>
        <a:p>
          <a:r>
            <a:rPr lang="en-US" sz="3600" dirty="0" smtClean="0"/>
            <a:t>Success</a:t>
          </a:r>
          <a:endParaRPr lang="en-US" sz="3600" dirty="0"/>
        </a:p>
      </dgm:t>
    </dgm:pt>
    <dgm:pt modelId="{F2529524-5FE2-DB47-98F0-0EA60B4A8174}" type="parTrans" cxnId="{1C2437A4-542A-7042-97D5-F7F827F27C5A}">
      <dgm:prSet/>
      <dgm:spPr/>
      <dgm:t>
        <a:bodyPr/>
        <a:lstStyle/>
        <a:p>
          <a:endParaRPr lang="en-US"/>
        </a:p>
      </dgm:t>
    </dgm:pt>
    <dgm:pt modelId="{E19B02C8-2C68-844B-8F06-589DAE00FD15}" type="sibTrans" cxnId="{1C2437A4-542A-7042-97D5-F7F827F27C5A}">
      <dgm:prSet/>
      <dgm:spPr/>
      <dgm:t>
        <a:bodyPr/>
        <a:lstStyle/>
        <a:p>
          <a:endParaRPr lang="en-US"/>
        </a:p>
      </dgm:t>
    </dgm:pt>
    <dgm:pt modelId="{3D8C91C2-AF80-BB4C-B3F8-D0D353736678}">
      <dgm:prSet phldrT="[Text]" custT="1"/>
      <dgm:spPr/>
      <dgm:t>
        <a:bodyPr/>
        <a:lstStyle/>
        <a:p>
          <a:r>
            <a:rPr lang="en-US" sz="3200" dirty="0" smtClean="0"/>
            <a:t>Excitement</a:t>
          </a:r>
          <a:endParaRPr lang="en-US" sz="3200" dirty="0"/>
        </a:p>
      </dgm:t>
    </dgm:pt>
    <dgm:pt modelId="{E0A0E0D6-B123-614E-BE0A-11B389AC24D5}" type="parTrans" cxnId="{C74DAC54-A42F-3845-B2AA-4ED6B6021CBE}">
      <dgm:prSet/>
      <dgm:spPr/>
      <dgm:t>
        <a:bodyPr/>
        <a:lstStyle/>
        <a:p>
          <a:endParaRPr lang="en-US"/>
        </a:p>
      </dgm:t>
    </dgm:pt>
    <dgm:pt modelId="{743DF7EB-938C-8B4B-90C1-1257E78826DC}" type="sibTrans" cxnId="{C74DAC54-A42F-3845-B2AA-4ED6B6021CBE}">
      <dgm:prSet/>
      <dgm:spPr/>
      <dgm:t>
        <a:bodyPr/>
        <a:lstStyle/>
        <a:p>
          <a:endParaRPr lang="en-US"/>
        </a:p>
      </dgm:t>
    </dgm:pt>
    <dgm:pt modelId="{F66D58BB-41C6-8F45-B752-5089EDA2FC91}">
      <dgm:prSet phldrT="[Text]" custT="1"/>
      <dgm:spPr/>
      <dgm:t>
        <a:bodyPr/>
        <a:lstStyle/>
        <a:p>
          <a:r>
            <a:rPr lang="en-US" sz="3200" dirty="0" smtClean="0"/>
            <a:t>Commitment</a:t>
          </a:r>
          <a:endParaRPr lang="en-US" sz="3200" dirty="0"/>
        </a:p>
      </dgm:t>
    </dgm:pt>
    <dgm:pt modelId="{56E2CFC9-463D-534B-B046-BCD9AC86F40C}" type="parTrans" cxnId="{98DE683F-B731-184F-986A-FCB1D78A82C2}">
      <dgm:prSet/>
      <dgm:spPr/>
      <dgm:t>
        <a:bodyPr/>
        <a:lstStyle/>
        <a:p>
          <a:endParaRPr lang="en-US"/>
        </a:p>
      </dgm:t>
    </dgm:pt>
    <dgm:pt modelId="{D5273B1B-2F00-3F4B-9F6C-A38D621BC61F}" type="sibTrans" cxnId="{98DE683F-B731-184F-986A-FCB1D78A82C2}">
      <dgm:prSet/>
      <dgm:spPr/>
      <dgm:t>
        <a:bodyPr/>
        <a:lstStyle/>
        <a:p>
          <a:endParaRPr lang="en-US"/>
        </a:p>
      </dgm:t>
    </dgm:pt>
    <dgm:pt modelId="{A33519E3-7F0E-E242-B82C-88624A6E0E87}" type="pres">
      <dgm:prSet presAssocID="{0E903AF8-5FE2-5D4C-82F6-43E9FDEB892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50502-1CB6-EA45-B0DC-1290F5B70C46}" type="pres">
      <dgm:prSet presAssocID="{E9D8F502-3441-BC4F-B35A-6399BB75AF9A}" presName="node" presStyleLbl="node1" presStyleIdx="0" presStyleCnt="3" custScaleX="125405" custScaleY="67405" custRadScaleRad="115515" custRadScaleInc="-3308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DE9EF16-385A-6B41-AD90-A40802FC0948}" type="pres">
      <dgm:prSet presAssocID="{E19B02C8-2C68-844B-8F06-589DAE00FD15}" presName="sibTrans" presStyleLbl="sibTrans2D1" presStyleIdx="0" presStyleCnt="3" custLinFactNeighborX="72222" custLinFactNeighborY="569"/>
      <dgm:spPr/>
      <dgm:t>
        <a:bodyPr/>
        <a:lstStyle/>
        <a:p>
          <a:endParaRPr lang="en-US"/>
        </a:p>
      </dgm:t>
    </dgm:pt>
    <dgm:pt modelId="{5C3FE0D5-0EC4-7944-A6A4-FDFB0BADC326}" type="pres">
      <dgm:prSet presAssocID="{E19B02C8-2C68-844B-8F06-589DAE00FD1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2C8745E-16B5-E24C-926D-50A92627CAB2}" type="pres">
      <dgm:prSet presAssocID="{3D8C91C2-AF80-BB4C-B3F8-D0D353736678}" presName="node" presStyleLbl="node1" presStyleIdx="1" presStyleCnt="3" custScaleX="125405" custScaleY="67405" custRadScaleRad="144561" custRadScaleInc="-3113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8B96565-840A-E64C-BC7D-A0862D50C28E}" type="pres">
      <dgm:prSet presAssocID="{743DF7EB-938C-8B4B-90C1-1257E78826D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1DC0CD9-8C2B-8F4D-8FCF-A0BC2AA53CCF}" type="pres">
      <dgm:prSet presAssocID="{743DF7EB-938C-8B4B-90C1-1257E78826D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CED5C88E-EB7A-274D-9679-08C13B0F84D3}" type="pres">
      <dgm:prSet presAssocID="{F66D58BB-41C6-8F45-B752-5089EDA2FC91}" presName="node" presStyleLbl="node1" presStyleIdx="2" presStyleCnt="3" custScaleX="139270" custScaleY="67405" custRadScaleRad="139650" custRadScaleInc="2897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7526754-5C8E-5D47-89E6-D38B2BA69496}" type="pres">
      <dgm:prSet presAssocID="{D5273B1B-2F00-3F4B-9F6C-A38D621BC61F}" presName="sibTrans" presStyleLbl="sibTrans2D1" presStyleIdx="2" presStyleCnt="3" custLinFactNeighborX="-52303" custLinFactNeighborY="-4280"/>
      <dgm:spPr/>
      <dgm:t>
        <a:bodyPr/>
        <a:lstStyle/>
        <a:p>
          <a:endParaRPr lang="en-US"/>
        </a:p>
      </dgm:t>
    </dgm:pt>
    <dgm:pt modelId="{C01DBB2E-6DE2-EA4C-BDAF-786D41F45BA2}" type="pres">
      <dgm:prSet presAssocID="{D5273B1B-2F00-3F4B-9F6C-A38D621BC61F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98DE683F-B731-184F-986A-FCB1D78A82C2}" srcId="{0E903AF8-5FE2-5D4C-82F6-43E9FDEB8921}" destId="{F66D58BB-41C6-8F45-B752-5089EDA2FC91}" srcOrd="2" destOrd="0" parTransId="{56E2CFC9-463D-534B-B046-BCD9AC86F40C}" sibTransId="{D5273B1B-2F00-3F4B-9F6C-A38D621BC61F}"/>
    <dgm:cxn modelId="{C29A81A4-DE19-A54C-8C6F-F934ED4EEDC9}" type="presOf" srcId="{0E903AF8-5FE2-5D4C-82F6-43E9FDEB8921}" destId="{A33519E3-7F0E-E242-B82C-88624A6E0E87}" srcOrd="0" destOrd="0" presId="urn:microsoft.com/office/officeart/2005/8/layout/cycle2"/>
    <dgm:cxn modelId="{C74DAC54-A42F-3845-B2AA-4ED6B6021CBE}" srcId="{0E903AF8-5FE2-5D4C-82F6-43E9FDEB8921}" destId="{3D8C91C2-AF80-BB4C-B3F8-D0D353736678}" srcOrd="1" destOrd="0" parTransId="{E0A0E0D6-B123-614E-BE0A-11B389AC24D5}" sibTransId="{743DF7EB-938C-8B4B-90C1-1257E78826DC}"/>
    <dgm:cxn modelId="{FCED5AE3-14BE-9340-AFB6-4E487DEF3D9E}" type="presOf" srcId="{E19B02C8-2C68-844B-8F06-589DAE00FD15}" destId="{4DE9EF16-385A-6B41-AD90-A40802FC0948}" srcOrd="0" destOrd="0" presId="urn:microsoft.com/office/officeart/2005/8/layout/cycle2"/>
    <dgm:cxn modelId="{FA3E85E2-D5F4-7C4A-AA19-5AD601724DDF}" type="presOf" srcId="{743DF7EB-938C-8B4B-90C1-1257E78826DC}" destId="{71DC0CD9-8C2B-8F4D-8FCF-A0BC2AA53CCF}" srcOrd="1" destOrd="0" presId="urn:microsoft.com/office/officeart/2005/8/layout/cycle2"/>
    <dgm:cxn modelId="{AAF956FA-E8F6-D743-B239-EF5551D8E8A5}" type="presOf" srcId="{D5273B1B-2F00-3F4B-9F6C-A38D621BC61F}" destId="{E7526754-5C8E-5D47-89E6-D38B2BA69496}" srcOrd="0" destOrd="0" presId="urn:microsoft.com/office/officeart/2005/8/layout/cycle2"/>
    <dgm:cxn modelId="{1C2437A4-542A-7042-97D5-F7F827F27C5A}" srcId="{0E903AF8-5FE2-5D4C-82F6-43E9FDEB8921}" destId="{E9D8F502-3441-BC4F-B35A-6399BB75AF9A}" srcOrd="0" destOrd="0" parTransId="{F2529524-5FE2-DB47-98F0-0EA60B4A8174}" sibTransId="{E19B02C8-2C68-844B-8F06-589DAE00FD15}"/>
    <dgm:cxn modelId="{9A89DC46-8A04-F04D-9DCA-3E2003585A8D}" type="presOf" srcId="{F66D58BB-41C6-8F45-B752-5089EDA2FC91}" destId="{CED5C88E-EB7A-274D-9679-08C13B0F84D3}" srcOrd="0" destOrd="0" presId="urn:microsoft.com/office/officeart/2005/8/layout/cycle2"/>
    <dgm:cxn modelId="{3F34B2F3-E9E0-2B41-8B9B-2BD79AFF4544}" type="presOf" srcId="{E19B02C8-2C68-844B-8F06-589DAE00FD15}" destId="{5C3FE0D5-0EC4-7944-A6A4-FDFB0BADC326}" srcOrd="1" destOrd="0" presId="urn:microsoft.com/office/officeart/2005/8/layout/cycle2"/>
    <dgm:cxn modelId="{F39D82DF-20F0-B346-9532-5F7EB3CE6377}" type="presOf" srcId="{D5273B1B-2F00-3F4B-9F6C-A38D621BC61F}" destId="{C01DBB2E-6DE2-EA4C-BDAF-786D41F45BA2}" srcOrd="1" destOrd="0" presId="urn:microsoft.com/office/officeart/2005/8/layout/cycle2"/>
    <dgm:cxn modelId="{75A9DA52-25FE-F440-A472-91B39110F2F9}" type="presOf" srcId="{E9D8F502-3441-BC4F-B35A-6399BB75AF9A}" destId="{FE050502-1CB6-EA45-B0DC-1290F5B70C46}" srcOrd="0" destOrd="0" presId="urn:microsoft.com/office/officeart/2005/8/layout/cycle2"/>
    <dgm:cxn modelId="{4103B684-3334-E342-AB5F-DA650023AB6C}" type="presOf" srcId="{743DF7EB-938C-8B4B-90C1-1257E78826DC}" destId="{A8B96565-840A-E64C-BC7D-A0862D50C28E}" srcOrd="0" destOrd="0" presId="urn:microsoft.com/office/officeart/2005/8/layout/cycle2"/>
    <dgm:cxn modelId="{214E442A-F888-3440-B51C-F82F23A70A99}" type="presOf" srcId="{3D8C91C2-AF80-BB4C-B3F8-D0D353736678}" destId="{42C8745E-16B5-E24C-926D-50A92627CAB2}" srcOrd="0" destOrd="0" presId="urn:microsoft.com/office/officeart/2005/8/layout/cycle2"/>
    <dgm:cxn modelId="{E9C8D5D4-7011-8142-A9DB-68BA380596EC}" type="presParOf" srcId="{A33519E3-7F0E-E242-B82C-88624A6E0E87}" destId="{FE050502-1CB6-EA45-B0DC-1290F5B70C46}" srcOrd="0" destOrd="0" presId="urn:microsoft.com/office/officeart/2005/8/layout/cycle2"/>
    <dgm:cxn modelId="{100AD530-A065-0548-B599-9622C85DFFB1}" type="presParOf" srcId="{A33519E3-7F0E-E242-B82C-88624A6E0E87}" destId="{4DE9EF16-385A-6B41-AD90-A40802FC0948}" srcOrd="1" destOrd="0" presId="urn:microsoft.com/office/officeart/2005/8/layout/cycle2"/>
    <dgm:cxn modelId="{65D8C61F-774E-FF4E-8519-77DC9006C68F}" type="presParOf" srcId="{4DE9EF16-385A-6B41-AD90-A40802FC0948}" destId="{5C3FE0D5-0EC4-7944-A6A4-FDFB0BADC326}" srcOrd="0" destOrd="0" presId="urn:microsoft.com/office/officeart/2005/8/layout/cycle2"/>
    <dgm:cxn modelId="{BF8497C0-2AEE-1144-8EC0-A31F122E5444}" type="presParOf" srcId="{A33519E3-7F0E-E242-B82C-88624A6E0E87}" destId="{42C8745E-16B5-E24C-926D-50A92627CAB2}" srcOrd="2" destOrd="0" presId="urn:microsoft.com/office/officeart/2005/8/layout/cycle2"/>
    <dgm:cxn modelId="{33FC314C-4FAC-564E-8BBF-550397CFD3D1}" type="presParOf" srcId="{A33519E3-7F0E-E242-B82C-88624A6E0E87}" destId="{A8B96565-840A-E64C-BC7D-A0862D50C28E}" srcOrd="3" destOrd="0" presId="urn:microsoft.com/office/officeart/2005/8/layout/cycle2"/>
    <dgm:cxn modelId="{B99755EE-8772-B146-BF64-E07D3D47FD47}" type="presParOf" srcId="{A8B96565-840A-E64C-BC7D-A0862D50C28E}" destId="{71DC0CD9-8C2B-8F4D-8FCF-A0BC2AA53CCF}" srcOrd="0" destOrd="0" presId="urn:microsoft.com/office/officeart/2005/8/layout/cycle2"/>
    <dgm:cxn modelId="{A0A2D9B8-9A08-9F4F-B6D7-C4AFFF5E64AB}" type="presParOf" srcId="{A33519E3-7F0E-E242-B82C-88624A6E0E87}" destId="{CED5C88E-EB7A-274D-9679-08C13B0F84D3}" srcOrd="4" destOrd="0" presId="urn:microsoft.com/office/officeart/2005/8/layout/cycle2"/>
    <dgm:cxn modelId="{386661D5-4E7A-1E46-B660-00C64143D09C}" type="presParOf" srcId="{A33519E3-7F0E-E242-B82C-88624A6E0E87}" destId="{E7526754-5C8E-5D47-89E6-D38B2BA69496}" srcOrd="5" destOrd="0" presId="urn:microsoft.com/office/officeart/2005/8/layout/cycle2"/>
    <dgm:cxn modelId="{EF2BBFDB-E9F3-3A46-8D8D-3BAAB1CECB78}" type="presParOf" srcId="{E7526754-5C8E-5D47-89E6-D38B2BA69496}" destId="{C01DBB2E-6DE2-EA4C-BDAF-786D41F45BA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50502-1CB6-EA45-B0DC-1290F5B70C46}">
      <dsp:nvSpPr>
        <dsp:cNvPr id="0" name=""/>
        <dsp:cNvSpPr/>
      </dsp:nvSpPr>
      <dsp:spPr>
        <a:xfrm>
          <a:off x="3392891" y="211699"/>
          <a:ext cx="2394773" cy="1287187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innerShdw blurRad="190500" dist="25400">
            <a:srgbClr val="000000">
              <a:alpha val="50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Success</a:t>
          </a:r>
          <a:endParaRPr lang="en-US" sz="3600" kern="1200" dirty="0"/>
        </a:p>
      </dsp:txBody>
      <dsp:txXfrm>
        <a:off x="3455726" y="274534"/>
        <a:ext cx="2269103" cy="1161517"/>
      </dsp:txXfrm>
    </dsp:sp>
    <dsp:sp modelId="{4DE9EF16-385A-6B41-AD90-A40802FC0948}">
      <dsp:nvSpPr>
        <dsp:cNvPr id="0" name=""/>
        <dsp:cNvSpPr/>
      </dsp:nvSpPr>
      <dsp:spPr>
        <a:xfrm rot="2677031">
          <a:off x="5986693" y="1707860"/>
          <a:ext cx="942803" cy="644500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tint val="60000"/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2">
                <a:tint val="60000"/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innerShdw blurRad="190500" dist="25400">
            <a:srgbClr val="000000">
              <a:alpha val="50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6014553" y="1768859"/>
        <a:ext cx="749453" cy="386700"/>
      </dsp:txXfrm>
    </dsp:sp>
    <dsp:sp modelId="{42C8745E-16B5-E24C-926D-50A92627CAB2}">
      <dsp:nvSpPr>
        <dsp:cNvPr id="0" name=""/>
        <dsp:cNvSpPr/>
      </dsp:nvSpPr>
      <dsp:spPr>
        <a:xfrm>
          <a:off x="5804688" y="2591482"/>
          <a:ext cx="2394773" cy="1287187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innerShdw blurRad="190500" dist="25400">
            <a:srgbClr val="000000">
              <a:alpha val="50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Excitement</a:t>
          </a:r>
          <a:endParaRPr lang="en-US" sz="3200" kern="1200" dirty="0"/>
        </a:p>
      </dsp:txBody>
      <dsp:txXfrm>
        <a:off x="5867523" y="2654317"/>
        <a:ext cx="2269103" cy="1161517"/>
      </dsp:txXfrm>
    </dsp:sp>
    <dsp:sp modelId="{A8B96565-840A-E64C-BC7D-A0862D50C28E}">
      <dsp:nvSpPr>
        <dsp:cNvPr id="0" name=""/>
        <dsp:cNvSpPr/>
      </dsp:nvSpPr>
      <dsp:spPr>
        <a:xfrm rot="10773621">
          <a:off x="4249465" y="2929730"/>
          <a:ext cx="1099131" cy="644500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tint val="60000"/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2">
                <a:tint val="60000"/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innerShdw blurRad="190500" dist="25400">
            <a:srgbClr val="000000">
              <a:alpha val="50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 rot="10800000">
        <a:off x="4442812" y="3057888"/>
        <a:ext cx="905781" cy="386700"/>
      </dsp:txXfrm>
    </dsp:sp>
    <dsp:sp modelId="{CED5C88E-EB7A-274D-9679-08C13B0F84D3}">
      <dsp:nvSpPr>
        <dsp:cNvPr id="0" name=""/>
        <dsp:cNvSpPr/>
      </dsp:nvSpPr>
      <dsp:spPr>
        <a:xfrm>
          <a:off x="1071662" y="2626785"/>
          <a:ext cx="2659544" cy="1287187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innerShdw blurRad="190500" dist="25400">
            <a:srgbClr val="000000">
              <a:alpha val="50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Commitment</a:t>
          </a:r>
          <a:endParaRPr lang="en-US" sz="3200" kern="1200" dirty="0"/>
        </a:p>
      </dsp:txBody>
      <dsp:txXfrm>
        <a:off x="1134497" y="2689620"/>
        <a:ext cx="2533874" cy="1161517"/>
      </dsp:txXfrm>
    </dsp:sp>
    <dsp:sp modelId="{E7526754-5C8E-5D47-89E6-D38B2BA69496}">
      <dsp:nvSpPr>
        <dsp:cNvPr id="0" name=""/>
        <dsp:cNvSpPr/>
      </dsp:nvSpPr>
      <dsp:spPr>
        <a:xfrm rot="18731202">
          <a:off x="2571206" y="1726311"/>
          <a:ext cx="892042" cy="644500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tint val="60000"/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2">
                <a:tint val="60000"/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innerShdw blurRad="190500" dist="25400">
            <a:srgbClr val="000000">
              <a:alpha val="50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2602959" y="1926843"/>
        <a:ext cx="698692" cy="386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39457-B47A-45B1-B9D2-175A0F8484C8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6E2E0-9A9A-4610-9B33-642C69039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17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endParaRPr lang="en-US" dirty="0" smtClean="0"/>
          </a:p>
          <a:p>
            <a:r>
              <a:rPr lang="en-US" dirty="0" smtClean="0"/>
              <a:t>How I use discussions</a:t>
            </a:r>
            <a:r>
              <a:rPr lang="en-US" baseline="0" dirty="0" smtClean="0"/>
              <a:t> about course expectations to encourage active engagement during group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6E2E0-9A9A-4610-9B33-642C690398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44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Tutorials meant to be done in small groups</a:t>
            </a:r>
          </a:p>
          <a:p>
            <a:endParaRPr lang="en-US" dirty="0" smtClean="0"/>
          </a:p>
          <a:p>
            <a:r>
              <a:rPr lang="en-US" dirty="0" smtClean="0"/>
              <a:t>Lots of group 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6E2E0-9A9A-4610-9B33-642C690398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32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 mean by</a:t>
            </a:r>
          </a:p>
          <a:p>
            <a:endParaRPr lang="en-US" dirty="0" smtClean="0"/>
          </a:p>
          <a:p>
            <a:r>
              <a:rPr lang="en-US" dirty="0" smtClean="0"/>
              <a:t>Why</a:t>
            </a:r>
            <a:r>
              <a:rPr lang="en-US" baseline="0" dirty="0" smtClean="0"/>
              <a:t> I believe are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they encourage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6E2E0-9A9A-4610-9B33-642C690398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99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 are abstract, ask students to use and apply physics concepts</a:t>
            </a:r>
          </a:p>
          <a:p>
            <a:endParaRPr lang="en-US" dirty="0" smtClean="0"/>
          </a:p>
          <a:p>
            <a:r>
              <a:rPr lang="en-US" dirty="0" smtClean="0"/>
              <a:t>Students won’t always know the answer (different)</a:t>
            </a:r>
          </a:p>
          <a:p>
            <a:endParaRPr lang="en-US" dirty="0" smtClean="0"/>
          </a:p>
          <a:p>
            <a:r>
              <a:rPr lang="en-US" dirty="0" smtClean="0"/>
              <a:t>Questions are there to guide students to recognizing and realizing how physics</a:t>
            </a:r>
            <a:r>
              <a:rPr lang="en-US" baseline="0" dirty="0" smtClean="0"/>
              <a:t> concepts fit together and build on each other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Idea: each student will know a little</a:t>
            </a:r>
            <a:r>
              <a:rPr lang="en-US" baseline="0" dirty="0" smtClean="0">
                <a:sym typeface="Wingdings" panose="05000000000000000000" pitchFamily="2" charset="2"/>
              </a:rPr>
              <a:t> share what they know, combine their knowledge, together compile the big picture concept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WWOORRDDSS—uncomfortable, but important: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-depth of understanding leads to ability to apply physics to the real world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-ability to discuss effectively important in many career fields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I don’t tell </a:t>
            </a:r>
            <a:r>
              <a:rPr lang="en-US" baseline="0" dirty="0" err="1" smtClean="0">
                <a:sym typeface="Wingdings" panose="05000000000000000000" pitchFamily="2" charset="2"/>
              </a:rPr>
              <a:t>ansers</a:t>
            </a:r>
            <a:r>
              <a:rPr lang="en-US" baseline="0" dirty="0" smtClean="0">
                <a:sym typeface="Wingdings" panose="05000000000000000000" pitchFamily="2" charset="2"/>
              </a:rPr>
              <a:t> because focus is on “reason” not “rightness”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Hw</a:t>
            </a:r>
            <a:r>
              <a:rPr lang="en-US" baseline="0" dirty="0" smtClean="0">
                <a:sym typeface="Wingdings" panose="05000000000000000000" pitchFamily="2" charset="2"/>
              </a:rPr>
              <a:t> accuracy—feedback on how effectively they use ideas and what they still need to work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6E2E0-9A9A-4610-9B33-642C690398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7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Laura Kiepura | SACS-AAPT Fall 2014</a:t>
            </a:r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10/25/14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Laura Kiepura | SACS-AAPT Fall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B8C-3056-1C4F-B7C7-1975F9733B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Laura Kiepura | SACS-AAPT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B8C-3056-1C4F-B7C7-1975F9733B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Laura Kiepura | SACS-AAPT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B8C-3056-1C4F-B7C7-1975F9733B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 smtClean="0"/>
              <a:t>10/25/14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 smtClean="0"/>
              <a:t>Laura Kiepura | SACS-AAPT Fall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9AC81B8C-3056-1C4F-B7C7-1975F9733B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Laura Kiepura | SACS-AAPT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B8C-3056-1C4F-B7C7-1975F9733B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10/25/14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Laura Kiepura | SACS-AAPT Fall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B8C-3056-1C4F-B7C7-1975F9733B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10/25/14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Laura Kiepura | SACS-AAPT Fall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B8C-3056-1C4F-B7C7-1975F9733B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10/25/14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Laura Kiepura | SACS-AAPT Fall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B8C-3056-1C4F-B7C7-1975F9733B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Laura Kiepura | SACS-AAPT Fall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B8C-3056-1C4F-B7C7-1975F9733B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10/25/14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Laura Kiepura | SACS-AAPT Fall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10/25/14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Laura Kiepura | SACS-AAPT Fall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B8C-3056-1C4F-B7C7-1975F9733B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81B8C-3056-1C4F-B7C7-1975F9733B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10/25/14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Laura Kiepura | SACS-AAPT Fall 2014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932" y="352823"/>
            <a:ext cx="8908068" cy="272388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Encouraging Active Student Engagement During 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Tutorial Sessions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5636" y="3764712"/>
            <a:ext cx="7854696" cy="2458287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Laura Kiepura</a:t>
            </a:r>
          </a:p>
          <a:p>
            <a:pPr algn="ctr"/>
            <a:r>
              <a:rPr lang="en-US" sz="3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Josh Von </a:t>
            </a:r>
            <a:r>
              <a:rPr lang="en-US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Korff</a:t>
            </a:r>
            <a:endParaRPr lang="en-US" sz="32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3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SACS-AAPT Conference</a:t>
            </a:r>
          </a:p>
          <a:p>
            <a:pPr algn="ctr"/>
            <a:r>
              <a:rPr lang="en-US" sz="3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Fall 2014</a:t>
            </a:r>
            <a:endParaRPr lang="en-US" sz="32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Terms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chemeClr val="bg2">
                  <a:lumMod val="20000"/>
                  <a:lumOff val="80000"/>
                </a:schemeClr>
              </a:buClr>
            </a:pPr>
            <a:r>
              <a:rPr lang="en-US" sz="2800" dirty="0" smtClean="0">
                <a:solidFill>
                  <a:schemeClr val="accent2"/>
                </a:solidFill>
              </a:rPr>
              <a:t>Learning </a:t>
            </a:r>
            <a:r>
              <a:rPr lang="en-US" sz="2800" dirty="0" smtClean="0">
                <a:solidFill>
                  <a:schemeClr val="accent2"/>
                </a:solidFill>
              </a:rPr>
              <a:t>Assistant—undergraduate </a:t>
            </a:r>
            <a:r>
              <a:rPr lang="en-US" sz="2800" dirty="0" smtClean="0">
                <a:solidFill>
                  <a:schemeClr val="accent2"/>
                </a:solidFill>
              </a:rPr>
              <a:t>student who guides students through the Washington Tutorials</a:t>
            </a:r>
          </a:p>
          <a:p>
            <a:pPr>
              <a:buClr>
                <a:schemeClr val="bg2">
                  <a:lumMod val="20000"/>
                  <a:lumOff val="80000"/>
                </a:schemeClr>
              </a:buClr>
            </a:pPr>
            <a:r>
              <a:rPr lang="en-US" sz="2800" dirty="0" smtClean="0">
                <a:solidFill>
                  <a:schemeClr val="accent2"/>
                </a:solidFill>
              </a:rPr>
              <a:t>Washington Tutorials—worksheet </a:t>
            </a:r>
            <a:r>
              <a:rPr lang="en-US" sz="2800" dirty="0" smtClean="0">
                <a:solidFill>
                  <a:schemeClr val="accent2"/>
                </a:solidFill>
              </a:rPr>
              <a:t>activities written </a:t>
            </a:r>
            <a:r>
              <a:rPr lang="en-US" sz="2800" dirty="0">
                <a:solidFill>
                  <a:schemeClr val="accent2"/>
                </a:solidFill>
              </a:rPr>
              <a:t>by  Lillian C. </a:t>
            </a:r>
            <a:r>
              <a:rPr lang="en-US" sz="2800" dirty="0" smtClean="0">
                <a:solidFill>
                  <a:schemeClr val="accent2"/>
                </a:solidFill>
              </a:rPr>
              <a:t>McDermott</a:t>
            </a:r>
            <a:r>
              <a:rPr lang="en-US" sz="2800" dirty="0">
                <a:solidFill>
                  <a:schemeClr val="accent2"/>
                </a:solidFill>
              </a:rPr>
              <a:t>, Peter S. </a:t>
            </a:r>
            <a:r>
              <a:rPr lang="en-US" sz="2800" dirty="0" smtClean="0">
                <a:solidFill>
                  <a:schemeClr val="accent2"/>
                </a:solidFill>
              </a:rPr>
              <a:t>Shaffer, and the Physics Education Group at University of Washington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10/25/14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Laura Kiepura | SACS-AAPT Fall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B8C-3056-1C4F-B7C7-1975F9733BA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5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Overview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68876"/>
            <a:ext cx="7770813" cy="4270146"/>
          </a:xfrm>
        </p:spPr>
        <p:txBody>
          <a:bodyPr>
            <a:normAutofit/>
          </a:bodyPr>
          <a:lstStyle/>
          <a:p>
            <a:pPr>
              <a:buClr>
                <a:schemeClr val="bg2">
                  <a:lumMod val="20000"/>
                  <a:lumOff val="80000"/>
                </a:schemeClr>
              </a:buClr>
            </a:pPr>
            <a:r>
              <a:rPr lang="en-US" sz="3200" dirty="0" smtClean="0">
                <a:solidFill>
                  <a:schemeClr val="accent2"/>
                </a:solidFill>
              </a:rPr>
              <a:t>Define “course expectations”</a:t>
            </a:r>
          </a:p>
          <a:p>
            <a:pPr>
              <a:buClr>
                <a:schemeClr val="bg2">
                  <a:lumMod val="20000"/>
                  <a:lumOff val="80000"/>
                </a:schemeClr>
              </a:buClr>
            </a:pPr>
            <a:r>
              <a:rPr lang="en-US" sz="3200" dirty="0" smtClean="0">
                <a:solidFill>
                  <a:schemeClr val="accent2"/>
                </a:solidFill>
              </a:rPr>
              <a:t>Discuss why course expectations are  important </a:t>
            </a:r>
          </a:p>
          <a:p>
            <a:pPr>
              <a:buClr>
                <a:schemeClr val="bg2">
                  <a:lumMod val="20000"/>
                  <a:lumOff val="80000"/>
                </a:schemeClr>
              </a:buClr>
            </a:pPr>
            <a:r>
              <a:rPr lang="en-US" sz="3200" dirty="0" smtClean="0">
                <a:solidFill>
                  <a:schemeClr val="accent2"/>
                </a:solidFill>
              </a:rPr>
              <a:t>Explain how clear course expectations encourage active student engagement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Laura Kiepura | SACS-AAPT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B8C-3056-1C4F-B7C7-1975F9733BA8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Defining Course Expectations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54607"/>
            <a:ext cx="7770813" cy="4302057"/>
          </a:xfrm>
        </p:spPr>
        <p:txBody>
          <a:bodyPr>
            <a:normAutofit/>
          </a:bodyPr>
          <a:lstStyle/>
          <a:p>
            <a:pPr>
              <a:buClr>
                <a:schemeClr val="bg2">
                  <a:lumMod val="20000"/>
                  <a:lumOff val="80000"/>
                </a:schemeClr>
              </a:buClr>
            </a:pPr>
            <a:r>
              <a:rPr lang="en-US" sz="3200" dirty="0" smtClean="0">
                <a:solidFill>
                  <a:schemeClr val="accent2"/>
                </a:solidFill>
              </a:rPr>
              <a:t>Classroom Experience</a:t>
            </a:r>
          </a:p>
          <a:p>
            <a:pPr lvl="1">
              <a:buClr>
                <a:schemeClr val="bg2">
                  <a:lumMod val="20000"/>
                  <a:lumOff val="80000"/>
                </a:schemeClr>
              </a:buClr>
            </a:pPr>
            <a:r>
              <a:rPr lang="en-US" sz="2800" dirty="0" smtClean="0">
                <a:solidFill>
                  <a:schemeClr val="accent2"/>
                </a:solidFill>
              </a:rPr>
              <a:t>What the class will feel like</a:t>
            </a:r>
          </a:p>
          <a:p>
            <a:pPr lvl="1">
              <a:buClr>
                <a:schemeClr val="bg2">
                  <a:lumMod val="20000"/>
                  <a:lumOff val="80000"/>
                </a:schemeClr>
              </a:buClr>
            </a:pPr>
            <a:r>
              <a:rPr lang="en-US" sz="2800" dirty="0" smtClean="0">
                <a:solidFill>
                  <a:schemeClr val="accent2"/>
                </a:solidFill>
              </a:rPr>
              <a:t>What the class will focus on</a:t>
            </a:r>
          </a:p>
          <a:p>
            <a:pPr>
              <a:buClr>
                <a:schemeClr val="bg2">
                  <a:lumMod val="20000"/>
                  <a:lumOff val="80000"/>
                </a:schemeClr>
              </a:buClr>
            </a:pPr>
            <a:r>
              <a:rPr lang="en-US" sz="3200" dirty="0" smtClean="0">
                <a:solidFill>
                  <a:schemeClr val="accent2"/>
                </a:solidFill>
              </a:rPr>
              <a:t>Grading Policies</a:t>
            </a:r>
          </a:p>
          <a:p>
            <a:pPr lvl="1">
              <a:buClr>
                <a:schemeClr val="bg2">
                  <a:lumMod val="20000"/>
                  <a:lumOff val="80000"/>
                </a:schemeClr>
              </a:buClr>
            </a:pPr>
            <a:r>
              <a:rPr lang="en-US" sz="2800" dirty="0" smtClean="0">
                <a:solidFill>
                  <a:schemeClr val="accent2"/>
                </a:solidFill>
              </a:rPr>
              <a:t>Accuracy vs. Effort/Completion</a:t>
            </a:r>
          </a:p>
          <a:p>
            <a:pPr lvl="1">
              <a:buClr>
                <a:schemeClr val="bg2">
                  <a:lumMod val="20000"/>
                  <a:lumOff val="80000"/>
                </a:schemeClr>
              </a:buClr>
            </a:pPr>
            <a:r>
              <a:rPr lang="en-US" sz="2800" dirty="0" smtClean="0">
                <a:solidFill>
                  <a:schemeClr val="accent2"/>
                </a:solidFill>
              </a:rPr>
              <a:t>What gains points, what loses points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Laura Kiepura | SACS-AAPT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B8C-3056-1C4F-B7C7-1975F9733BA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Discussing Course Expectations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chemeClr val="bg2">
                  <a:lumMod val="20000"/>
                  <a:lumOff val="80000"/>
                </a:schemeClr>
              </a:buClr>
            </a:pPr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r>
              <a:rPr lang="en-US" sz="3200" baseline="30000" dirty="0" smtClean="0">
                <a:solidFill>
                  <a:schemeClr val="accent2"/>
                </a:solidFill>
              </a:rPr>
              <a:t>st</a:t>
            </a:r>
            <a:r>
              <a:rPr lang="en-US" sz="3200" dirty="0" smtClean="0">
                <a:solidFill>
                  <a:schemeClr val="accent2"/>
                </a:solidFill>
              </a:rPr>
              <a:t> day of class (15-20 min)</a:t>
            </a:r>
          </a:p>
          <a:p>
            <a:pPr>
              <a:buClr>
                <a:schemeClr val="bg2">
                  <a:lumMod val="20000"/>
                  <a:lumOff val="80000"/>
                </a:schemeClr>
              </a:buClr>
            </a:pPr>
            <a:r>
              <a:rPr lang="en-US" sz="3200" dirty="0" smtClean="0">
                <a:solidFill>
                  <a:schemeClr val="accent2"/>
                </a:solidFill>
              </a:rPr>
              <a:t>Next 5-6 classes:</a:t>
            </a:r>
          </a:p>
          <a:p>
            <a:pPr lvl="1">
              <a:buClr>
                <a:schemeClr val="bg2">
                  <a:lumMod val="20000"/>
                  <a:lumOff val="80000"/>
                </a:schemeClr>
              </a:buClr>
            </a:pPr>
            <a:r>
              <a:rPr lang="en-US" sz="2800" dirty="0" smtClean="0">
                <a:solidFill>
                  <a:schemeClr val="accent2"/>
                </a:solidFill>
              </a:rPr>
              <a:t>Beginning of class (2-3 min)</a:t>
            </a:r>
          </a:p>
          <a:p>
            <a:pPr lvl="1">
              <a:buClr>
                <a:schemeClr val="bg2">
                  <a:lumMod val="20000"/>
                  <a:lumOff val="80000"/>
                </a:schemeClr>
              </a:buClr>
            </a:pPr>
            <a:r>
              <a:rPr lang="en-US" sz="2800" dirty="0" smtClean="0">
                <a:solidFill>
                  <a:schemeClr val="accent2"/>
                </a:solidFill>
              </a:rPr>
              <a:t>End of class (2-3 min)</a:t>
            </a:r>
          </a:p>
          <a:p>
            <a:pPr>
              <a:buClr>
                <a:schemeClr val="bg2">
                  <a:lumMod val="20000"/>
                  <a:lumOff val="80000"/>
                </a:schemeClr>
              </a:buClr>
            </a:pPr>
            <a:r>
              <a:rPr lang="en-US" sz="3200" dirty="0" smtClean="0">
                <a:solidFill>
                  <a:schemeClr val="accent2"/>
                </a:solidFill>
              </a:rPr>
              <a:t>Anytime class exhibits excessive frustration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Laura Kiepura | SACS-AAPT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B8C-3056-1C4F-B7C7-1975F9733BA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Why discussing course expectations is important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799"/>
            <a:ext cx="7770813" cy="4229223"/>
          </a:xfrm>
        </p:spPr>
        <p:txBody>
          <a:bodyPr>
            <a:normAutofit/>
          </a:bodyPr>
          <a:lstStyle/>
          <a:p>
            <a:pPr>
              <a:buClr>
                <a:schemeClr val="bg2">
                  <a:lumMod val="20000"/>
                  <a:lumOff val="80000"/>
                </a:schemeClr>
              </a:buClr>
            </a:pPr>
            <a:r>
              <a:rPr lang="en-US" sz="3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27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alleviates student anxiety </a:t>
            </a:r>
          </a:p>
          <a:p>
            <a:pPr>
              <a:buClr>
                <a:schemeClr val="bg2">
                  <a:lumMod val="20000"/>
                  <a:lumOff val="80000"/>
                </a:schemeClr>
              </a:buClr>
            </a:pPr>
            <a:r>
              <a:rPr lang="en-US" sz="3227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improves  student focus</a:t>
            </a:r>
          </a:p>
          <a:p>
            <a:pPr>
              <a:buClr>
                <a:schemeClr val="bg2">
                  <a:lumMod val="20000"/>
                  <a:lumOff val="80000"/>
                </a:schemeClr>
              </a:buClr>
            </a:pPr>
            <a:r>
              <a:rPr lang="en-US" sz="3227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enhances instructor authority</a:t>
            </a:r>
          </a:p>
          <a:p>
            <a:pPr>
              <a:buClr>
                <a:schemeClr val="bg2">
                  <a:lumMod val="20000"/>
                  <a:lumOff val="80000"/>
                </a:schemeClr>
              </a:buClr>
            </a:pPr>
            <a:r>
              <a:rPr lang="en-US" sz="3227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cultivates trust in instructor’s leadership</a:t>
            </a:r>
          </a:p>
          <a:p>
            <a:pPr>
              <a:buClr>
                <a:schemeClr val="bg2">
                  <a:lumMod val="20000"/>
                  <a:lumOff val="80000"/>
                </a:schemeClr>
              </a:buClr>
            </a:pP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Laura Kiepura | SACS-AAPT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B8C-3056-1C4F-B7C7-1975F9733BA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36" y="67236"/>
            <a:ext cx="8625832" cy="13716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How course expectations lead to active engagement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2081654"/>
          <a:ext cx="9180577" cy="4392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Laura Kiepura | SACS-AAPT 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B8C-3056-1C4F-B7C7-1975F9733BA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Folio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2409</TotalTime>
  <Words>383</Words>
  <Application>Microsoft Office PowerPoint</Application>
  <PresentationFormat>On-screen Show (4:3)</PresentationFormat>
  <Paragraphs>82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Calisto MT</vt:lpstr>
      <vt:lpstr>Wingdings</vt:lpstr>
      <vt:lpstr>Folio</vt:lpstr>
      <vt:lpstr>Encouraging Active Student Engagement During  Tutorial Sessions</vt:lpstr>
      <vt:lpstr>Terms</vt:lpstr>
      <vt:lpstr>Overview</vt:lpstr>
      <vt:lpstr>Defining Course Expectations</vt:lpstr>
      <vt:lpstr>Discussing Course Expectations</vt:lpstr>
      <vt:lpstr>Why discussing course expectations is important</vt:lpstr>
      <vt:lpstr>How course expectations lead to active engagement</vt:lpstr>
    </vt:vector>
  </TitlesOfParts>
  <Company>Emory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Encouraging Active Student Engagement During  Tutorial Sessions</dc:title>
  <dc:creator>Laura Kiepura</dc:creator>
  <cp:lastModifiedBy>Sawaiz Syed</cp:lastModifiedBy>
  <cp:revision>16</cp:revision>
  <dcterms:created xsi:type="dcterms:W3CDTF">2014-10-23T15:08:58Z</dcterms:created>
  <dcterms:modified xsi:type="dcterms:W3CDTF">2014-10-25T13:15:58Z</dcterms:modified>
</cp:coreProperties>
</file>