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57" r:id="rId4"/>
    <p:sldId id="303" r:id="rId5"/>
    <p:sldId id="274" r:id="rId6"/>
    <p:sldId id="301" r:id="rId7"/>
    <p:sldId id="318" r:id="rId8"/>
    <p:sldId id="319" r:id="rId9"/>
    <p:sldId id="320" r:id="rId10"/>
    <p:sldId id="321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Nunito Light" panose="020B0604020202020204" charset="0"/>
      <p:regular r:id="rId14"/>
      <p:italic r:id="rId15"/>
    </p:embeddedFont>
    <p:embeddedFont>
      <p:font typeface="Overpass Mono" panose="020B0604020202020204" charset="0"/>
      <p:regular r:id="rId16"/>
      <p:bold r:id="rId17"/>
    </p:embeddedFont>
    <p:embeddedFont>
      <p:font typeface="Raleway SemiBold" panose="020B0604020202020204" charset="0"/>
      <p:bold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B0604020202020204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5C9767-46EF-4E20-BD7C-8DB0A315303D}">
  <a:tblStyle styleId="{0D5C9767-46EF-4E20-BD7C-8DB0A31530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9377AF-2347-4725-8055-BC1AD16F4F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530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9961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998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7749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024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9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OOP </a:t>
            </a:r>
            <a:r>
              <a:rPr lang="en-US" dirty="0" err="1"/>
              <a:t>dalam</a:t>
            </a:r>
            <a:r>
              <a:rPr lang="en-US" dirty="0"/>
              <a:t> C#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chemeClr val="dk2"/>
                </a:solidFill>
              </a:rPr>
              <a:t>Pelatihan</a:t>
            </a:r>
            <a:r>
              <a:rPr lang="en-US" sz="2100" dirty="0">
                <a:solidFill>
                  <a:schemeClr val="dk2"/>
                </a:solidFill>
              </a:rPr>
              <a:t> Fundamental .NET (C#)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EACFECC-AE11-45E9-BFD7-9B2DC475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14400" y="1012200"/>
            <a:ext cx="7315200" cy="3788100"/>
          </a:xfrm>
        </p:spPr>
        <p:txBody>
          <a:bodyPr/>
          <a:lstStyle/>
          <a:p>
            <a:pPr marL="114300" indent="0"/>
            <a:r>
              <a:rPr lang="en-US" dirty="0" err="1"/>
              <a:t>Enkapsulasi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“</a:t>
            </a:r>
            <a:r>
              <a:rPr lang="en-US" dirty="0" err="1"/>
              <a:t>sensitif</a:t>
            </a:r>
            <a:r>
              <a:rPr lang="en-US" dirty="0"/>
              <a:t>” </a:t>
            </a:r>
            <a:r>
              <a:rPr lang="en-US" dirty="0" err="1"/>
              <a:t>disembunyikan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 err="1"/>
              <a:t>Mendeklarasikan</a:t>
            </a:r>
            <a:r>
              <a:rPr lang="en-US" dirty="0"/>
              <a:t> field/variable </a:t>
            </a:r>
            <a:r>
              <a:rPr lang="en-US" dirty="0" err="1"/>
              <a:t>sebagai</a:t>
            </a:r>
            <a:r>
              <a:rPr lang="en-US" dirty="0"/>
              <a:t> private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get dan set </a:t>
            </a:r>
            <a:r>
              <a:rPr lang="en-US" dirty="0" err="1"/>
              <a:t>melalui</a:t>
            </a:r>
            <a:r>
              <a:rPr lang="en-US" dirty="0"/>
              <a:t> property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dan </a:t>
            </a:r>
            <a:r>
              <a:rPr lang="en-US" dirty="0" err="1"/>
              <a:t>memperbarui</a:t>
            </a:r>
            <a:r>
              <a:rPr lang="en-US" dirty="0"/>
              <a:t> private</a:t>
            </a:r>
          </a:p>
          <a:p>
            <a:pPr marL="114300" indent="0"/>
            <a:endParaRPr lang="en-US" dirty="0"/>
          </a:p>
          <a:p>
            <a:pPr marL="114300" indent="0"/>
            <a:r>
              <a:rPr lang="en-US" dirty="0" err="1"/>
              <a:t>Kelebihan</a:t>
            </a:r>
            <a:r>
              <a:rPr lang="en-US" dirty="0"/>
              <a:t> encapsulation:</a:t>
            </a:r>
          </a:p>
          <a:p>
            <a:pPr>
              <a:buFontTx/>
              <a:buChar char="-"/>
            </a:pP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(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mengacaukan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Field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read-only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get) </a:t>
            </a:r>
            <a:r>
              <a:rPr lang="en-US" dirty="0" err="1"/>
              <a:t>atau</a:t>
            </a:r>
            <a:r>
              <a:rPr lang="en-US" dirty="0"/>
              <a:t> write-only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set)</a:t>
            </a:r>
          </a:p>
          <a:p>
            <a:pPr>
              <a:buFontTx/>
              <a:buChar char="-"/>
            </a:pPr>
            <a:r>
              <a:rPr lang="en-US" dirty="0" err="1"/>
              <a:t>Fleksibel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programmer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lain</a:t>
            </a:r>
          </a:p>
          <a:p>
            <a:pPr>
              <a:buFontTx/>
              <a:buChar char="-"/>
            </a:pP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5BD1F9-FB8B-4E62-9AAA-6BA9107F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888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188393" y="1837325"/>
            <a:ext cx="5038927" cy="2986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OOP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Object Oriented Programming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juga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OOP </a:t>
            </a:r>
            <a:r>
              <a:rPr lang="en-ID" dirty="0" err="1"/>
              <a:t>diciptakan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program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model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sehari-hari</a:t>
            </a:r>
            <a:r>
              <a:rPr lang="en-ID" dirty="0"/>
              <a:t>. Jadi, 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, 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gabungan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dan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tersendiri</a:t>
            </a:r>
            <a:r>
              <a:rPr lang="en-ID" dirty="0"/>
              <a:t>,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lain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program.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</a:t>
            </a:r>
            <a:r>
              <a:rPr lang="en" dirty="0"/>
              <a:t>eunggulan OOP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914400" y="1106904"/>
            <a:ext cx="7383780" cy="3693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20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Pemrograman berorientasi objek memiliki beberapa keunggulan dibandingkan pemrograman prosedural: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OOP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dan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diekseskusi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yang </a:t>
            </a:r>
            <a:r>
              <a:rPr lang="en-US" sz="2000" dirty="0" err="1"/>
              <a:t>jelas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program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2000" dirty="0" err="1"/>
              <a:t>Membantu</a:t>
            </a:r>
            <a:r>
              <a:rPr lang="en-ID" sz="2000" dirty="0"/>
              <a:t> </a:t>
            </a:r>
            <a:r>
              <a:rPr lang="en-ID" sz="2000" dirty="0" err="1"/>
              <a:t>menjaga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C# DRY “Don’t Repeat Yourself”, dan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</a:t>
            </a:r>
            <a:r>
              <a:rPr lang="en-ID" sz="2000" dirty="0" err="1"/>
              <a:t>mudah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dipelihara</a:t>
            </a:r>
            <a:r>
              <a:rPr lang="en-ID" sz="2000" dirty="0"/>
              <a:t>, </a:t>
            </a:r>
            <a:r>
              <a:rPr lang="en-ID" sz="2000" dirty="0" err="1"/>
              <a:t>dimodifikasi</a:t>
            </a:r>
            <a:r>
              <a:rPr lang="en-ID" sz="2000" dirty="0"/>
              <a:t>, dan </a:t>
            </a:r>
            <a:r>
              <a:rPr lang="en-ID" sz="2000" dirty="0" err="1"/>
              <a:t>dijalankan</a:t>
            </a:r>
            <a:endParaRPr lang="en-ID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2000" dirty="0" err="1"/>
              <a:t>Memungkinkan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yang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kembali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penuh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yang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sedikit</a:t>
            </a:r>
            <a:r>
              <a:rPr lang="en-ID" sz="2000" dirty="0"/>
              <a:t> dan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pengembangan</a:t>
            </a:r>
            <a:r>
              <a:rPr lang="en-ID" sz="2000" dirty="0"/>
              <a:t> yang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singkat</a:t>
            </a: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103315-8983-8F7E-4E55-5F3AD3D9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OOP</a:t>
            </a:r>
            <a:endParaRPr lang="en-ID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525D252-5CCD-7362-E37D-3AFECD20CD1E}"/>
              </a:ext>
            </a:extLst>
          </p:cNvPr>
          <p:cNvSpPr txBox="1">
            <a:spLocks/>
          </p:cNvSpPr>
          <p:nvPr/>
        </p:nvSpPr>
        <p:spPr>
          <a:xfrm>
            <a:off x="587792" y="1012200"/>
            <a:ext cx="7701968" cy="361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b="1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Abstraction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pemodelan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atau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penerjemahan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konsep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sesuai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dunia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nyata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  <a:endParaRPr lang="en-ID" sz="1800" b="0" i="0" dirty="0">
              <a:solidFill>
                <a:schemeClr val="bg1"/>
              </a:solidFill>
              <a:effectLst/>
              <a:latin typeface="Anaheim" panose="020B060402020202020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b="1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Encapsulation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yaitu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membungkus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suatu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class, dan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dapat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mengatur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agar class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tidak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sembarangan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bisa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di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akses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. </a:t>
            </a:r>
            <a:endParaRPr lang="en-ID" sz="1800" b="0" i="0" dirty="0">
              <a:solidFill>
                <a:schemeClr val="bg1"/>
              </a:solidFill>
              <a:effectLst/>
              <a:latin typeface="Anaheim" panose="020B060402020202020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b="1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Inheritance 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(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pewarisan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),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dapat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digunakan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untuk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mendefinisikan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suatu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class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berdasarkan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class yang lain </a:t>
            </a:r>
            <a:endParaRPr lang="en-ID" sz="1800" b="0" i="0" dirty="0">
              <a:solidFill>
                <a:schemeClr val="bg1"/>
              </a:solidFill>
              <a:effectLst/>
              <a:latin typeface="Anaheim" panose="020B060402020202020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b="1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Polymorphism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konsep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dimana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beberapa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object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dapat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memiliki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metode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yang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sama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aksi</a:t>
            </a:r>
            <a:r>
              <a:rPr lang="en-ID" sz="1800" dirty="0">
                <a:solidFill>
                  <a:schemeClr val="bg1"/>
                </a:solidFill>
                <a:latin typeface="Anaheim" panose="020B0604020202020204" charset="0"/>
              </a:rPr>
              <a:t> yang </a:t>
            </a:r>
            <a:r>
              <a:rPr lang="en-ID" sz="1800" dirty="0" err="1">
                <a:solidFill>
                  <a:schemeClr val="bg1"/>
                </a:solidFill>
                <a:latin typeface="Anaheim" panose="020B0604020202020204" charset="0"/>
              </a:rPr>
              <a:t>berbeda</a:t>
            </a:r>
            <a:endParaRPr lang="en-ID" sz="18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9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288758" y="2763755"/>
            <a:ext cx="3201202" cy="85564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Merupakan</a:t>
            </a:r>
            <a:r>
              <a:rPr lang="en-ID" dirty="0"/>
              <a:t> blueprint/template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, yang </a:t>
            </a:r>
            <a:r>
              <a:rPr lang="en-ID" dirty="0" err="1"/>
              <a:t>didalamnya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dan </a:t>
            </a:r>
            <a:r>
              <a:rPr lang="en-ID" dirty="0" err="1"/>
              <a:t>methode</a:t>
            </a:r>
            <a:r>
              <a:rPr lang="en-ID" dirty="0"/>
              <a:t> </a:t>
            </a:r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4" y="1554479"/>
            <a:ext cx="3272594" cy="88588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Object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class/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rancangan</a:t>
            </a:r>
            <a:r>
              <a:rPr lang="en-ID" dirty="0"/>
              <a:t>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object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menginstansiasi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637434" y="1812861"/>
            <a:ext cx="3039637" cy="727489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</a:t>
            </a:r>
            <a:r>
              <a:rPr lang="en" dirty="0"/>
              <a:t>lass 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445878" y="730763"/>
            <a:ext cx="3555185" cy="621453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2"/>
                </a:solidFill>
              </a:rPr>
              <a:t>O</a:t>
            </a:r>
            <a:r>
              <a:rPr lang="en" dirty="0">
                <a:solidFill>
                  <a:schemeClr val="bg2"/>
                </a:solidFill>
              </a:rPr>
              <a:t>bject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" name="Google Shape;685;p45">
            <a:extLst>
              <a:ext uri="{FF2B5EF4-FFF2-40B4-BE49-F238E27FC236}">
                <a16:creationId xmlns:a16="http://schemas.microsoft.com/office/drawing/2014/main" id="{136998E9-2F11-4AB5-833A-20170807789D}"/>
              </a:ext>
            </a:extLst>
          </p:cNvPr>
          <p:cNvSpPr txBox="1">
            <a:spLocks/>
          </p:cNvSpPr>
          <p:nvPr/>
        </p:nvSpPr>
        <p:spPr>
          <a:xfrm>
            <a:off x="4777740" y="4341323"/>
            <a:ext cx="4038600" cy="63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aheim"/>
              <a:buNone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aheim"/>
              <a:buNone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aheim"/>
              <a:buNone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aheim"/>
              <a:buNone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aheim"/>
              <a:buNone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aheim"/>
              <a:buNone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aheim"/>
              <a:buNone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aheim"/>
              <a:buNone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ID" dirty="0">
                <a:solidFill>
                  <a:schemeClr val="bg1"/>
                </a:solidFill>
              </a:rPr>
              <a:t>Note.</a:t>
            </a:r>
          </a:p>
          <a:p>
            <a:pPr marL="0" indent="0"/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1 class </a:t>
            </a:r>
            <a:r>
              <a:rPr lang="en-ID" dirty="0" err="1">
                <a:solidFill>
                  <a:schemeClr val="bg1"/>
                </a:solidFill>
              </a:rPr>
              <a:t>kita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membuat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beberapa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objek</a:t>
            </a:r>
            <a:endParaRPr lang="en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2522-5FEC-E284-90C6-DEA343A8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en-ID"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41DD4155-564C-CC53-748C-5982357333E7}"/>
              </a:ext>
            </a:extLst>
          </p:cNvPr>
          <p:cNvSpPr txBox="1">
            <a:spLocks/>
          </p:cNvSpPr>
          <p:nvPr/>
        </p:nvSpPr>
        <p:spPr>
          <a:xfrm>
            <a:off x="944881" y="1012200"/>
            <a:ext cx="7178039" cy="99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ID" dirty="0" err="1"/>
              <a:t>Konstruktor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menginisialisasi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 </a:t>
            </a:r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konstruktor</a:t>
            </a:r>
            <a:r>
              <a:rPr lang="en-ID" dirty="0"/>
              <a:t>,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bidang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F15E0-6D00-4042-A2A5-F2F1B8E41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34" t="27908" r="30026" b="23928"/>
          <a:stretch/>
        </p:blipFill>
        <p:spPr>
          <a:xfrm>
            <a:off x="1005841" y="2255519"/>
            <a:ext cx="7004890" cy="2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3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2522-5FEC-E284-90C6-DEA343A8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270" y="457500"/>
            <a:ext cx="7248730" cy="677880"/>
          </a:xfrm>
        </p:spPr>
        <p:txBody>
          <a:bodyPr/>
          <a:lstStyle/>
          <a:p>
            <a:r>
              <a:rPr lang="en-US" dirty="0"/>
              <a:t>Constructor </a:t>
            </a:r>
            <a:r>
              <a:rPr lang="en-US" dirty="0" err="1"/>
              <a:t>dengan</a:t>
            </a:r>
            <a:r>
              <a:rPr lang="en-US" dirty="0"/>
              <a:t> parameter</a:t>
            </a:r>
            <a:endParaRPr lang="en-ID"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41DD4155-564C-CC53-748C-5982357333E7}"/>
              </a:ext>
            </a:extLst>
          </p:cNvPr>
          <p:cNvSpPr txBox="1">
            <a:spLocks/>
          </p:cNvSpPr>
          <p:nvPr/>
        </p:nvSpPr>
        <p:spPr>
          <a:xfrm>
            <a:off x="4971418" y="1781820"/>
            <a:ext cx="3021962" cy="231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ID" dirty="0"/>
              <a:t>Constructor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parameter. Parameter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menginisialisasi</a:t>
            </a:r>
            <a:r>
              <a:rPr lang="en-ID" dirty="0"/>
              <a:t> field-field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 </a:t>
            </a:r>
          </a:p>
          <a:p>
            <a:pPr marL="0" indent="0"/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constructor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waktu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BB88F-FC9E-41E1-9ED9-F6E41384A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32" t="27702" r="41084" b="20742"/>
          <a:stretch/>
        </p:blipFill>
        <p:spPr>
          <a:xfrm>
            <a:off x="236219" y="1347480"/>
            <a:ext cx="4268142" cy="32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9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2522-5FEC-E284-90C6-DEA343A8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</a:t>
            </a:r>
            <a:r>
              <a:rPr lang="en-US" dirty="0"/>
              <a:t> Modifier</a:t>
            </a:r>
            <a:endParaRPr lang="en-ID"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41DD4155-564C-CC53-748C-5982357333E7}"/>
              </a:ext>
            </a:extLst>
          </p:cNvPr>
          <p:cNvSpPr txBox="1">
            <a:spLocks/>
          </p:cNvSpPr>
          <p:nvPr/>
        </p:nvSpPr>
        <p:spPr>
          <a:xfrm>
            <a:off x="1031909" y="1252832"/>
            <a:ext cx="7080182" cy="298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endParaRPr lang="en-ID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Public : 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oleh </a:t>
            </a:r>
            <a:r>
              <a:rPr lang="en-ID" dirty="0" err="1"/>
              <a:t>kode</a:t>
            </a:r>
            <a:r>
              <a:rPr lang="en-ID" dirty="0"/>
              <a:t> lain di class yang </a:t>
            </a:r>
            <a:r>
              <a:rPr lang="en-ID" dirty="0" err="1"/>
              <a:t>berbeda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Private : 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di class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Protected : 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di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diturunkan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(inherit).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Internal : 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oleh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pun di Assembly yang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assembly lain. </a:t>
            </a:r>
            <a:r>
              <a:rPr lang="en-ID" dirty="0" err="1"/>
              <a:t>Dengan</a:t>
            </a:r>
            <a:r>
              <a:rPr lang="en-ID" dirty="0"/>
              <a:t> kata lain, </a:t>
            </a:r>
            <a:r>
              <a:rPr lang="en-ID" dirty="0" err="1"/>
              <a:t>tipe</a:t>
            </a:r>
            <a:r>
              <a:rPr lang="en-ID" dirty="0"/>
              <a:t> internal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kompilasi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 marL="0" indent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006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01AEA-111B-42B4-B25D-B79708CD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841" y="1851105"/>
            <a:ext cx="4206315" cy="2157016"/>
          </a:xfrm>
        </p:spPr>
        <p:txBody>
          <a:bodyPr/>
          <a:lstStyle/>
          <a:p>
            <a:pPr marL="127000" indent="0">
              <a:buNone/>
            </a:pPr>
            <a:r>
              <a:rPr lang="en-US" dirty="0"/>
              <a:t>Property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variable dan </a:t>
            </a:r>
            <a:r>
              <a:rPr lang="en-US" dirty="0" err="1"/>
              <a:t>methode</a:t>
            </a:r>
            <a:r>
              <a:rPr lang="en-US" dirty="0"/>
              <a:t>. </a:t>
            </a:r>
          </a:p>
          <a:p>
            <a:pPr marL="127000" indent="0">
              <a:buNone/>
            </a:pP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private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(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).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terkadang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mengaksesnya</a:t>
            </a:r>
            <a:r>
              <a:rPr lang="en-ID" dirty="0"/>
              <a:t> - dan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A91920-5D8D-4124-9DBB-67A66DE8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99" y="554714"/>
            <a:ext cx="3561300" cy="669000"/>
          </a:xfrm>
        </p:spPr>
        <p:txBody>
          <a:bodyPr/>
          <a:lstStyle/>
          <a:p>
            <a:r>
              <a:rPr lang="en-US" dirty="0"/>
              <a:t>Property 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03ECD-9E0A-4B20-ADEF-99F631EFA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6" t="35259" r="51167" b="31110"/>
          <a:stretch/>
        </p:blipFill>
        <p:spPr>
          <a:xfrm>
            <a:off x="4815814" y="1223714"/>
            <a:ext cx="3919466" cy="2609146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5564E38-0511-4D64-B80F-04F48820F292}"/>
              </a:ext>
            </a:extLst>
          </p:cNvPr>
          <p:cNvSpPr txBox="1">
            <a:spLocks/>
          </p:cNvSpPr>
          <p:nvPr/>
        </p:nvSpPr>
        <p:spPr>
          <a:xfrm>
            <a:off x="1483140" y="3919786"/>
            <a:ext cx="7584660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27000" indent="0">
              <a:buFont typeface="Raleway SemiBold"/>
              <a:buNone/>
            </a:pPr>
            <a:r>
              <a:rPr lang="en-US" dirty="0"/>
              <a:t>Property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metode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Methode</a:t>
            </a:r>
            <a:r>
              <a:rPr lang="en-US" dirty="0"/>
              <a:t> get,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Methode</a:t>
            </a:r>
            <a:r>
              <a:rPr lang="en-US" dirty="0"/>
              <a:t> set,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615059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592</Words>
  <Application>Microsoft Office PowerPoint</Application>
  <PresentationFormat>On-screen Show (16:9)</PresentationFormat>
  <Paragraphs>50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Raleway SemiBold</vt:lpstr>
      <vt:lpstr>Wingdings</vt:lpstr>
      <vt:lpstr>Anaheim</vt:lpstr>
      <vt:lpstr>Arial</vt:lpstr>
      <vt:lpstr>Overpass Mono</vt:lpstr>
      <vt:lpstr>Roboto Condensed Light</vt:lpstr>
      <vt:lpstr>Roboto</vt:lpstr>
      <vt:lpstr>Nunito Light</vt:lpstr>
      <vt:lpstr>Programming Lesson by Slidesgo</vt:lpstr>
      <vt:lpstr>OOP dalam C#</vt:lpstr>
      <vt:lpstr>INTRODUCTION</vt:lpstr>
      <vt:lpstr>Keunggulan OOP</vt:lpstr>
      <vt:lpstr>Prinsip dasar dalam OOP</vt:lpstr>
      <vt:lpstr>Class </vt:lpstr>
      <vt:lpstr>constructor</vt:lpstr>
      <vt:lpstr>Constructor dengan parameter</vt:lpstr>
      <vt:lpstr>Acces Modifier</vt:lpstr>
      <vt:lpstr>Property </vt:lpstr>
      <vt:lpstr>Encapsulation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</dc:title>
  <dc:creator>PUB0820</dc:creator>
  <cp:lastModifiedBy>afidatul maghfiroh</cp:lastModifiedBy>
  <cp:revision>12</cp:revision>
  <dcterms:modified xsi:type="dcterms:W3CDTF">2022-09-27T11:43:11Z</dcterms:modified>
</cp:coreProperties>
</file>