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91" r:id="rId4"/>
    <p:sldId id="261" r:id="rId5"/>
    <p:sldId id="285" r:id="rId6"/>
    <p:sldId id="274" r:id="rId7"/>
    <p:sldId id="267" r:id="rId8"/>
    <p:sldId id="292" r:id="rId9"/>
    <p:sldId id="264" r:id="rId10"/>
    <p:sldId id="275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Courier Prime" panose="020B0604020202020204" charset="0"/>
      <p:regular r:id="rId17"/>
      <p:bold r:id="rId18"/>
      <p:italic r:id="rId19"/>
      <p:boldItalic r:id="rId20"/>
    </p:embeddedFont>
    <p:embeddedFont>
      <p:font typeface="Montserrat SemiBold" panose="000007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9A0B7B-CF9B-4337-B7E0-D9429593521F}">
  <a:tblStyle styleId="{1E9A0B7B-CF9B-4337-B7E0-D94295935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83197c4018804d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83197c4018804d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cc76e922a75e16b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6cc76e922a75e16b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89eefa4c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89eefa4c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9d3c1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99d3c1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89eefa4ca_0_20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89eefa4ca_0_20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99d3c12f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899d3c12f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bg>
      <p:bgPr>
        <a:solidFill>
          <a:schemeClr val="accent6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616500" y="882150"/>
            <a:ext cx="3746700" cy="19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1"/>
          </p:nvPr>
        </p:nvSpPr>
        <p:spPr>
          <a:xfrm>
            <a:off x="616500" y="2759100"/>
            <a:ext cx="3203100" cy="1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4553600" y="221350"/>
            <a:ext cx="4590300" cy="4356900"/>
          </a:xfrm>
          <a:prstGeom prst="rect">
            <a:avLst/>
          </a:prstGeom>
          <a:solidFill>
            <a:srgbClr val="CC64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4287524" y="882150"/>
            <a:ext cx="4380186" cy="3955975"/>
            <a:chOff x="4287524" y="882150"/>
            <a:chExt cx="4380186" cy="3955975"/>
          </a:xfrm>
        </p:grpSpPr>
        <p:sp>
          <p:nvSpPr>
            <p:cNvPr id="198" name="Google Shape;198;p20"/>
            <p:cNvSpPr/>
            <p:nvPr/>
          </p:nvSpPr>
          <p:spPr>
            <a:xfrm>
              <a:off x="4780611" y="882150"/>
              <a:ext cx="3887100" cy="34473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4287524" y="4458325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3">
    <p:bg>
      <p:bgPr>
        <a:solidFill>
          <a:schemeClr val="accent6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1"/>
          <p:cNvGrpSpPr/>
          <p:nvPr/>
        </p:nvGrpSpPr>
        <p:grpSpPr>
          <a:xfrm flipH="1">
            <a:off x="163990" y="152395"/>
            <a:ext cx="338746" cy="341393"/>
            <a:chOff x="8529659" y="152390"/>
            <a:chExt cx="461948" cy="465557"/>
          </a:xfrm>
        </p:grpSpPr>
        <p:grpSp>
          <p:nvGrpSpPr>
            <p:cNvPr id="202" name="Google Shape;202;p21"/>
            <p:cNvGrpSpPr/>
            <p:nvPr/>
          </p:nvGrpSpPr>
          <p:grpSpPr>
            <a:xfrm>
              <a:off x="8582007" y="152390"/>
              <a:ext cx="409600" cy="409600"/>
              <a:chOff x="189698" y="4451825"/>
              <a:chExt cx="531602" cy="531603"/>
            </a:xfrm>
          </p:grpSpPr>
          <p:sp>
            <p:nvSpPr>
              <p:cNvPr id="203" name="Google Shape;203;p21"/>
              <p:cNvSpPr/>
              <p:nvPr/>
            </p:nvSpPr>
            <p:spPr>
              <a:xfrm>
                <a:off x="265900" y="4451825"/>
                <a:ext cx="455400" cy="455400"/>
              </a:xfrm>
              <a:prstGeom prst="rect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 rot="10800000" flipH="1">
                <a:off x="189698" y="4528028"/>
                <a:ext cx="45540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205;p21"/>
            <p:cNvSpPr/>
            <p:nvPr/>
          </p:nvSpPr>
          <p:spPr>
            <a:xfrm rot="5400000" flipH="1">
              <a:off x="8525459" y="507847"/>
              <a:ext cx="114300" cy="10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1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 rot="5400000" flipH="1">
            <a:off x="8431246" y="4459222"/>
            <a:ext cx="720168" cy="705353"/>
            <a:chOff x="-6289" y="-3"/>
            <a:chExt cx="720168" cy="705353"/>
          </a:xfrm>
        </p:grpSpPr>
        <p:grpSp>
          <p:nvGrpSpPr>
            <p:cNvPr id="208" name="Google Shape;208;p21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209" name="Google Shape;209;p21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21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1" name="Google Shape;211;p21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212" name="Google Shape;212;p21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616500" y="1434926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16500" y="2166175"/>
            <a:ext cx="3165000" cy="2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 big numbers">
  <p:cSld name="CUSTOM_8">
    <p:bg>
      <p:bgPr>
        <a:solidFill>
          <a:schemeClr val="accent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384512" y="565461"/>
            <a:ext cx="1731893" cy="1404475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 hasCustomPrompt="1"/>
          </p:nvPr>
        </p:nvSpPr>
        <p:spPr>
          <a:xfrm>
            <a:off x="1536650" y="9853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1549275" y="1596247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 idx="2" hasCustomPrompt="1"/>
          </p:nvPr>
        </p:nvSpPr>
        <p:spPr>
          <a:xfrm>
            <a:off x="1536650" y="19759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3"/>
          </p:nvPr>
        </p:nvSpPr>
        <p:spPr>
          <a:xfrm>
            <a:off x="1549275" y="2586056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4" hasCustomPrompt="1"/>
          </p:nvPr>
        </p:nvSpPr>
        <p:spPr>
          <a:xfrm>
            <a:off x="1536650" y="29665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5"/>
          </p:nvPr>
        </p:nvSpPr>
        <p:spPr>
          <a:xfrm>
            <a:off x="1549275" y="3579028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8001613" y="3838028"/>
            <a:ext cx="794999" cy="786876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6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4176834" y="3274224"/>
            <a:ext cx="1404475" cy="1731893"/>
            <a:chOff x="4176834" y="3274224"/>
            <a:chExt cx="1404475" cy="1731893"/>
          </a:xfrm>
        </p:grpSpPr>
        <p:sp>
          <p:nvSpPr>
            <p:cNvPr id="95" name="Google Shape;95;p9"/>
            <p:cNvSpPr/>
            <p:nvPr/>
          </p:nvSpPr>
          <p:spPr>
            <a:xfrm rot="5400000">
              <a:off x="4190209" y="3438624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5400000">
              <a:off x="4176834" y="4751418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621550" y="1036509"/>
            <a:ext cx="3333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621550" y="2454009"/>
            <a:ext cx="3333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urier Prime"/>
              <a:buNone/>
              <a:defRPr sz="16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urier Prime"/>
              <a:buNone/>
              <a:defRPr sz="21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"/>
          </p:nvPr>
        </p:nvSpPr>
        <p:spPr>
          <a:xfrm>
            <a:off x="4894500" y="679800"/>
            <a:ext cx="3674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■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■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●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Prime"/>
              <a:buChar char="○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429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Font typeface="Courier Prime"/>
              <a:buChar char="■"/>
              <a:defRPr sz="1800">
                <a:solidFill>
                  <a:schemeClr val="lt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"/>
          </p:nvPr>
        </p:nvSpPr>
        <p:spPr>
          <a:xfrm>
            <a:off x="986500" y="3152225"/>
            <a:ext cx="71709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title" idx="2"/>
          </p:nvPr>
        </p:nvSpPr>
        <p:spPr>
          <a:xfrm>
            <a:off x="986500" y="2801375"/>
            <a:ext cx="7193700" cy="4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grpSp>
        <p:nvGrpSpPr>
          <p:cNvPr id="123" name="Google Shape;123;p11"/>
          <p:cNvGrpSpPr/>
          <p:nvPr/>
        </p:nvGrpSpPr>
        <p:grpSpPr>
          <a:xfrm>
            <a:off x="7382770" y="3895475"/>
            <a:ext cx="1358447" cy="665575"/>
            <a:chOff x="7382770" y="3895475"/>
            <a:chExt cx="1358447" cy="665575"/>
          </a:xfrm>
        </p:grpSpPr>
        <p:cxnSp>
          <p:nvCxnSpPr>
            <p:cNvPr id="124" name="Google Shape;124;p11"/>
            <p:cNvCxnSpPr/>
            <p:nvPr/>
          </p:nvCxnSpPr>
          <p:spPr>
            <a:xfrm rot="10800000">
              <a:off x="7382770" y="4371150"/>
              <a:ext cx="977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1"/>
            <p:cNvCxnSpPr/>
            <p:nvPr/>
          </p:nvCxnSpPr>
          <p:spPr>
            <a:xfrm rot="10800000">
              <a:off x="8548650" y="3895475"/>
              <a:ext cx="0" cy="296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11"/>
            <p:cNvSpPr/>
            <p:nvPr/>
          </p:nvSpPr>
          <p:spPr>
            <a:xfrm>
              <a:off x="8361417" y="4181250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1"/>
          <p:cNvGrpSpPr/>
          <p:nvPr/>
        </p:nvGrpSpPr>
        <p:grpSpPr>
          <a:xfrm>
            <a:off x="402775" y="573503"/>
            <a:ext cx="1358139" cy="674522"/>
            <a:chOff x="402775" y="573503"/>
            <a:chExt cx="1358139" cy="674522"/>
          </a:xfrm>
        </p:grpSpPr>
        <p:cxnSp>
          <p:nvCxnSpPr>
            <p:cNvPr id="128" name="Google Shape;128;p11"/>
            <p:cNvCxnSpPr/>
            <p:nvPr/>
          </p:nvCxnSpPr>
          <p:spPr>
            <a:xfrm>
              <a:off x="783814" y="772350"/>
              <a:ext cx="977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1"/>
            <p:cNvCxnSpPr/>
            <p:nvPr/>
          </p:nvCxnSpPr>
          <p:spPr>
            <a:xfrm>
              <a:off x="595350" y="951925"/>
              <a:ext cx="0" cy="296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11"/>
            <p:cNvSpPr/>
            <p:nvPr/>
          </p:nvSpPr>
          <p:spPr>
            <a:xfrm>
              <a:off x="402775" y="573503"/>
              <a:ext cx="379800" cy="37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2">
    <p:bg>
      <p:bgPr>
        <a:solidFill>
          <a:schemeClr val="accent6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 rot="10800000">
            <a:off x="5432400" y="502550"/>
            <a:ext cx="3711600" cy="4644900"/>
          </a:xfrm>
          <a:prstGeom prst="rect">
            <a:avLst/>
          </a:prstGeom>
          <a:solidFill>
            <a:srgbClr val="CC64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5108278" y="168250"/>
            <a:ext cx="1731893" cy="1404475"/>
            <a:chOff x="5108278" y="168250"/>
            <a:chExt cx="1731893" cy="1404475"/>
          </a:xfrm>
        </p:grpSpPr>
        <p:sp>
          <p:nvSpPr>
            <p:cNvPr id="189" name="Google Shape;189;p19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9"/>
          <p:cNvSpPr txBox="1">
            <a:spLocks noGrp="1"/>
          </p:cNvSpPr>
          <p:nvPr>
            <p:ph type="ctrTitle"/>
          </p:nvPr>
        </p:nvSpPr>
        <p:spPr>
          <a:xfrm>
            <a:off x="714575" y="619725"/>
            <a:ext cx="4458300" cy="23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 SemiBold"/>
              <a:buNone/>
              <a:defRPr sz="6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714600" y="2757925"/>
            <a:ext cx="4274700" cy="17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urier Prime"/>
              <a:buNone/>
              <a:defRPr sz="16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5" r:id="rId9"/>
    <p:sldLayoutId id="2147483666" r:id="rId10"/>
    <p:sldLayoutId id="2147483667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Pertemuan 3</a:t>
            </a:r>
            <a:endParaRPr sz="6000"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2"/>
          <p:cNvSpPr txBox="1">
            <a:spLocks noGrp="1"/>
          </p:cNvSpPr>
          <p:nvPr>
            <p:ph type="title" idx="4"/>
          </p:nvPr>
        </p:nvSpPr>
        <p:spPr>
          <a:xfrm>
            <a:off x="1536600" y="21283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Thanks!</a:t>
            </a:r>
            <a:endParaRPr sz="4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>
            <a:spLocks noGrp="1"/>
          </p:cNvSpPr>
          <p:nvPr>
            <p:ph type="subTitle" idx="1"/>
          </p:nvPr>
        </p:nvSpPr>
        <p:spPr>
          <a:xfrm>
            <a:off x="481264" y="1684421"/>
            <a:ext cx="4391526" cy="3092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c </a:t>
            </a:r>
            <a:r>
              <a:rPr lang="en-US" dirty="0" err="1"/>
              <a:t>sebelumnya</a:t>
            </a:r>
            <a:r>
              <a:rPr lang="en-US" dirty="0"/>
              <a:t>, Array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dan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siku 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99CC"/>
                </a:solidFill>
              </a:rPr>
              <a:t>Int</a:t>
            </a:r>
            <a:r>
              <a:rPr lang="en-US" dirty="0"/>
              <a:t>[] </a:t>
            </a:r>
            <a:r>
              <a:rPr lang="en-US" dirty="0" err="1"/>
              <a:t>angka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99CC"/>
                </a:solidFill>
              </a:rPr>
              <a:t>String</a:t>
            </a:r>
            <a:r>
              <a:rPr lang="en-US" dirty="0"/>
              <a:t>[] </a:t>
            </a:r>
            <a:r>
              <a:rPr lang="en-US" dirty="0" err="1"/>
              <a:t>nama</a:t>
            </a:r>
            <a:r>
              <a:rPr lang="en-US" dirty="0"/>
              <a:t>;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ctrTitle"/>
          </p:nvPr>
        </p:nvSpPr>
        <p:spPr>
          <a:xfrm>
            <a:off x="714575" y="619725"/>
            <a:ext cx="3857425" cy="957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</a:t>
            </a:r>
            <a:endParaRPr dirty="0"/>
          </a:p>
        </p:txBody>
      </p:sp>
      <p:pic>
        <p:nvPicPr>
          <p:cNvPr id="353" name="Google Shape;353;p35"/>
          <p:cNvPicPr preferRelativeResize="0"/>
          <p:nvPr/>
        </p:nvPicPr>
        <p:blipFill rotWithShape="1">
          <a:blip r:embed="rId3">
            <a:alphaModFix/>
          </a:blip>
          <a:srcRect l="10176" t="12956" b="86"/>
          <a:stretch/>
        </p:blipFill>
        <p:spPr>
          <a:xfrm>
            <a:off x="5624200" y="666975"/>
            <a:ext cx="3519801" cy="447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6EF5-BE34-1FC7-C6B3-79EA4871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928167"/>
            <a:ext cx="2275719" cy="906780"/>
          </a:xfrm>
        </p:spPr>
        <p:txBody>
          <a:bodyPr/>
          <a:lstStyle/>
          <a:p>
            <a:r>
              <a:rPr lang="en-US" dirty="0" err="1"/>
              <a:t>Inisialisasi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B566C-3DEE-C031-D06E-1828CEDE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62" y="3308553"/>
            <a:ext cx="7421878" cy="1670007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/>
              <a:t>Catatan</a:t>
            </a:r>
            <a:r>
              <a:rPr lang="en-US" dirty="0"/>
              <a:t>: Jika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dan </a:t>
            </a:r>
            <a:r>
              <a:rPr lang="en-US" dirty="0" err="1"/>
              <a:t>menginialisasi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“new” </a:t>
            </a:r>
          </a:p>
          <a:p>
            <a:pPr marL="13970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34EDE-213D-04D2-1FF3-1CDFE6918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5926" r="29083" b="24740"/>
          <a:stretch/>
        </p:blipFill>
        <p:spPr>
          <a:xfrm>
            <a:off x="2956560" y="417892"/>
            <a:ext cx="5669279" cy="2751997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0B8BC96-B914-EDF0-E6FB-6E4E5FF0824E}"/>
              </a:ext>
            </a:extLst>
          </p:cNvPr>
          <p:cNvCxnSpPr>
            <a:cxnSpLocks/>
          </p:cNvCxnSpPr>
          <p:nvPr/>
        </p:nvCxnSpPr>
        <p:spPr>
          <a:xfrm>
            <a:off x="1905000" y="1569720"/>
            <a:ext cx="1150620" cy="7096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48484AFB-A086-BABD-26FC-F4ADAAFB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44" y="3792135"/>
            <a:ext cx="4724400" cy="105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 // error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0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1D0">
            <a:alpha val="23210"/>
          </a:srgb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311700" y="27823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</a:rPr>
              <a:t>Akses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elemen</a:t>
            </a:r>
            <a:r>
              <a:rPr lang="en-US" dirty="0">
                <a:solidFill>
                  <a:schemeClr val="accent3"/>
                </a:solidFill>
              </a:rPr>
              <a:t> Array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73" name="Google Shape;373;p38"/>
          <p:cNvSpPr txBox="1">
            <a:spLocks noGrp="1"/>
          </p:cNvSpPr>
          <p:nvPr>
            <p:ph type="body" idx="1"/>
          </p:nvPr>
        </p:nvSpPr>
        <p:spPr>
          <a:xfrm>
            <a:off x="5410200" y="1144882"/>
            <a:ext cx="2979420" cy="1102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dapaat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indeksnya</a:t>
            </a:r>
            <a:r>
              <a:rPr lang="en-US" dirty="0"/>
              <a:t> (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D75C2-E31A-DE82-C498-5C2A4AE23B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16" t="32297" r="42918" b="49999"/>
          <a:stretch/>
        </p:blipFill>
        <p:spPr>
          <a:xfrm>
            <a:off x="529590" y="1212229"/>
            <a:ext cx="4777740" cy="1102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C8BB0-71DC-A6B6-20E7-F97B39596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33" t="32296" r="42583" b="47704"/>
          <a:stretch/>
        </p:blipFill>
        <p:spPr>
          <a:xfrm>
            <a:off x="3289080" y="2464316"/>
            <a:ext cx="5199600" cy="1342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49BE2-2E2F-A452-53E3-20D7CB31724F}"/>
              </a:ext>
            </a:extLst>
          </p:cNvPr>
          <p:cNvSpPr txBox="1"/>
          <p:nvPr/>
        </p:nvSpPr>
        <p:spPr>
          <a:xfrm>
            <a:off x="571500" y="2766061"/>
            <a:ext cx="2346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Mengubah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menggunakan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  <a:endParaRPr lang="en-ID" dirty="0">
              <a:solidFill>
                <a:schemeClr val="accent6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Google Shape;373;p38">
            <a:extLst>
              <a:ext uri="{FF2B5EF4-FFF2-40B4-BE49-F238E27FC236}">
                <a16:creationId xmlns:a16="http://schemas.microsoft.com/office/drawing/2014/main" id="{0AAC3938-100F-EE0C-B74F-5A7858913CBB}"/>
              </a:ext>
            </a:extLst>
          </p:cNvPr>
          <p:cNvSpPr txBox="1">
            <a:spLocks/>
          </p:cNvSpPr>
          <p:nvPr/>
        </p:nvSpPr>
        <p:spPr>
          <a:xfrm>
            <a:off x="822960" y="3998618"/>
            <a:ext cx="6934200" cy="11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ID" sz="1200" b="0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Catatan</a:t>
            </a:r>
            <a:r>
              <a:rPr lang="en-ID" sz="1200" dirty="0">
                <a:solidFill>
                  <a:srgbClr val="4A4A4A"/>
                </a:solidFill>
                <a:latin typeface="Courier Prime" panose="020B0604020202020204" charset="0"/>
              </a:rPr>
              <a:t>: </a:t>
            </a:r>
            <a:r>
              <a:rPr lang="en-ID" sz="1200" u="sng" dirty="0" err="1">
                <a:solidFill>
                  <a:srgbClr val="4A4A4A"/>
                </a:solidFill>
                <a:latin typeface="Courier Prime" panose="020B0604020202020204" charset="0"/>
              </a:rPr>
              <a:t>U</a:t>
            </a:r>
            <a:r>
              <a:rPr lang="en-ID" sz="1200" b="0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kuran</a:t>
            </a:r>
            <a:r>
              <a:rPr lang="en-ID" sz="1200" b="0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0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dari</a:t>
            </a:r>
            <a:r>
              <a:rPr lang="en-ID" sz="1200" b="0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array </a:t>
            </a:r>
            <a:r>
              <a:rPr lang="en-ID" sz="1200" b="0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tidak</a:t>
            </a:r>
            <a:r>
              <a:rPr lang="en-ID" sz="1200" b="0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0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bersifat</a:t>
            </a:r>
            <a:r>
              <a:rPr lang="en-ID" sz="1200" b="0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0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dinamis</a:t>
            </a:r>
            <a:r>
              <a:rPr lang="en-ID" sz="1200" b="0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. </a:t>
            </a:r>
            <a:r>
              <a:rPr lang="en-ID" sz="1200" b="0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Artinya</a:t>
            </a:r>
            <a:r>
              <a:rPr lang="en-ID" sz="1200" b="0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, 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sekali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sebuah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array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dideklarasikan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dan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diinisialisasi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dengan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ukuran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tertentu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,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maka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ukurannya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tidak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lagi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bisa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diubah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(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ditambah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maupun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 </a:t>
            </a:r>
            <a:r>
              <a:rPr lang="en-ID" sz="1200" b="1" i="0" dirty="0" err="1">
                <a:solidFill>
                  <a:srgbClr val="4A4A4A"/>
                </a:solidFill>
                <a:effectLst/>
                <a:latin typeface="Courier Prime" panose="020B0604020202020204" charset="0"/>
              </a:rPr>
              <a:t>dikurangi</a:t>
            </a:r>
            <a:r>
              <a:rPr lang="en-ID" sz="1200" b="1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)</a:t>
            </a:r>
            <a:r>
              <a:rPr lang="en-ID" sz="1200" b="0" i="0" dirty="0">
                <a:solidFill>
                  <a:srgbClr val="4A4A4A"/>
                </a:solidFill>
                <a:effectLst/>
                <a:latin typeface="Courier Prime" panose="020B0604020202020204" charset="0"/>
              </a:rPr>
              <a:t>.</a:t>
            </a:r>
            <a:endParaRPr lang="en-US" sz="1200" dirty="0">
              <a:latin typeface="Courier Prime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2"/>
          <p:cNvSpPr txBox="1">
            <a:spLocks noGrp="1"/>
          </p:cNvSpPr>
          <p:nvPr>
            <p:ph type="title"/>
          </p:nvPr>
        </p:nvSpPr>
        <p:spPr>
          <a:xfrm>
            <a:off x="2329480" y="230957"/>
            <a:ext cx="4001470" cy="652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Panjang </a:t>
            </a:r>
            <a:r>
              <a:rPr lang="en-US" sz="3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Array</a:t>
            </a:r>
            <a:endParaRPr sz="3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Google Shape;379;p39">
            <a:extLst>
              <a:ext uri="{FF2B5EF4-FFF2-40B4-BE49-F238E27FC236}">
                <a16:creationId xmlns:a16="http://schemas.microsoft.com/office/drawing/2014/main" id="{F9258780-CABF-8FBA-1523-2CC80A2DFB51}"/>
              </a:ext>
            </a:extLst>
          </p:cNvPr>
          <p:cNvSpPr txBox="1">
            <a:spLocks/>
          </p:cNvSpPr>
          <p:nvPr/>
        </p:nvSpPr>
        <p:spPr>
          <a:xfrm>
            <a:off x="5054600" y="1443025"/>
            <a:ext cx="3658569" cy="11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Prime"/>
              <a:buNone/>
              <a:defRPr sz="21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Prime"/>
              <a:buNone/>
              <a:defRPr sz="21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Prime"/>
              <a:buNone/>
              <a:defRPr sz="21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Prime"/>
              <a:buNone/>
              <a:defRPr sz="21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Prime"/>
              <a:buNone/>
              <a:defRPr sz="21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Prime"/>
              <a:buNone/>
              <a:defRPr sz="21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Prime"/>
              <a:buNone/>
              <a:defRPr sz="21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Prime"/>
              <a:buNone/>
              <a:defRPr sz="2100" b="0" i="0" u="none" strike="noStrike" cap="none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l"/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Panjang array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Google Shape;385;p39">
            <a:extLst>
              <a:ext uri="{FF2B5EF4-FFF2-40B4-BE49-F238E27FC236}">
                <a16:creationId xmlns:a16="http://schemas.microsoft.com/office/drawing/2014/main" id="{D50855A8-DF2F-3044-5153-92D72962987C}"/>
              </a:ext>
            </a:extLst>
          </p:cNvPr>
          <p:cNvSpPr txBox="1">
            <a:spLocks/>
          </p:cNvSpPr>
          <p:nvPr/>
        </p:nvSpPr>
        <p:spPr>
          <a:xfrm>
            <a:off x="671645" y="1366250"/>
            <a:ext cx="3658570" cy="217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Length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2A944B-E42F-1D57-A1F7-5CB81CBC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20" y="2095511"/>
            <a:ext cx="3182320" cy="13080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en-US" sz="1100" dirty="0">
                <a:solidFill>
                  <a:srgbClr val="669900"/>
                </a:solidFill>
                <a:latin typeface="Consolas" panose="020B0609020204030204" pitchFamily="49" charset="0"/>
              </a:rPr>
              <a:t>1, 2, 3, 4, 5, 6, 7, 8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Outputs 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D7D7CB9-E2C0-7C15-17D3-073CBA43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467" y="2372715"/>
            <a:ext cx="4161396" cy="14499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sayur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bayam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wortel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buncis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kentang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1"/>
          <p:cNvSpPr txBox="1">
            <a:spLocks noGrp="1"/>
          </p:cNvSpPr>
          <p:nvPr>
            <p:ph type="title"/>
          </p:nvPr>
        </p:nvSpPr>
        <p:spPr>
          <a:xfrm>
            <a:off x="1241340" y="1209945"/>
            <a:ext cx="2149560" cy="5631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foreach</a:t>
            </a:r>
            <a:endParaRPr sz="2800" dirty="0"/>
          </a:p>
        </p:txBody>
      </p:sp>
      <p:sp>
        <p:nvSpPr>
          <p:cNvPr id="633" name="Google Shape;633;p51"/>
          <p:cNvSpPr txBox="1">
            <a:spLocks noGrp="1"/>
          </p:cNvSpPr>
          <p:nvPr>
            <p:ph type="body" idx="1"/>
          </p:nvPr>
        </p:nvSpPr>
        <p:spPr>
          <a:xfrm>
            <a:off x="1241340" y="1773110"/>
            <a:ext cx="6717320" cy="1412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product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sepatu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jaket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topi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B72D3-5D6F-6BDC-73F6-6E9B1F7FF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18" t="53816" r="48704" b="30938"/>
          <a:stretch/>
        </p:blipFill>
        <p:spPr>
          <a:xfrm>
            <a:off x="4572000" y="3089785"/>
            <a:ext cx="3638740" cy="9944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>
            <a:spLocks noGrp="1"/>
          </p:cNvSpPr>
          <p:nvPr>
            <p:ph type="subTitle" idx="1"/>
          </p:nvPr>
        </p:nvSpPr>
        <p:spPr>
          <a:xfrm>
            <a:off x="574950" y="1250771"/>
            <a:ext cx="4309470" cy="2989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alam C# ada beberapa method yang berguna saat kita menggunakan array: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Sort, berfungsi untuk mengurutkan elemen pada array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Reverse, membalik seluruh elemen array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Clear, mengatur rentang elemen dalam array ke nol, false, atau null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SetValue, menetapkan nilai ke elemen pada posisi tertentu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Copy, menyalin jumlah elemen yang ditentukan panjangnya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431" name="Google Shape;431;p44"/>
          <p:cNvSpPr txBox="1">
            <a:spLocks noGrp="1"/>
          </p:cNvSpPr>
          <p:nvPr>
            <p:ph type="title" idx="2"/>
          </p:nvPr>
        </p:nvSpPr>
        <p:spPr>
          <a:xfrm>
            <a:off x="395520" y="3002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Method</a:t>
            </a:r>
            <a:r>
              <a:rPr lang="en" dirty="0"/>
              <a:t> Array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6C82D-CBB6-1F6C-DF9D-85DA9B3B7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83" t="26667" r="51750" b="21926"/>
          <a:stretch/>
        </p:blipFill>
        <p:spPr>
          <a:xfrm>
            <a:off x="5205180" y="1342712"/>
            <a:ext cx="3363870" cy="2805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42BA-0E73-493D-D2BA-6023D739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10" y="253394"/>
            <a:ext cx="8520600" cy="572700"/>
          </a:xfrm>
        </p:spPr>
        <p:txBody>
          <a:bodyPr/>
          <a:lstStyle/>
          <a:p>
            <a:r>
              <a:rPr lang="en-US" dirty="0"/>
              <a:t>Min(), Max(), Sum()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0F8B8-6E19-B578-16B8-93CC2919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530" y="894674"/>
            <a:ext cx="8033950" cy="4165006"/>
          </a:xfrm>
        </p:spPr>
        <p:txBody>
          <a:bodyPr/>
          <a:lstStyle/>
          <a:p>
            <a:pPr marL="139700" indent="0">
              <a:buNone/>
            </a:pPr>
            <a:r>
              <a:rPr lang="en-ID" dirty="0"/>
              <a:t>Min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, Max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dan Sum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menjumlahkan</a:t>
            </a:r>
            <a:r>
              <a:rPr lang="en-ID" dirty="0"/>
              <a:t> </a:t>
            </a:r>
            <a:r>
              <a:rPr lang="en-ID" dirty="0" err="1"/>
              <a:t>nilai</a:t>
            </a:r>
            <a:endParaRPr lang="en-ID" dirty="0"/>
          </a:p>
          <a:p>
            <a:pPr marL="139700" indent="0">
              <a:buNone/>
            </a:pPr>
            <a:endParaRPr lang="en-ID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MyApplication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the largest 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the smallest 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returns the sum of elements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9700" indent="0">
              <a:buNone/>
            </a:pPr>
            <a:endParaRPr lang="en-ID" dirty="0"/>
          </a:p>
          <a:p>
            <a:pPr marL="139700" indent="0">
              <a:buNone/>
            </a:pP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C64E3-1D27-5A9B-6091-06DB05BCC987}"/>
              </a:ext>
            </a:extLst>
          </p:cNvPr>
          <p:cNvSpPr txBox="1"/>
          <p:nvPr/>
        </p:nvSpPr>
        <p:spPr>
          <a:xfrm>
            <a:off x="4745510" y="2023070"/>
            <a:ext cx="364998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accent1"/>
                </a:solidFill>
                <a:latin typeface="Courier Prime" panose="020B0604020202020204" charset="0"/>
              </a:rPr>
              <a:t>Note, </a:t>
            </a:r>
            <a:r>
              <a:rPr lang="en-ID" dirty="0" err="1">
                <a:solidFill>
                  <a:schemeClr val="accent1"/>
                </a:solidFill>
                <a:latin typeface="Courier Prime" panose="020B0604020202020204" charset="0"/>
              </a:rPr>
              <a:t>metode</a:t>
            </a:r>
            <a:r>
              <a:rPr lang="en-ID" dirty="0">
                <a:solidFill>
                  <a:schemeClr val="accent1"/>
                </a:solidFill>
                <a:latin typeface="Courier Prime" panose="020B0604020202020204" charset="0"/>
              </a:rPr>
              <a:t> </a:t>
            </a:r>
            <a:r>
              <a:rPr lang="en-ID" dirty="0" err="1">
                <a:solidFill>
                  <a:schemeClr val="accent1"/>
                </a:solidFill>
                <a:latin typeface="Courier Prime" panose="020B0604020202020204" charset="0"/>
              </a:rPr>
              <a:t>tersebut</a:t>
            </a:r>
            <a:r>
              <a:rPr lang="en-ID" dirty="0">
                <a:solidFill>
                  <a:schemeClr val="accent1"/>
                </a:solidFill>
                <a:latin typeface="Courier Prime" panose="020B0604020202020204" charset="0"/>
              </a:rPr>
              <a:t> </a:t>
            </a:r>
            <a:r>
              <a:rPr lang="en-ID" dirty="0" err="1">
                <a:solidFill>
                  <a:schemeClr val="accent1"/>
                </a:solidFill>
                <a:latin typeface="Courier Prime" panose="020B0604020202020204" charset="0"/>
              </a:rPr>
              <a:t>hanya</a:t>
            </a:r>
            <a:r>
              <a:rPr lang="en-ID" dirty="0">
                <a:solidFill>
                  <a:schemeClr val="accent1"/>
                </a:solidFill>
                <a:latin typeface="Courier Prime" panose="020B0604020202020204" charset="0"/>
              </a:rPr>
              <a:t> </a:t>
            </a:r>
            <a:r>
              <a:rPr lang="en-ID" dirty="0" err="1">
                <a:solidFill>
                  <a:schemeClr val="accent1"/>
                </a:solidFill>
                <a:latin typeface="Courier Prime" panose="020B0604020202020204" charset="0"/>
              </a:rPr>
              <a:t>berfungsi</a:t>
            </a:r>
            <a:r>
              <a:rPr lang="en-ID" dirty="0">
                <a:solidFill>
                  <a:schemeClr val="accent1"/>
                </a:solidFill>
                <a:latin typeface="Courier Prime" panose="020B0604020202020204" charset="0"/>
              </a:rPr>
              <a:t> </a:t>
            </a:r>
            <a:r>
              <a:rPr lang="en-ID" dirty="0" err="1">
                <a:solidFill>
                  <a:schemeClr val="accent1"/>
                </a:solidFill>
                <a:latin typeface="Courier Prime" panose="020B0604020202020204" charset="0"/>
              </a:rPr>
              <a:t>jika</a:t>
            </a:r>
            <a:r>
              <a:rPr lang="en-ID" dirty="0">
                <a:solidFill>
                  <a:schemeClr val="accent1"/>
                </a:solidFill>
                <a:latin typeface="Courier Prime" panose="020B0604020202020204" charset="0"/>
              </a:rPr>
              <a:t> </a:t>
            </a:r>
            <a:r>
              <a:rPr lang="en-ID" dirty="0" err="1">
                <a:solidFill>
                  <a:schemeClr val="accent1"/>
                </a:solidFill>
                <a:latin typeface="Courier Prime" panose="020B0604020202020204" charset="0"/>
              </a:rPr>
              <a:t>kita</a:t>
            </a:r>
            <a:r>
              <a:rPr lang="en-ID" dirty="0">
                <a:solidFill>
                  <a:schemeClr val="accent1"/>
                </a:solidFill>
                <a:latin typeface="Courier Prime" panose="020B0604020202020204" charset="0"/>
              </a:rPr>
              <a:t> </a:t>
            </a:r>
            <a:r>
              <a:rPr lang="en-ID" dirty="0" err="1">
                <a:solidFill>
                  <a:schemeClr val="accent1"/>
                </a:solidFill>
                <a:latin typeface="Courier Prime" panose="020B0604020202020204" charset="0"/>
              </a:rPr>
              <a:t>menambahkan</a:t>
            </a:r>
            <a:r>
              <a:rPr lang="en-ID" dirty="0">
                <a:solidFill>
                  <a:schemeClr val="accent1"/>
                </a:solidFill>
                <a:latin typeface="Courier Prime" panose="020B0604020202020204" charset="0"/>
              </a:rPr>
              <a:t> namespace </a:t>
            </a:r>
            <a:r>
              <a:rPr lang="en-ID" dirty="0" err="1">
                <a:solidFill>
                  <a:schemeClr val="accent1"/>
                </a:solidFill>
                <a:latin typeface="Courier Prime" panose="020B0604020202020204" charset="0"/>
              </a:rPr>
              <a:t>System.Linq</a:t>
            </a:r>
            <a:r>
              <a:rPr lang="en-ID" dirty="0">
                <a:solidFill>
                  <a:schemeClr val="accent1"/>
                </a:solidFill>
                <a:latin typeface="Courier Prime" panose="020B0604020202020204" charset="0"/>
              </a:rPr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743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5074200" y="1168785"/>
            <a:ext cx="2141940" cy="573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Exercise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8" name="Google Shape;408;p41"/>
          <p:cNvSpPr txBox="1">
            <a:spLocks noGrp="1"/>
          </p:cNvSpPr>
          <p:nvPr>
            <p:ph type="subTitle" idx="1"/>
          </p:nvPr>
        </p:nvSpPr>
        <p:spPr>
          <a:xfrm>
            <a:off x="5074200" y="1851660"/>
            <a:ext cx="3140160" cy="1874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Buatlah program dengan c# untuk mengurutkan elemen array dari yang terbesar ke terkecil 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4A1557-3032-E5DE-BF4D-E3391AC17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0" t="21777" r="68328" b="49876"/>
          <a:stretch/>
        </p:blipFill>
        <p:spPr>
          <a:xfrm>
            <a:off x="560790" y="1168785"/>
            <a:ext cx="3669030" cy="30120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484</Words>
  <Application>Microsoft Office PowerPoint</Application>
  <PresentationFormat>On-screen Show (16:9)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 SemiBold</vt:lpstr>
      <vt:lpstr>Consolas</vt:lpstr>
      <vt:lpstr>Courier New</vt:lpstr>
      <vt:lpstr>Courier Prime</vt:lpstr>
      <vt:lpstr>Arial</vt:lpstr>
      <vt:lpstr>Heimat Presentation by Slidesgo</vt:lpstr>
      <vt:lpstr>Pertemuan 3</vt:lpstr>
      <vt:lpstr>Array</vt:lpstr>
      <vt:lpstr>Inisialisasi Array</vt:lpstr>
      <vt:lpstr>Akses elemen Array</vt:lpstr>
      <vt:lpstr>Panjang Array</vt:lpstr>
      <vt:lpstr>foreach</vt:lpstr>
      <vt:lpstr>Method Array</vt:lpstr>
      <vt:lpstr>Min(), Max(), Sum()</vt:lpstr>
      <vt:lpstr>Exercise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</dc:title>
  <dc:creator>PUB0820</dc:creator>
  <cp:lastModifiedBy>afidatul maghfiroh</cp:lastModifiedBy>
  <cp:revision>4</cp:revision>
  <dcterms:modified xsi:type="dcterms:W3CDTF">2022-09-06T14:19:30Z</dcterms:modified>
</cp:coreProperties>
</file>