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0" r:id="rId4"/>
    <p:sldId id="261" r:id="rId5"/>
    <p:sldId id="262" r:id="rId6"/>
    <p:sldId id="263" r:id="rId7"/>
    <p:sldId id="285" r:id="rId8"/>
    <p:sldId id="286" r:id="rId9"/>
    <p:sldId id="287" r:id="rId10"/>
    <p:sldId id="289" r:id="rId11"/>
    <p:sldId id="269" r:id="rId12"/>
    <p:sldId id="271" r:id="rId13"/>
    <p:sldId id="272" r:id="rId14"/>
    <p:sldId id="290" r:id="rId15"/>
    <p:sldId id="291" r:id="rId16"/>
    <p:sldId id="288" r:id="rId17"/>
    <p:sldId id="270" r:id="rId18"/>
    <p:sldId id="264" r:id="rId19"/>
    <p:sldId id="265" r:id="rId20"/>
    <p:sldId id="268" r:id="rId21"/>
    <p:sldId id="295" r:id="rId22"/>
    <p:sldId id="296" r:id="rId23"/>
    <p:sldId id="283" r:id="rId24"/>
    <p:sldId id="284" r:id="rId25"/>
    <p:sldId id="292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3689" y="1539240"/>
            <a:ext cx="701992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F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F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F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1929" y="2265679"/>
            <a:ext cx="8776970" cy="331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7660" y="146050"/>
            <a:ext cx="52050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F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89" y="1546859"/>
            <a:ext cx="8159115" cy="374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g"/><Relationship Id="rId5" Type="http://schemas.openxmlformats.org/officeDocument/2006/relationships/image" Target="../media/image32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5603" y="1295400"/>
            <a:ext cx="8749030" cy="391389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459"/>
              </a:spcBef>
            </a:pPr>
            <a:r>
              <a:rPr lang="en-US" sz="3600" b="1" spc="-15" dirty="0" smtClean="0">
                <a:solidFill>
                  <a:srgbClr val="0000FF"/>
                </a:solidFill>
                <a:latin typeface="Arial"/>
                <a:cs typeface="Arial"/>
              </a:rPr>
              <a:t>THE FUN THEY HAD by ISAAC ASIMOV</a:t>
            </a:r>
            <a:endParaRPr sz="3600" dirty="0">
              <a:latin typeface="Arial"/>
              <a:cs typeface="Arial"/>
            </a:endParaRPr>
          </a:p>
          <a:p>
            <a:pPr marL="2655570" marR="1588770" indent="-1120140">
              <a:lnSpc>
                <a:spcPct val="200000"/>
              </a:lnSpc>
              <a:spcBef>
                <a:spcPts val="325"/>
              </a:spcBef>
            </a:pPr>
            <a:r>
              <a:rPr sz="4400" b="1" spc="-5" dirty="0">
                <a:solidFill>
                  <a:srgbClr val="FF00FF"/>
                </a:solidFill>
                <a:latin typeface="Arial"/>
                <a:cs typeface="Arial"/>
              </a:rPr>
              <a:t>SUBJECT:-</a:t>
            </a:r>
            <a:r>
              <a:rPr sz="4400" b="1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00FF"/>
                </a:solidFill>
                <a:latin typeface="Arial"/>
                <a:cs typeface="Arial"/>
              </a:rPr>
              <a:t>ENGLISH  CLASS:-</a:t>
            </a:r>
            <a:r>
              <a:rPr sz="4400" b="1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00FF"/>
                </a:solidFill>
                <a:latin typeface="Arial"/>
                <a:cs typeface="Arial"/>
              </a:rPr>
              <a:t>IX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" y="3716020"/>
            <a:ext cx="3600450" cy="314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79520" y="2275839"/>
            <a:ext cx="1656079" cy="3313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9259" y="857250"/>
            <a:ext cx="3455670" cy="3148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50" y="928369"/>
            <a:ext cx="3600450" cy="2716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90" y="826769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1030" y="336550"/>
            <a:ext cx="7967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15" dirty="0">
                <a:solidFill>
                  <a:srgbClr val="BF0000"/>
                </a:solidFill>
              </a:rPr>
              <a:t>FUTURE SCHOOL</a:t>
            </a:r>
            <a:r>
              <a:rPr sz="3200" spc="770" dirty="0">
                <a:solidFill>
                  <a:srgbClr val="BF0000"/>
                </a:solidFill>
              </a:rPr>
              <a:t>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633730" y="803909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0370" y="4071620"/>
            <a:ext cx="3643629" cy="271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519" y="326390"/>
            <a:ext cx="8337550" cy="0"/>
          </a:xfrm>
          <a:custGeom>
            <a:avLst/>
            <a:gdLst/>
            <a:ahLst/>
            <a:cxnLst/>
            <a:rect l="l" t="t" r="r" b="b"/>
            <a:pathLst>
              <a:path w="8337550">
                <a:moveTo>
                  <a:pt x="0" y="0"/>
                </a:moveTo>
                <a:lnTo>
                  <a:pt x="833755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8324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BF0000"/>
                </a:solidFill>
              </a:rPr>
              <a:t>DIFFERENCE </a:t>
            </a:r>
            <a:r>
              <a:rPr sz="2800" spc="185" dirty="0">
                <a:solidFill>
                  <a:srgbClr val="BF0000"/>
                </a:solidFill>
              </a:rPr>
              <a:t>BETWEEN </a:t>
            </a:r>
            <a:r>
              <a:rPr sz="2800" spc="145" dirty="0">
                <a:solidFill>
                  <a:srgbClr val="BF0000"/>
                </a:solidFill>
              </a:rPr>
              <a:t>THE</a:t>
            </a:r>
            <a:r>
              <a:rPr sz="2800" spc="880" dirty="0">
                <a:solidFill>
                  <a:srgbClr val="BF0000"/>
                </a:solidFill>
              </a:rPr>
              <a:t> </a:t>
            </a:r>
            <a:r>
              <a:rPr sz="2800" spc="185" dirty="0">
                <a:solidFill>
                  <a:srgbClr val="BF0000"/>
                </a:solidFill>
              </a:rPr>
              <a:t>PRESENT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57200" y="306070"/>
            <a:ext cx="8337550" cy="0"/>
          </a:xfrm>
          <a:custGeom>
            <a:avLst/>
            <a:gdLst/>
            <a:ahLst/>
            <a:cxnLst/>
            <a:rect l="l" t="t" r="r" b="b"/>
            <a:pathLst>
              <a:path w="8337550">
                <a:moveTo>
                  <a:pt x="0" y="0"/>
                </a:moveTo>
                <a:lnTo>
                  <a:pt x="8337550" y="0"/>
                </a:lnTo>
              </a:path>
            </a:pathLst>
          </a:custGeom>
          <a:ln w="2794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2189" y="753109"/>
            <a:ext cx="7268209" cy="0"/>
          </a:xfrm>
          <a:custGeom>
            <a:avLst/>
            <a:gdLst/>
            <a:ahLst/>
            <a:cxnLst/>
            <a:rect l="l" t="t" r="r" b="b"/>
            <a:pathLst>
              <a:path w="7268209">
                <a:moveTo>
                  <a:pt x="0" y="0"/>
                </a:moveTo>
                <a:lnTo>
                  <a:pt x="7268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69" y="322579"/>
            <a:ext cx="725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75" dirty="0">
                <a:solidFill>
                  <a:srgbClr val="BF0000"/>
                </a:solidFill>
                <a:latin typeface="Arial Black"/>
                <a:cs typeface="Arial Black"/>
              </a:rPr>
              <a:t>(OLD) </a:t>
            </a:r>
            <a:r>
              <a:rPr sz="2800" spc="180" dirty="0">
                <a:solidFill>
                  <a:srgbClr val="BF0000"/>
                </a:solidFill>
                <a:latin typeface="Arial Black"/>
                <a:cs typeface="Arial Black"/>
              </a:rPr>
              <a:t>SCHOOL </a:t>
            </a:r>
            <a:r>
              <a:rPr sz="2800" spc="140" dirty="0">
                <a:solidFill>
                  <a:srgbClr val="BF0000"/>
                </a:solidFill>
                <a:latin typeface="Arial Black"/>
                <a:cs typeface="Arial Black"/>
              </a:rPr>
              <a:t>AND </a:t>
            </a:r>
            <a:r>
              <a:rPr sz="2800" spc="145" dirty="0">
                <a:solidFill>
                  <a:srgbClr val="BF0000"/>
                </a:solidFill>
                <a:latin typeface="Arial Black"/>
                <a:cs typeface="Arial Black"/>
              </a:rPr>
              <a:t>THE</a:t>
            </a:r>
            <a:r>
              <a:rPr sz="2800" spc="1220" dirty="0">
                <a:solidFill>
                  <a:srgbClr val="BF0000"/>
                </a:solidFill>
                <a:latin typeface="Arial Black"/>
                <a:cs typeface="Arial Black"/>
              </a:rPr>
              <a:t> </a:t>
            </a:r>
            <a:r>
              <a:rPr sz="2800" spc="180" dirty="0">
                <a:solidFill>
                  <a:srgbClr val="BF0000"/>
                </a:solidFill>
                <a:latin typeface="Arial Black"/>
                <a:cs typeface="Arial Black"/>
              </a:rPr>
              <a:t>FUTURE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1869" y="732790"/>
            <a:ext cx="7268209" cy="0"/>
          </a:xfrm>
          <a:custGeom>
            <a:avLst/>
            <a:gdLst/>
            <a:ahLst/>
            <a:cxnLst/>
            <a:rect l="l" t="t" r="r" b="b"/>
            <a:pathLst>
              <a:path w="7268209">
                <a:moveTo>
                  <a:pt x="0" y="0"/>
                </a:moveTo>
                <a:lnTo>
                  <a:pt x="7268209" y="0"/>
                </a:lnTo>
              </a:path>
            </a:pathLst>
          </a:custGeom>
          <a:ln w="2794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2529" y="117983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9509" y="749300"/>
            <a:ext cx="1824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5" dirty="0">
                <a:solidFill>
                  <a:srgbClr val="BF0000"/>
                </a:solidFill>
                <a:latin typeface="Arial Black"/>
                <a:cs typeface="Arial Black"/>
              </a:rPr>
              <a:t>SC</a:t>
            </a:r>
            <a:r>
              <a:rPr sz="2800" spc="220" dirty="0">
                <a:solidFill>
                  <a:srgbClr val="BF0000"/>
                </a:solidFill>
                <a:latin typeface="Arial Black"/>
                <a:cs typeface="Arial Black"/>
              </a:rPr>
              <a:t>H</a:t>
            </a:r>
            <a:r>
              <a:rPr sz="2800" spc="215" dirty="0">
                <a:solidFill>
                  <a:srgbClr val="BF0000"/>
                </a:solidFill>
                <a:latin typeface="Arial Black"/>
                <a:cs typeface="Arial Black"/>
              </a:rPr>
              <a:t>O</a:t>
            </a:r>
            <a:r>
              <a:rPr sz="2800" spc="220" dirty="0">
                <a:solidFill>
                  <a:srgbClr val="BF0000"/>
                </a:solidFill>
                <a:latin typeface="Arial Black"/>
                <a:cs typeface="Arial Black"/>
              </a:rPr>
              <a:t>O</a:t>
            </a:r>
            <a:r>
              <a:rPr sz="2800" dirty="0">
                <a:solidFill>
                  <a:srgbClr val="BF0000"/>
                </a:solidFill>
                <a:latin typeface="Arial Black"/>
                <a:cs typeface="Arial Black"/>
              </a:rPr>
              <a:t>L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2209" y="115951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794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972820"/>
            <a:ext cx="213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3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40" y="1013459"/>
            <a:ext cx="7523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difference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between the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Present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7269" y="2561589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60">
                <a:moveTo>
                  <a:pt x="0" y="0"/>
                </a:moveTo>
                <a:lnTo>
                  <a:pt x="247396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9489" y="2543810"/>
            <a:ext cx="2473960" cy="0"/>
          </a:xfrm>
          <a:custGeom>
            <a:avLst/>
            <a:gdLst/>
            <a:ahLst/>
            <a:cxnLst/>
            <a:rect l="l" t="t" r="r" b="b"/>
            <a:pathLst>
              <a:path w="2473960">
                <a:moveTo>
                  <a:pt x="0" y="0"/>
                </a:moveTo>
                <a:lnTo>
                  <a:pt x="2473960" y="0"/>
                </a:lnTo>
              </a:path>
            </a:pathLst>
          </a:custGeom>
          <a:ln w="21590">
            <a:solidFill>
              <a:srgbClr val="09F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850" y="3143250"/>
            <a:ext cx="3263900" cy="0"/>
          </a:xfrm>
          <a:custGeom>
            <a:avLst/>
            <a:gdLst/>
            <a:ahLst/>
            <a:cxnLst/>
            <a:rect l="l" t="t" r="r" b="b"/>
            <a:pathLst>
              <a:path w="3263900">
                <a:moveTo>
                  <a:pt x="0" y="0"/>
                </a:moveTo>
                <a:lnTo>
                  <a:pt x="32639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340" y="3126739"/>
            <a:ext cx="3263900" cy="0"/>
          </a:xfrm>
          <a:custGeom>
            <a:avLst/>
            <a:gdLst/>
            <a:ahLst/>
            <a:cxnLst/>
            <a:rect l="l" t="t" r="r" b="b"/>
            <a:pathLst>
              <a:path w="3263900">
                <a:moveTo>
                  <a:pt x="0" y="0"/>
                </a:moveTo>
                <a:lnTo>
                  <a:pt x="3263900" y="0"/>
                </a:lnTo>
              </a:path>
            </a:pathLst>
          </a:custGeom>
          <a:ln w="1905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40" y="1399540"/>
            <a:ext cx="8029575" cy="22796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(Old) and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the future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Schools as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follows:-</a:t>
            </a:r>
            <a:endParaRPr sz="32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800"/>
              </a:spcBef>
              <a:buClr>
                <a:srgbClr val="99FF66"/>
              </a:buClr>
              <a:buFont typeface="Symbol"/>
              <a:buChar char=""/>
              <a:tabLst>
                <a:tab pos="405765" algn="l"/>
                <a:tab pos="406400" algn="l"/>
                <a:tab pos="970915" algn="l"/>
              </a:tabLst>
            </a:pPr>
            <a:r>
              <a:rPr sz="3200" b="1" dirty="0">
                <a:solidFill>
                  <a:srgbClr val="09FF09"/>
                </a:solidFill>
                <a:latin typeface="Arial"/>
                <a:cs typeface="Arial"/>
              </a:rPr>
              <a:t>1.	</a:t>
            </a:r>
            <a:r>
              <a:rPr sz="3200" b="1" spc="-30" dirty="0">
                <a:solidFill>
                  <a:srgbClr val="09FF09"/>
                </a:solidFill>
                <a:latin typeface="Arial"/>
                <a:cs typeface="Arial"/>
              </a:rPr>
              <a:t>MATERIALS:-</a:t>
            </a:r>
            <a:endParaRPr sz="3200">
              <a:latin typeface="Arial"/>
              <a:cs typeface="Arial"/>
            </a:endParaRPr>
          </a:p>
          <a:p>
            <a:pPr marL="406400" marR="55880" indent="-342900">
              <a:lnSpc>
                <a:spcPct val="100000"/>
              </a:lnSpc>
              <a:spcBef>
                <a:spcPts val="790"/>
              </a:spcBef>
              <a:buClr>
                <a:srgbClr val="99FF66"/>
              </a:buClr>
              <a:buFont typeface="Symbol"/>
              <a:buChar char=""/>
              <a:tabLst>
                <a:tab pos="405765" algn="l"/>
                <a:tab pos="406400" algn="l"/>
              </a:tabLst>
            </a:pPr>
            <a:r>
              <a:rPr sz="2800" spc="-10" dirty="0">
                <a:solidFill>
                  <a:srgbClr val="FF00FF"/>
                </a:solidFill>
                <a:latin typeface="Arial"/>
                <a:cs typeface="Arial"/>
              </a:rPr>
              <a:t>PRESENT SCHOOL</a:t>
            </a:r>
            <a:r>
              <a:rPr sz="3200" spc="-10" dirty="0">
                <a:solidFill>
                  <a:srgbClr val="FF00FF"/>
                </a:solidFill>
                <a:latin typeface="Arial"/>
                <a:cs typeface="Arial"/>
              </a:rPr>
              <a:t>:-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Real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book:-Printed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on  papers;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yellow;</a:t>
            </a:r>
            <a:r>
              <a:rPr sz="3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0000FF"/>
                </a:solidFill>
                <a:latin typeface="Arial"/>
                <a:cs typeface="Arial"/>
              </a:rPr>
              <a:t>crinkly.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850" y="6281420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" y="6264909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1905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40" y="5816600"/>
            <a:ext cx="845312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4200" spc="-1222" baseline="8928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200" spc="-1222" baseline="8928" dirty="0">
                <a:solidFill>
                  <a:srgbClr val="99FF66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00FF"/>
                </a:solidFill>
                <a:latin typeface="Arial"/>
                <a:cs typeface="Arial"/>
              </a:rPr>
              <a:t>FUTURE </a:t>
            </a:r>
            <a:r>
              <a:rPr sz="2800" spc="-5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Tele-book:-E-book;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screen ; can be</a:t>
            </a:r>
            <a:r>
              <a:rPr sz="3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changed.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72379" y="3573779"/>
            <a:ext cx="3821429" cy="223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3439" y="3713479"/>
            <a:ext cx="2590800" cy="198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19" y="3714750"/>
            <a:ext cx="2143760" cy="2000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850" y="857250"/>
            <a:ext cx="5278120" cy="0"/>
          </a:xfrm>
          <a:custGeom>
            <a:avLst/>
            <a:gdLst/>
            <a:ahLst/>
            <a:cxnLst/>
            <a:rect l="l" t="t" r="r" b="b"/>
            <a:pathLst>
              <a:path w="5278120">
                <a:moveTo>
                  <a:pt x="0" y="0"/>
                </a:moveTo>
                <a:lnTo>
                  <a:pt x="5278120" y="0"/>
                </a:lnTo>
              </a:path>
            </a:pathLst>
          </a:custGeom>
          <a:ln w="43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7959"/>
            <a:ext cx="6136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8525" algn="l"/>
              </a:tabLst>
            </a:pPr>
            <a:r>
              <a:rPr spc="180" dirty="0">
                <a:solidFill>
                  <a:srgbClr val="09FF09"/>
                </a:solidFill>
              </a:rPr>
              <a:t>3.	</a:t>
            </a:r>
            <a:r>
              <a:rPr spc="325" dirty="0">
                <a:solidFill>
                  <a:srgbClr val="09FF09"/>
                </a:solidFill>
              </a:rPr>
              <a:t>CLASSROOMS:-</a:t>
            </a:r>
          </a:p>
        </p:txBody>
      </p:sp>
      <p:sp>
        <p:nvSpPr>
          <p:cNvPr id="4" name="object 4"/>
          <p:cNvSpPr/>
          <p:nvPr/>
        </p:nvSpPr>
        <p:spPr>
          <a:xfrm>
            <a:off x="1435100" y="825500"/>
            <a:ext cx="5278120" cy="0"/>
          </a:xfrm>
          <a:custGeom>
            <a:avLst/>
            <a:gdLst/>
            <a:ahLst/>
            <a:cxnLst/>
            <a:rect l="l" t="t" r="r" b="b"/>
            <a:pathLst>
              <a:path w="5278120">
                <a:moveTo>
                  <a:pt x="0" y="0"/>
                </a:moveTo>
                <a:lnTo>
                  <a:pt x="5278120" y="0"/>
                </a:lnTo>
              </a:path>
            </a:pathLst>
          </a:custGeom>
          <a:ln w="43180">
            <a:solidFill>
              <a:srgbClr val="09F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119" y="1483360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77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" y="1465580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770" y="0"/>
                </a:lnTo>
              </a:path>
            </a:pathLst>
          </a:custGeom>
          <a:ln w="215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" y="1012190"/>
            <a:ext cx="84670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4800" spc="-1402" baseline="5208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800" spc="-1402" baseline="5208" dirty="0">
                <a:solidFill>
                  <a:srgbClr val="99FF66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00FF"/>
                </a:solidFill>
                <a:latin typeface="Arial"/>
                <a:cs typeface="Arial"/>
              </a:rPr>
              <a:t>PRESENT </a:t>
            </a:r>
            <a:r>
              <a:rPr sz="3200" spc="-25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Teaching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 building;  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many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students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taught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3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" y="2038746"/>
            <a:ext cx="160020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3200" spc="-430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4800" spc="-7" baseline="-2604" dirty="0">
                <a:latin typeface="Arial"/>
                <a:cs typeface="Arial"/>
              </a:rPr>
              <a:t>to</a:t>
            </a:r>
            <a:r>
              <a:rPr sz="4800" spc="-209" baseline="-2604" dirty="0">
                <a:latin typeface="Arial"/>
                <a:cs typeface="Arial"/>
              </a:rPr>
              <a:t>g</a:t>
            </a:r>
            <a:r>
              <a:rPr sz="3200" spc="-1639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4800" spc="-202" baseline="-2604" dirty="0"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25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4800" spc="-7" baseline="-2604" dirty="0">
                <a:latin typeface="Arial"/>
                <a:cs typeface="Arial"/>
              </a:rPr>
              <a:t>t</a:t>
            </a:r>
            <a:r>
              <a:rPr sz="4800" spc="-209" baseline="-2604" dirty="0">
                <a:latin typeface="Arial"/>
                <a:cs typeface="Arial"/>
              </a:rPr>
              <a:t>h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270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4800" spc="-7" baseline="-2604" dirty="0">
                <a:latin typeface="Arial"/>
                <a:cs typeface="Arial"/>
              </a:rPr>
              <a:t>e</a:t>
            </a:r>
            <a:r>
              <a:rPr sz="4800" spc="-480" baseline="-2604" dirty="0">
                <a:latin typeface="Arial"/>
                <a:cs typeface="Arial"/>
              </a:rPr>
              <a:t>r</a:t>
            </a:r>
            <a:r>
              <a:rPr sz="3200" spc="-75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4800" baseline="-2604" dirty="0">
                <a:latin typeface="Arial"/>
                <a:cs typeface="Arial"/>
              </a:rPr>
              <a:t>.</a:t>
            </a:r>
            <a:endParaRPr sz="4800" baseline="-260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119" y="540385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10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" y="538607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10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215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" y="4932679"/>
            <a:ext cx="8749665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780" indent="-342900">
              <a:lnSpc>
                <a:spcPct val="999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4800" spc="-1402" baseline="6076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800" spc="-1402" baseline="6076" dirty="0">
                <a:solidFill>
                  <a:srgbClr val="99FF66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00FF"/>
                </a:solidFill>
                <a:latin typeface="Arial"/>
                <a:cs typeface="Arial"/>
              </a:rPr>
              <a:t>FUTURE </a:t>
            </a:r>
            <a:r>
              <a:rPr sz="3200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In his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or her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own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house;  needless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to leave 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home;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kid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could be  taught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differently;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classes are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always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on at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time every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FF"/>
                </a:solidFill>
                <a:latin typeface="Arial"/>
                <a:cs typeface="Arial"/>
              </a:rPr>
              <a:t>day.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950" y="1916429"/>
            <a:ext cx="4177029" cy="2807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7900" y="1916429"/>
            <a:ext cx="4248150" cy="2807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889" y="767080"/>
            <a:ext cx="6319520" cy="0"/>
          </a:xfrm>
          <a:custGeom>
            <a:avLst/>
            <a:gdLst/>
            <a:ahLst/>
            <a:cxnLst/>
            <a:rect l="l" t="t" r="r" b="b"/>
            <a:pathLst>
              <a:path w="6319520">
                <a:moveTo>
                  <a:pt x="0" y="0"/>
                </a:moveTo>
                <a:lnTo>
                  <a:pt x="631952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80" y="737869"/>
            <a:ext cx="6319520" cy="0"/>
          </a:xfrm>
          <a:custGeom>
            <a:avLst/>
            <a:gdLst/>
            <a:ahLst/>
            <a:cxnLst/>
            <a:rect l="l" t="t" r="r" b="b"/>
            <a:pathLst>
              <a:path w="6319520">
                <a:moveTo>
                  <a:pt x="0" y="0"/>
                </a:moveTo>
                <a:lnTo>
                  <a:pt x="6319520" y="0"/>
                </a:lnTo>
              </a:path>
            </a:pathLst>
          </a:custGeom>
          <a:ln w="39370">
            <a:solidFill>
              <a:srgbClr val="09F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069" y="156209"/>
            <a:ext cx="75285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975" algn="l"/>
              </a:tabLst>
            </a:pPr>
            <a:r>
              <a:rPr sz="4000" spc="160" dirty="0">
                <a:solidFill>
                  <a:srgbClr val="09FF09"/>
                </a:solidFill>
              </a:rPr>
              <a:t>4.	</a:t>
            </a:r>
            <a:r>
              <a:rPr sz="4000" spc="270" dirty="0">
                <a:solidFill>
                  <a:srgbClr val="09FF09"/>
                </a:solidFill>
              </a:rPr>
              <a:t>HOMEWORK </a:t>
            </a:r>
            <a:r>
              <a:rPr sz="4000" dirty="0">
                <a:solidFill>
                  <a:srgbClr val="09FF09"/>
                </a:solidFill>
              </a:rPr>
              <a:t>&amp;</a:t>
            </a:r>
            <a:r>
              <a:rPr sz="4000" spc="975" dirty="0">
                <a:solidFill>
                  <a:srgbClr val="09FF09"/>
                </a:solidFill>
              </a:rPr>
              <a:t> </a:t>
            </a:r>
            <a:r>
              <a:rPr sz="4000" spc="275" dirty="0">
                <a:solidFill>
                  <a:srgbClr val="09FF09"/>
                </a:solidFill>
              </a:rPr>
              <a:t>TEST:-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594359" y="1341119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77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580" y="1323339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770" y="0"/>
                </a:lnTo>
              </a:path>
            </a:pathLst>
          </a:custGeom>
          <a:ln w="215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150" y="869950"/>
            <a:ext cx="78657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43180" indent="-34163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4800" spc="-1402" baseline="6076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800" spc="-1402" baseline="6076" dirty="0">
                <a:solidFill>
                  <a:srgbClr val="99FF66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00FF"/>
                </a:solidFill>
                <a:latin typeface="Arial"/>
                <a:cs typeface="Arial"/>
              </a:rPr>
              <a:t>PRESENT </a:t>
            </a:r>
            <a:r>
              <a:rPr sz="3200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Exam; </a:t>
            </a:r>
            <a:r>
              <a:rPr sz="3200" spc="-75" dirty="0">
                <a:solidFill>
                  <a:srgbClr val="0000FF"/>
                </a:solidFill>
                <a:latin typeface="Arial"/>
                <a:cs typeface="Arial"/>
              </a:rPr>
              <a:t>Test;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Paper 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Writing;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Essay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Writing.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59" y="536194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10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580" y="5344159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10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215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2250" y="4890770"/>
            <a:ext cx="76974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0"/>
              </a:spcBef>
            </a:pPr>
            <a:r>
              <a:rPr sz="4800" spc="-1402" baseline="5208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3200" spc="40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FF"/>
                </a:solidFill>
                <a:latin typeface="Arial"/>
                <a:cs typeface="Arial"/>
              </a:rPr>
              <a:t>FUTURE </a:t>
            </a:r>
            <a:r>
              <a:rPr sz="3200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them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out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  computer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pressing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keys;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them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put  them on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slot.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950" y="1988820"/>
            <a:ext cx="3887470" cy="280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1190" y="1988820"/>
            <a:ext cx="4608829" cy="280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" y="1052830"/>
            <a:ext cx="3384550" cy="3023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4740" y="2636520"/>
            <a:ext cx="1441450" cy="2736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8579" y="981710"/>
            <a:ext cx="3887470" cy="302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459" y="862330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900" y="372109"/>
            <a:ext cx="7968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15" dirty="0">
                <a:solidFill>
                  <a:srgbClr val="BF0000"/>
                </a:solidFill>
              </a:rPr>
              <a:t>FUTURE SCHOOL</a:t>
            </a:r>
            <a:r>
              <a:rPr sz="3200" spc="770" dirty="0">
                <a:solidFill>
                  <a:srgbClr val="BF0000"/>
                </a:solidFill>
              </a:rPr>
              <a:t>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482600" y="839469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19" y="4144009"/>
            <a:ext cx="3572510" cy="2642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2379" y="4071620"/>
            <a:ext cx="3714750" cy="271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19" y="3858259"/>
            <a:ext cx="3357879" cy="299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10" y="999489"/>
            <a:ext cx="3143250" cy="271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8509" y="928369"/>
            <a:ext cx="3214369" cy="2928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0250" y="3929379"/>
            <a:ext cx="3262629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240" y="892810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680" y="402590"/>
            <a:ext cx="7967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15" dirty="0">
                <a:solidFill>
                  <a:srgbClr val="BF0000"/>
                </a:solidFill>
              </a:rPr>
              <a:t>FUTURE SCHOOL</a:t>
            </a:r>
            <a:r>
              <a:rPr sz="3200" spc="770" dirty="0">
                <a:solidFill>
                  <a:srgbClr val="BF0000"/>
                </a:solidFill>
              </a:rPr>
              <a:t>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500380" y="869950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2509" y="2642870"/>
            <a:ext cx="2142490" cy="2928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5600" y="4004309"/>
            <a:ext cx="3600450" cy="273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50" y="3995420"/>
            <a:ext cx="3384550" cy="2592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5600" y="980439"/>
            <a:ext cx="3600450" cy="295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50" y="980439"/>
            <a:ext cx="3384550" cy="2952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3620" y="3239770"/>
            <a:ext cx="1799589" cy="209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590" y="745490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1030" y="255270"/>
            <a:ext cx="7967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15" dirty="0">
                <a:solidFill>
                  <a:srgbClr val="BF0000"/>
                </a:solidFill>
              </a:rPr>
              <a:t>FUTURE SCHOOL</a:t>
            </a:r>
            <a:r>
              <a:rPr sz="3200" spc="770" dirty="0">
                <a:solidFill>
                  <a:srgbClr val="BF0000"/>
                </a:solidFill>
              </a:rPr>
              <a:t>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633730" y="722630"/>
            <a:ext cx="7984490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49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480" y="789940"/>
            <a:ext cx="3613150" cy="0"/>
          </a:xfrm>
          <a:custGeom>
            <a:avLst/>
            <a:gdLst/>
            <a:ahLst/>
            <a:cxnLst/>
            <a:rect l="l" t="t" r="r" b="b"/>
            <a:pathLst>
              <a:path w="3613150">
                <a:moveTo>
                  <a:pt x="0" y="0"/>
                </a:moveTo>
                <a:lnTo>
                  <a:pt x="3613150" y="0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1269" y="760730"/>
            <a:ext cx="3613150" cy="0"/>
          </a:xfrm>
          <a:custGeom>
            <a:avLst/>
            <a:gdLst/>
            <a:ahLst/>
            <a:cxnLst/>
            <a:rect l="l" t="t" r="r" b="b"/>
            <a:pathLst>
              <a:path w="3613150">
                <a:moveTo>
                  <a:pt x="0" y="0"/>
                </a:moveTo>
                <a:lnTo>
                  <a:pt x="3613150" y="0"/>
                </a:lnTo>
              </a:path>
            </a:pathLst>
          </a:custGeom>
          <a:ln w="39370">
            <a:solidFill>
              <a:srgbClr val="09F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490" y="179070"/>
            <a:ext cx="4575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sz="3600" spc="145" dirty="0">
                <a:solidFill>
                  <a:srgbClr val="09FF09"/>
                </a:solidFill>
              </a:rPr>
              <a:t>2</a:t>
            </a:r>
            <a:r>
              <a:rPr sz="4000" spc="145" dirty="0">
                <a:solidFill>
                  <a:srgbClr val="09FF09"/>
                </a:solidFill>
              </a:rPr>
              <a:t>.	</a:t>
            </a:r>
            <a:r>
              <a:rPr sz="4000" spc="285" dirty="0">
                <a:solidFill>
                  <a:srgbClr val="09FF09"/>
                </a:solidFill>
              </a:rPr>
              <a:t>TEACHERS:-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52119" y="1268730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77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" y="1250950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770" y="0"/>
                </a:lnTo>
              </a:path>
            </a:pathLst>
          </a:custGeom>
          <a:ln w="215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797559"/>
            <a:ext cx="8209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4800" spc="-1402" baseline="5208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800" spc="-1402" baseline="5208" dirty="0">
                <a:solidFill>
                  <a:srgbClr val="99FF66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00FF"/>
                </a:solidFill>
                <a:latin typeface="Arial"/>
                <a:cs typeface="Arial"/>
              </a:rPr>
              <a:t>PRESENT </a:t>
            </a:r>
            <a:r>
              <a:rPr sz="3200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00FF"/>
                </a:solidFill>
                <a:latin typeface="Arial"/>
                <a:cs typeface="Arial"/>
              </a:rPr>
              <a:t>Teacher:-a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real 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man; 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communication; emotional; not</a:t>
            </a:r>
            <a:r>
              <a:rPr sz="3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perfectly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" y="1824116"/>
            <a:ext cx="137414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spc="-146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4800" spc="-202" baseline="-2604" dirty="0"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orr</a:t>
            </a:r>
            <a:r>
              <a:rPr sz="3200" spc="-555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4800" spc="-7" baseline="-2604" dirty="0">
                <a:latin typeface="Arial"/>
                <a:cs typeface="Arial"/>
              </a:rPr>
              <a:t>orr</a:t>
            </a:r>
            <a:r>
              <a:rPr sz="4800" spc="-202" baseline="-2604" dirty="0">
                <a:latin typeface="Arial"/>
                <a:cs typeface="Arial"/>
              </a:rPr>
              <a:t>e</a:t>
            </a:r>
            <a:r>
              <a:rPr sz="3200" spc="-146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4800" spc="-202" baseline="-2604" dirty="0">
                <a:latin typeface="Arial"/>
                <a:cs typeface="Arial"/>
              </a:rPr>
              <a:t>c</a:t>
            </a:r>
            <a:r>
              <a:rPr sz="3200" spc="-7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4800" spc="-225" baseline="-2604" dirty="0">
                <a:latin typeface="Arial"/>
                <a:cs typeface="Arial"/>
              </a:rPr>
              <a:t>t</a:t>
            </a:r>
            <a:r>
              <a:rPr sz="3200" spc="-75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4800" baseline="-2604" dirty="0">
                <a:latin typeface="Arial"/>
                <a:cs typeface="Arial"/>
              </a:rPr>
              <a:t>.</a:t>
            </a:r>
            <a:endParaRPr sz="4800" baseline="-260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150" y="5777229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10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69" y="5759450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10">
                <a:moveTo>
                  <a:pt x="0" y="0"/>
                </a:moveTo>
                <a:lnTo>
                  <a:pt x="3483610" y="0"/>
                </a:lnTo>
              </a:path>
            </a:pathLst>
          </a:custGeom>
          <a:ln w="215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" y="5306059"/>
            <a:ext cx="85623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780" indent="-342900"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4800" spc="-1402" baseline="5208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800" spc="-1402" baseline="5208" dirty="0">
                <a:solidFill>
                  <a:srgbClr val="99FF66"/>
                </a:solidFill>
                <a:latin typeface="Times New Roman"/>
                <a:cs typeface="Times New Roman"/>
              </a:rPr>
              <a:t>		</a:t>
            </a:r>
            <a:r>
              <a:rPr sz="3200" spc="-5" dirty="0">
                <a:solidFill>
                  <a:srgbClr val="FF00FF"/>
                </a:solidFill>
                <a:latin typeface="Arial"/>
                <a:cs typeface="Arial"/>
              </a:rPr>
              <a:t>FUTURE </a:t>
            </a:r>
            <a:r>
              <a:rPr sz="3200" dirty="0">
                <a:solidFill>
                  <a:srgbClr val="FF00FF"/>
                </a:solidFill>
                <a:latin typeface="Arial"/>
                <a:cs typeface="Arial"/>
              </a:rPr>
              <a:t>SCHOOL:-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Robotic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or mechanical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teacher; giving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after test;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no  communication; large; cold; black;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ugly;</a:t>
            </a:r>
            <a:r>
              <a:rPr sz="3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9790" y="2061210"/>
            <a:ext cx="3023869" cy="2807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1915160"/>
            <a:ext cx="4608830" cy="2881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030" y="0"/>
            <a:ext cx="6717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0" algn="l"/>
              </a:tabLst>
            </a:pPr>
            <a:r>
              <a:rPr sz="3600" spc="265" dirty="0" smtClean="0">
                <a:solidFill>
                  <a:srgbClr val="FF0000"/>
                </a:solidFill>
              </a:rPr>
              <a:t>INTRODUCTION</a:t>
            </a:r>
            <a:r>
              <a:rPr sz="3600" spc="265" dirty="0">
                <a:solidFill>
                  <a:srgbClr val="FF0000"/>
                </a:solidFill>
              </a:rPr>
              <a:t>	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86689" y="833120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1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89" y="1143000"/>
            <a:ext cx="8804911" cy="7886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200000"/>
              </a:lnSpc>
              <a:spcBef>
                <a:spcPts val="1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Set in the year 2157, when children learn individually at home using a mechanical teacher (robotic teacher), the story tells of an eleven-year-old Margie Jones, whose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neighbour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Tommy finds a real book in the attic of his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house.</a:t>
            </a:r>
            <a:r>
              <a:rPr lang="en-US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Isaac </a:t>
            </a:r>
            <a:r>
              <a:rPr lang="en-US" b="1" spc="-10" dirty="0">
                <a:latin typeface="Arial"/>
                <a:cs typeface="Arial"/>
              </a:rPr>
              <a:t>Asimov </a:t>
            </a:r>
            <a:r>
              <a:rPr lang="en-US" b="1" spc="-5" dirty="0">
                <a:latin typeface="Arial"/>
                <a:cs typeface="Arial"/>
              </a:rPr>
              <a:t>depicts </a:t>
            </a:r>
            <a:r>
              <a:rPr lang="en-US" b="1" dirty="0">
                <a:latin typeface="Arial"/>
                <a:cs typeface="Arial"/>
              </a:rPr>
              <a:t>a </a:t>
            </a:r>
            <a:r>
              <a:rPr lang="en-US" b="1" spc="-10" dirty="0">
                <a:latin typeface="Arial"/>
                <a:cs typeface="Arial"/>
              </a:rPr>
              <a:t>school system </a:t>
            </a:r>
            <a:r>
              <a:rPr lang="en-US" b="1" spc="-5" dirty="0">
                <a:latin typeface="Arial"/>
                <a:cs typeface="Arial"/>
              </a:rPr>
              <a:t>which</a:t>
            </a:r>
            <a:r>
              <a:rPr lang="en-US" b="1" spc="-110" dirty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is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b="1" spc="-10" dirty="0" smtClean="0">
                <a:latin typeface="Arial"/>
                <a:cs typeface="Arial"/>
              </a:rPr>
              <a:t>independent </a:t>
            </a:r>
            <a:r>
              <a:rPr b="1" spc="-10" dirty="0">
                <a:latin typeface="Arial"/>
                <a:cs typeface="Arial"/>
              </a:rPr>
              <a:t>of human </a:t>
            </a:r>
            <a:r>
              <a:rPr b="1" spc="-5" dirty="0">
                <a:latin typeface="Arial"/>
                <a:cs typeface="Arial"/>
              </a:rPr>
              <a:t>teacher and based </a:t>
            </a:r>
            <a:r>
              <a:rPr b="1" spc="-10" dirty="0">
                <a:latin typeface="Arial"/>
                <a:cs typeface="Arial"/>
              </a:rPr>
              <a:t>on  </a:t>
            </a:r>
            <a:r>
              <a:rPr b="1" spc="-5" dirty="0">
                <a:latin typeface="Arial"/>
                <a:cs typeface="Arial"/>
              </a:rPr>
              <a:t>technical advance. </a:t>
            </a:r>
            <a:r>
              <a:rPr b="1" dirty="0" smtClean="0">
                <a:latin typeface="Arial"/>
                <a:cs typeface="Arial"/>
              </a:rPr>
              <a:t>In </a:t>
            </a:r>
            <a:r>
              <a:rPr b="1" spc="-5" dirty="0">
                <a:latin typeface="Arial"/>
                <a:cs typeface="Arial"/>
              </a:rPr>
              <a:t>this </a:t>
            </a:r>
            <a:r>
              <a:rPr b="1" spc="-10" dirty="0">
                <a:latin typeface="Arial"/>
                <a:cs typeface="Arial"/>
              </a:rPr>
              <a:t>system </a:t>
            </a:r>
            <a:r>
              <a:rPr b="1" spc="-5" dirty="0">
                <a:latin typeface="Arial"/>
                <a:cs typeface="Arial"/>
              </a:rPr>
              <a:t>there are no human  mistakes and </a:t>
            </a:r>
            <a:r>
              <a:rPr b="1" dirty="0">
                <a:latin typeface="Arial"/>
                <a:cs typeface="Arial"/>
              </a:rPr>
              <a:t>it is a </a:t>
            </a:r>
            <a:r>
              <a:rPr b="1" spc="-5" dirty="0">
                <a:latin typeface="Arial"/>
                <a:cs typeface="Arial"/>
              </a:rPr>
              <a:t>perfect way to give every  child the same knowledge and </a:t>
            </a:r>
            <a:r>
              <a:rPr b="1" spc="-10" dirty="0" smtClean="0">
                <a:latin typeface="Arial"/>
                <a:cs typeface="Arial"/>
              </a:rPr>
              <a:t>information</a:t>
            </a:r>
            <a:r>
              <a:rPr lang="en-US" b="1" spc="-10" dirty="0" smtClean="0">
                <a:latin typeface="Arial"/>
                <a:cs typeface="Arial"/>
              </a:rPr>
              <a:t> as per his level.</a:t>
            </a:r>
            <a:r>
              <a:rPr b="1" spc="-10" dirty="0" smtClean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But  </a:t>
            </a:r>
            <a:r>
              <a:rPr b="1" spc="-5" dirty="0">
                <a:latin typeface="Arial"/>
                <a:cs typeface="Arial"/>
              </a:rPr>
              <a:t>there are some </a:t>
            </a:r>
            <a:r>
              <a:rPr b="1" spc="-5" dirty="0" smtClean="0">
                <a:latin typeface="Arial"/>
                <a:cs typeface="Arial"/>
              </a:rPr>
              <a:t>disadvantages </a:t>
            </a:r>
            <a:r>
              <a:rPr b="1" spc="-10" dirty="0">
                <a:latin typeface="Arial"/>
                <a:cs typeface="Arial"/>
              </a:rPr>
              <a:t>too. Human  pupils do not </a:t>
            </a:r>
            <a:r>
              <a:rPr b="1" spc="-5" dirty="0">
                <a:latin typeface="Arial"/>
                <a:cs typeface="Arial"/>
              </a:rPr>
              <a:t>learn like </a:t>
            </a:r>
            <a:r>
              <a:rPr b="1" dirty="0">
                <a:latin typeface="Arial"/>
                <a:cs typeface="Arial"/>
              </a:rPr>
              <a:t>a </a:t>
            </a:r>
            <a:r>
              <a:rPr b="1" spc="-25" dirty="0">
                <a:latin typeface="Arial"/>
                <a:cs typeface="Arial"/>
              </a:rPr>
              <a:t>computer. </a:t>
            </a:r>
            <a:r>
              <a:rPr b="1" dirty="0">
                <a:latin typeface="Arial"/>
                <a:cs typeface="Arial"/>
              </a:rPr>
              <a:t>I </a:t>
            </a:r>
            <a:r>
              <a:rPr b="1" spc="-5" dirty="0">
                <a:latin typeface="Arial"/>
                <a:cs typeface="Arial"/>
              </a:rPr>
              <a:t>think  learning </a:t>
            </a:r>
            <a:r>
              <a:rPr b="1" spc="-10" dirty="0">
                <a:latin typeface="Arial"/>
                <a:cs typeface="Arial"/>
              </a:rPr>
              <a:t>has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be </a:t>
            </a:r>
            <a:r>
              <a:rPr b="1" dirty="0">
                <a:latin typeface="Arial"/>
                <a:cs typeface="Arial"/>
              </a:rPr>
              <a:t>a </a:t>
            </a:r>
            <a:r>
              <a:rPr b="1" spc="-5" dirty="0">
                <a:latin typeface="Arial"/>
                <a:cs typeface="Arial"/>
              </a:rPr>
              <a:t>kind </a:t>
            </a:r>
            <a:r>
              <a:rPr b="1" spc="-10" dirty="0">
                <a:latin typeface="Arial"/>
                <a:cs typeface="Arial"/>
              </a:rPr>
              <a:t>of fun, </a:t>
            </a:r>
            <a:r>
              <a:rPr b="1" spc="-5" dirty="0">
                <a:latin typeface="Arial"/>
                <a:cs typeface="Arial"/>
              </a:rPr>
              <a:t>otherwise the  probability </a:t>
            </a:r>
            <a:r>
              <a:rPr b="1" spc="-10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forgetting </a:t>
            </a:r>
            <a:r>
              <a:rPr b="1" dirty="0">
                <a:latin typeface="Arial"/>
                <a:cs typeface="Arial"/>
              </a:rPr>
              <a:t>is </a:t>
            </a:r>
            <a:r>
              <a:rPr b="1" spc="-30" dirty="0">
                <a:latin typeface="Arial"/>
                <a:cs typeface="Arial"/>
              </a:rPr>
              <a:t>higher. </a:t>
            </a:r>
            <a:r>
              <a:rPr b="1" spc="-10" dirty="0">
                <a:latin typeface="Arial"/>
                <a:cs typeface="Arial"/>
              </a:rPr>
              <a:t>Studies </a:t>
            </a:r>
            <a:r>
              <a:rPr b="1" spc="-5" dirty="0">
                <a:latin typeface="Arial"/>
                <a:cs typeface="Arial"/>
              </a:rPr>
              <a:t>have  </a:t>
            </a:r>
            <a:r>
              <a:rPr b="1" spc="-10" dirty="0">
                <a:latin typeface="Arial"/>
                <a:cs typeface="Arial"/>
              </a:rPr>
              <a:t>come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the result that </a:t>
            </a:r>
            <a:r>
              <a:rPr b="1" spc="-15" dirty="0">
                <a:latin typeface="Arial"/>
                <a:cs typeface="Arial"/>
              </a:rPr>
              <a:t>you </a:t>
            </a:r>
            <a:r>
              <a:rPr b="1" dirty="0">
                <a:latin typeface="Arial"/>
                <a:cs typeface="Arial"/>
              </a:rPr>
              <a:t>can </a:t>
            </a:r>
            <a:r>
              <a:rPr b="1" spc="-5" dirty="0">
                <a:latin typeface="Arial"/>
                <a:cs typeface="Arial"/>
              </a:rPr>
              <a:t>learn </a:t>
            </a:r>
            <a:r>
              <a:rPr b="1" spc="-10" dirty="0">
                <a:latin typeface="Arial"/>
                <a:cs typeface="Arial"/>
              </a:rPr>
              <a:t>things  </a:t>
            </a:r>
            <a:r>
              <a:rPr b="1" spc="-5" dirty="0">
                <a:latin typeface="Arial"/>
                <a:cs typeface="Arial"/>
              </a:rPr>
              <a:t>better if </a:t>
            </a:r>
            <a:r>
              <a:rPr b="1" spc="-15" dirty="0">
                <a:latin typeface="Arial"/>
                <a:cs typeface="Arial"/>
              </a:rPr>
              <a:t>you </a:t>
            </a:r>
            <a:r>
              <a:rPr b="1" spc="-5" dirty="0">
                <a:latin typeface="Arial"/>
                <a:cs typeface="Arial"/>
              </a:rPr>
              <a:t>have fun while </a:t>
            </a:r>
            <a:r>
              <a:rPr b="1" spc="-15" dirty="0">
                <a:latin typeface="Arial"/>
                <a:cs typeface="Arial"/>
              </a:rPr>
              <a:t>you </a:t>
            </a:r>
            <a:r>
              <a:rPr b="1" spc="-5" dirty="0">
                <a:latin typeface="Arial"/>
                <a:cs typeface="Arial"/>
              </a:rPr>
              <a:t>are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  <a:r>
              <a:rPr b="1" spc="-5" dirty="0" smtClean="0">
                <a:latin typeface="Arial"/>
                <a:cs typeface="Arial"/>
              </a:rPr>
              <a:t>.</a:t>
            </a:r>
            <a:endParaRPr lang="en-US" b="1" spc="-5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200000"/>
              </a:lnSpc>
              <a:spcBef>
                <a:spcPts val="100"/>
              </a:spcBef>
            </a:pPr>
            <a:endParaRPr lang="en-US" b="1" spc="-5" dirty="0">
              <a:latin typeface="Arial"/>
              <a:cs typeface="Arial"/>
            </a:endParaRPr>
          </a:p>
          <a:p>
            <a:pPr marL="12700" marR="5080" algn="just">
              <a:lnSpc>
                <a:spcPct val="200000"/>
              </a:lnSpc>
              <a:spcBef>
                <a:spcPts val="100"/>
              </a:spcBef>
            </a:pPr>
            <a:endParaRPr lang="en-US" b="1" spc="-5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200000"/>
              </a:lnSpc>
              <a:spcBef>
                <a:spcPts val="100"/>
              </a:spcBef>
            </a:pPr>
            <a:endParaRPr lang="en-US" b="1" spc="-5" dirty="0">
              <a:latin typeface="Arial"/>
              <a:cs typeface="Arial"/>
            </a:endParaRPr>
          </a:p>
          <a:p>
            <a:pPr marL="12700" marR="5080" algn="just">
              <a:lnSpc>
                <a:spcPct val="200000"/>
              </a:lnSpc>
              <a:spcBef>
                <a:spcPts val="100"/>
              </a:spcBef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4619" y="906780"/>
            <a:ext cx="5435600" cy="0"/>
          </a:xfrm>
          <a:custGeom>
            <a:avLst/>
            <a:gdLst/>
            <a:ahLst/>
            <a:cxnLst/>
            <a:rect l="l" t="t" r="r" b="b"/>
            <a:pathLst>
              <a:path w="5435600">
                <a:moveTo>
                  <a:pt x="0" y="0"/>
                </a:moveTo>
                <a:lnTo>
                  <a:pt x="5435600" y="0"/>
                </a:lnTo>
              </a:path>
            </a:pathLst>
          </a:custGeom>
          <a:ln w="43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2869" y="875030"/>
            <a:ext cx="5435600" cy="0"/>
          </a:xfrm>
          <a:custGeom>
            <a:avLst/>
            <a:gdLst/>
            <a:ahLst/>
            <a:cxnLst/>
            <a:rect l="l" t="t" r="r" b="b"/>
            <a:pathLst>
              <a:path w="5435600">
                <a:moveTo>
                  <a:pt x="0" y="0"/>
                </a:moveTo>
                <a:lnTo>
                  <a:pt x="5435600" y="0"/>
                </a:lnTo>
              </a:path>
            </a:pathLst>
          </a:custGeom>
          <a:ln w="431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0169" y="237490"/>
            <a:ext cx="6253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5" dirty="0">
                <a:solidFill>
                  <a:srgbClr val="FF0000"/>
                </a:solidFill>
              </a:rPr>
              <a:t>INTRODUCTION</a:t>
            </a:r>
            <a:r>
              <a:rPr spc="335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409" y="941070"/>
            <a:ext cx="8682991" cy="5073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 algn="just">
              <a:lnSpc>
                <a:spcPct val="2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3600" spc="-1222" baseline="5952" dirty="0">
                <a:latin typeface="Symbol"/>
                <a:cs typeface="Symbol"/>
              </a:rPr>
              <a:t></a:t>
            </a:r>
            <a:r>
              <a:rPr sz="3600" spc="-1222" baseline="5952" dirty="0">
                <a:latin typeface="Times New Roman"/>
                <a:cs typeface="Times New Roman"/>
              </a:rPr>
              <a:t>	</a:t>
            </a:r>
            <a:r>
              <a:rPr sz="2000" b="1" spc="-10" dirty="0" smtClean="0">
                <a:latin typeface="Arial"/>
                <a:cs typeface="Arial"/>
              </a:rPr>
              <a:t>Another </a:t>
            </a:r>
            <a:r>
              <a:rPr sz="2000" b="1" spc="-5" dirty="0">
                <a:latin typeface="Arial"/>
                <a:cs typeface="Arial"/>
              </a:rPr>
              <a:t>disadvantage </a:t>
            </a:r>
            <a:r>
              <a:rPr sz="2000" b="1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that there </a:t>
            </a:r>
            <a:r>
              <a:rPr lang="en-US" sz="2000" b="1" spc="-5" dirty="0" smtClean="0">
                <a:latin typeface="Arial"/>
                <a:cs typeface="Arial"/>
              </a:rPr>
              <a:t>is</a:t>
            </a:r>
            <a:r>
              <a:rPr sz="2000" b="1" spc="-5" dirty="0" smtClean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no </a:t>
            </a:r>
            <a:r>
              <a:rPr sz="2000" b="1" spc="-5" dirty="0">
                <a:latin typeface="Arial"/>
                <a:cs typeface="Arial"/>
              </a:rPr>
              <a:t>social </a:t>
            </a:r>
            <a:r>
              <a:rPr lang="en-US" sz="2000" b="1" spc="-5" dirty="0" smtClean="0">
                <a:latin typeface="Arial"/>
                <a:cs typeface="Arial"/>
              </a:rPr>
              <a:t>, moral and emotional development </a:t>
            </a:r>
            <a:r>
              <a:rPr sz="2000" b="1" spc="-5" dirty="0" smtClean="0">
                <a:latin typeface="Arial"/>
                <a:cs typeface="Arial"/>
              </a:rPr>
              <a:t>like </a:t>
            </a:r>
            <a:r>
              <a:rPr sz="2000" b="1" spc="-5" dirty="0">
                <a:latin typeface="Arial"/>
                <a:cs typeface="Arial"/>
              </a:rPr>
              <a:t>at </a:t>
            </a:r>
            <a:r>
              <a:rPr sz="2000" b="1" spc="-10" dirty="0" smtClean="0">
                <a:latin typeface="Arial"/>
                <a:cs typeface="Arial"/>
              </a:rPr>
              <a:t>school</a:t>
            </a:r>
            <a:r>
              <a:rPr lang="en-US" sz="2000" b="1" spc="-10" dirty="0" smtClean="0">
                <a:latin typeface="Arial"/>
                <a:cs typeface="Arial"/>
              </a:rPr>
              <a:t>s</a:t>
            </a:r>
            <a:r>
              <a:rPr sz="2000" b="1" spc="-10" dirty="0" smtClean="0">
                <a:latin typeface="Arial"/>
                <a:cs typeface="Arial"/>
              </a:rPr>
              <a:t> </a:t>
            </a:r>
            <a:r>
              <a:rPr lang="en-US" sz="2000" b="1" spc="-45" dirty="0" smtClean="0">
                <a:latin typeface="Arial"/>
                <a:cs typeface="Arial"/>
              </a:rPr>
              <a:t>in past</a:t>
            </a:r>
            <a:r>
              <a:rPr sz="2000" b="1" spc="-45" dirty="0" smtClean="0">
                <a:latin typeface="Arial"/>
                <a:cs typeface="Arial"/>
              </a:rPr>
              <a:t>. </a:t>
            </a:r>
            <a:r>
              <a:rPr sz="2000" b="1" spc="-10" dirty="0" smtClean="0">
                <a:latin typeface="Arial"/>
                <a:cs typeface="Arial"/>
              </a:rPr>
              <a:t>Learning </a:t>
            </a:r>
            <a:r>
              <a:rPr sz="2000" b="1" dirty="0">
                <a:latin typeface="Arial"/>
                <a:cs typeface="Arial"/>
              </a:rPr>
              <a:t>with </a:t>
            </a:r>
            <a:r>
              <a:rPr sz="2000" b="1" spc="-5" dirty="0">
                <a:latin typeface="Arial"/>
                <a:cs typeface="Arial"/>
              </a:rPr>
              <a:t>friends at </a:t>
            </a:r>
            <a:r>
              <a:rPr sz="2000" b="1" spc="-10" dirty="0">
                <a:latin typeface="Arial"/>
                <a:cs typeface="Arial"/>
              </a:rPr>
              <a:t>school  </a:t>
            </a:r>
            <a:r>
              <a:rPr sz="2000" b="1" spc="-5" dirty="0">
                <a:latin typeface="Arial"/>
                <a:cs typeface="Arial"/>
              </a:rPr>
              <a:t>can be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motivation. At </a:t>
            </a:r>
            <a:r>
              <a:rPr sz="2000" b="1" spc="-10" dirty="0">
                <a:latin typeface="Arial"/>
                <a:cs typeface="Arial"/>
              </a:rPr>
              <a:t>schools </a:t>
            </a:r>
            <a:r>
              <a:rPr sz="2000" b="1" spc="-10" dirty="0" smtClean="0">
                <a:latin typeface="Arial"/>
                <a:cs typeface="Arial"/>
              </a:rPr>
              <a:t>today</a:t>
            </a:r>
            <a:r>
              <a:rPr lang="en-US" sz="2000" b="1" spc="-10" dirty="0" smtClean="0">
                <a:latin typeface="Arial"/>
                <a:cs typeface="Arial"/>
              </a:rPr>
              <a:t>,</a:t>
            </a:r>
            <a:r>
              <a:rPr sz="2000" b="1" spc="-10" dirty="0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pupils  improve </a:t>
            </a:r>
            <a:r>
              <a:rPr sz="2000" b="1" spc="-5" dirty="0">
                <a:latin typeface="Arial"/>
                <a:cs typeface="Arial"/>
              </a:rPr>
              <a:t>their </a:t>
            </a:r>
            <a:r>
              <a:rPr sz="2000" b="1" spc="-10" dirty="0">
                <a:latin typeface="Arial"/>
                <a:cs typeface="Arial"/>
              </a:rPr>
              <a:t>communication </a:t>
            </a:r>
            <a:r>
              <a:rPr sz="2000" b="1" spc="-5" dirty="0">
                <a:latin typeface="Arial"/>
                <a:cs typeface="Arial"/>
              </a:rPr>
              <a:t>and their  </a:t>
            </a:r>
            <a:r>
              <a:rPr sz="2000" b="1" spc="-10" dirty="0">
                <a:latin typeface="Arial"/>
                <a:cs typeface="Arial"/>
              </a:rPr>
              <a:t>behavior </a:t>
            </a:r>
            <a:r>
              <a:rPr sz="2000" b="1" dirty="0">
                <a:latin typeface="Arial"/>
                <a:cs typeface="Arial"/>
              </a:rPr>
              <a:t>in a </a:t>
            </a:r>
            <a:r>
              <a:rPr sz="2000" b="1" spc="-10" dirty="0">
                <a:latin typeface="Arial"/>
                <a:cs typeface="Arial"/>
              </a:rPr>
              <a:t>group. </a:t>
            </a:r>
            <a:r>
              <a:rPr sz="2000" b="1" dirty="0">
                <a:latin typeface="Arial"/>
                <a:cs typeface="Arial"/>
              </a:rPr>
              <a:t>In </a:t>
            </a:r>
            <a:r>
              <a:rPr sz="2000" b="1" spc="-5" dirty="0">
                <a:latin typeface="Arial"/>
                <a:cs typeface="Arial"/>
              </a:rPr>
              <a:t>Asimov´s future </a:t>
            </a:r>
            <a:r>
              <a:rPr sz="2000" b="1" spc="-5" dirty="0" smtClean="0">
                <a:latin typeface="Arial"/>
                <a:cs typeface="Arial"/>
              </a:rPr>
              <a:t>vision</a:t>
            </a:r>
            <a:r>
              <a:rPr lang="en-US" sz="2000" b="1" spc="-5" dirty="0" smtClean="0">
                <a:latin typeface="Arial"/>
                <a:cs typeface="Arial"/>
              </a:rPr>
              <a:t>,</a:t>
            </a:r>
            <a:r>
              <a:rPr sz="2000" b="1" spc="-5" dirty="0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there are no </a:t>
            </a:r>
            <a:r>
              <a:rPr sz="2000" b="1" spc="-10" dirty="0">
                <a:latin typeface="Arial"/>
                <a:cs typeface="Arial"/>
              </a:rPr>
              <a:t>human </a:t>
            </a:r>
            <a:r>
              <a:rPr sz="2000" b="1" spc="-5" dirty="0">
                <a:latin typeface="Arial"/>
                <a:cs typeface="Arial"/>
              </a:rPr>
              <a:t>teachers who can give  moral values </a:t>
            </a:r>
            <a:r>
              <a:rPr sz="2000" b="1" dirty="0">
                <a:latin typeface="Arial"/>
                <a:cs typeface="Arial"/>
              </a:rPr>
              <a:t>to </a:t>
            </a:r>
            <a:r>
              <a:rPr sz="2000" b="1" spc="-5" dirty="0">
                <a:latin typeface="Arial"/>
                <a:cs typeface="Arial"/>
              </a:rPr>
              <a:t>the children. Giving moral  values </a:t>
            </a:r>
            <a:r>
              <a:rPr sz="2000" b="1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the duty </a:t>
            </a:r>
            <a:r>
              <a:rPr sz="2000" b="1" spc="-10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their </a:t>
            </a:r>
            <a:r>
              <a:rPr sz="2000" b="1" spc="-5" dirty="0" smtClean="0">
                <a:latin typeface="Arial"/>
                <a:cs typeface="Arial"/>
              </a:rPr>
              <a:t>parents</a:t>
            </a:r>
            <a:r>
              <a:rPr lang="en-US" sz="2000" b="1" spc="-5" dirty="0" smtClean="0">
                <a:latin typeface="Arial"/>
                <a:cs typeface="Arial"/>
              </a:rPr>
              <a:t> and teachers </a:t>
            </a:r>
            <a:r>
              <a:rPr sz="2000" b="1" spc="-10" dirty="0" smtClean="0">
                <a:latin typeface="Arial"/>
                <a:cs typeface="Arial"/>
              </a:rPr>
              <a:t>because </a:t>
            </a:r>
            <a:r>
              <a:rPr sz="2000" b="1" dirty="0">
                <a:latin typeface="Arial"/>
                <a:cs typeface="Arial"/>
              </a:rPr>
              <a:t>a  </a:t>
            </a:r>
            <a:r>
              <a:rPr sz="2000" b="1" spc="-5" dirty="0">
                <a:latin typeface="Arial"/>
                <a:cs typeface="Arial"/>
              </a:rPr>
              <a:t>mechanical teacher </a:t>
            </a:r>
            <a:r>
              <a:rPr sz="2000" b="1" spc="-10" dirty="0">
                <a:latin typeface="Arial"/>
                <a:cs typeface="Arial"/>
              </a:rPr>
              <a:t>cannot </a:t>
            </a:r>
            <a:r>
              <a:rPr sz="2000" b="1" spc="-5" dirty="0">
                <a:latin typeface="Arial"/>
                <a:cs typeface="Arial"/>
              </a:rPr>
              <a:t>give moral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values</a:t>
            </a:r>
            <a:r>
              <a:rPr sz="2000" b="1" spc="-5" dirty="0" smtClean="0">
                <a:latin typeface="Arial"/>
                <a:cs typeface="Arial"/>
              </a:rPr>
              <a:t>.</a:t>
            </a:r>
            <a:endParaRPr lang="en-US" sz="2000" b="1" spc="-5" dirty="0" smtClean="0">
              <a:latin typeface="Arial"/>
              <a:cs typeface="Arial"/>
            </a:endParaRPr>
          </a:p>
          <a:p>
            <a:pPr marL="380365" marR="30480" indent="-342900" algn="just">
              <a:lnSpc>
                <a:spcPct val="200000"/>
              </a:lnSpc>
              <a:spcBef>
                <a:spcPts val="100"/>
              </a:spcBef>
              <a:tabLst>
                <a:tab pos="380365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8915400" cy="99004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11984" marR="4559" indent="-201156">
              <a:lnSpc>
                <a:spcPct val="100699"/>
              </a:lnSpc>
              <a:spcBef>
                <a:spcPts val="90"/>
              </a:spcBef>
            </a:pPr>
            <a:r>
              <a:rPr sz="3200" spc="9" dirty="0">
                <a:solidFill>
                  <a:srgbClr val="0070C0"/>
                </a:solidFill>
              </a:rPr>
              <a:t>THE FUN THEY</a:t>
            </a:r>
            <a:r>
              <a:rPr sz="3200" spc="-193" dirty="0">
                <a:solidFill>
                  <a:srgbClr val="0070C0"/>
                </a:solidFill>
              </a:rPr>
              <a:t> </a:t>
            </a:r>
            <a:r>
              <a:rPr sz="3200" spc="9" dirty="0">
                <a:solidFill>
                  <a:srgbClr val="0070C0"/>
                </a:solidFill>
              </a:rPr>
              <a:t>HAD  by </a:t>
            </a:r>
            <a:r>
              <a:rPr sz="3200" spc="4" dirty="0">
                <a:solidFill>
                  <a:srgbClr val="0070C0"/>
                </a:solidFill>
              </a:rPr>
              <a:t>ISAAC</a:t>
            </a:r>
            <a:r>
              <a:rPr sz="3200" spc="-193" dirty="0">
                <a:solidFill>
                  <a:srgbClr val="0070C0"/>
                </a:solidFill>
              </a:rPr>
              <a:t> </a:t>
            </a:r>
            <a:r>
              <a:rPr sz="3200" spc="9" dirty="0" smtClean="0">
                <a:solidFill>
                  <a:srgbClr val="0070C0"/>
                </a:solidFill>
              </a:rPr>
              <a:t>ASIMOV</a:t>
            </a:r>
            <a:r>
              <a:rPr lang="en-US" sz="3200" spc="9" dirty="0" smtClean="0">
                <a:solidFill>
                  <a:srgbClr val="0070C0"/>
                </a:solidFill>
              </a:rPr>
              <a:t/>
            </a:r>
            <a:br>
              <a:rPr lang="en-US" sz="3200" spc="9" dirty="0" smtClean="0">
                <a:solidFill>
                  <a:srgbClr val="0070C0"/>
                </a:solidFill>
              </a:rPr>
            </a:br>
            <a:endParaRPr sz="3200" spc="9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2272139" cy="256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978984"/>
            <a:ext cx="2590799" cy="287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7468" y="5093296"/>
            <a:ext cx="1630795" cy="222996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1300" spc="18" dirty="0">
                <a:solidFill>
                  <a:srgbClr val="FFFFFF"/>
                </a:solidFill>
                <a:latin typeface="Trebuchet MS"/>
                <a:cs typeface="Trebuchet MS"/>
              </a:rPr>
              <a:t>SCHOOLS </a:t>
            </a:r>
            <a:r>
              <a:rPr sz="1300" spc="22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10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3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054" y="3525369"/>
            <a:ext cx="1601354" cy="423022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>
              <a:lnSpc>
                <a:spcPct val="102800"/>
              </a:lnSpc>
              <a:spcBef>
                <a:spcPts val="81"/>
              </a:spcBef>
            </a:pPr>
            <a:r>
              <a:rPr sz="1300" spc="13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300" spc="-7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8" dirty="0">
                <a:solidFill>
                  <a:srgbClr val="FFFFFF"/>
                </a:solidFill>
                <a:latin typeface="Trebuchet MS"/>
                <a:cs typeface="Trebuchet MS"/>
              </a:rPr>
              <a:t>THROUGH  </a:t>
            </a:r>
            <a:r>
              <a:rPr sz="1300" spc="13" dirty="0">
                <a:solidFill>
                  <a:srgbClr val="FFFFFF"/>
                </a:solidFill>
                <a:latin typeface="Trebuchet MS"/>
                <a:cs typeface="Trebuchet MS"/>
              </a:rPr>
              <a:t>COMPUTERS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8485" y="5684966"/>
            <a:ext cx="1447800" cy="222996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1300" spc="18" dirty="0">
                <a:solidFill>
                  <a:srgbClr val="FFFFFF"/>
                </a:solidFill>
                <a:latin typeface="Trebuchet MS"/>
                <a:cs typeface="Trebuchet MS"/>
              </a:rPr>
              <a:t>ROBOTIC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3" dirty="0">
                <a:solidFill>
                  <a:srgbClr val="FFFFFF"/>
                </a:solidFill>
                <a:latin typeface="Trebuchet MS"/>
                <a:cs typeface="Trebuchet MS"/>
              </a:rPr>
              <a:t>TEACHER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5564" y="1511447"/>
            <a:ext cx="2021378" cy="2013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0983" y="3514612"/>
            <a:ext cx="1620405" cy="222996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1300" spc="4" dirty="0">
                <a:solidFill>
                  <a:srgbClr val="FFFFFF"/>
                </a:solidFill>
                <a:latin typeface="Trebuchet MS"/>
                <a:cs typeface="Trebuchet MS"/>
              </a:rPr>
              <a:t>VIRTUAL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8" dirty="0">
                <a:solidFill>
                  <a:srgbClr val="FFFFFF"/>
                </a:solidFill>
                <a:latin typeface="Trebuchet MS"/>
                <a:cs typeface="Trebuchet MS"/>
              </a:rPr>
              <a:t>CLASSROOM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861" y="5588147"/>
            <a:ext cx="1227282" cy="222996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1300" spc="18" dirty="0">
                <a:solidFill>
                  <a:srgbClr val="FFFFFF"/>
                </a:solidFill>
                <a:latin typeface="Trebuchet MS"/>
                <a:cs typeface="Trebuchet MS"/>
              </a:rPr>
              <a:t>MOVING</a:t>
            </a:r>
            <a:r>
              <a:rPr sz="130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3" dirty="0">
                <a:solidFill>
                  <a:srgbClr val="FFFFFF"/>
                </a:solidFill>
                <a:latin typeface="Trebuchet MS"/>
                <a:cs typeface="Trebuchet MS"/>
              </a:rPr>
              <a:t>E-TEXT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5021" y="1503380"/>
            <a:ext cx="1600200" cy="2021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610" y="4358974"/>
            <a:ext cx="1478279" cy="1691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5930" y="4088240"/>
            <a:ext cx="1995517" cy="2233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5021" y="3888888"/>
            <a:ext cx="1478279" cy="23595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0799" y="917714"/>
            <a:ext cx="2529839" cy="3340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5789" y="1010919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43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4039" y="979169"/>
            <a:ext cx="4154170" cy="0"/>
          </a:xfrm>
          <a:custGeom>
            <a:avLst/>
            <a:gdLst/>
            <a:ahLst/>
            <a:cxnLst/>
            <a:rect l="l" t="t" r="r" b="b"/>
            <a:pathLst>
              <a:path w="4154170">
                <a:moveTo>
                  <a:pt x="0" y="0"/>
                </a:moveTo>
                <a:lnTo>
                  <a:pt x="4154170" y="0"/>
                </a:lnTo>
              </a:path>
            </a:pathLst>
          </a:custGeom>
          <a:ln w="4318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1339" y="341629"/>
            <a:ext cx="5204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solidFill>
                  <a:srgbClr val="BF0000"/>
                </a:solidFill>
              </a:rPr>
              <a:t>C</a:t>
            </a:r>
            <a:r>
              <a:rPr spc="365" dirty="0">
                <a:solidFill>
                  <a:srgbClr val="BF0000"/>
                </a:solidFill>
              </a:rPr>
              <a:t>O</a:t>
            </a:r>
            <a:r>
              <a:rPr spc="375" dirty="0">
                <a:solidFill>
                  <a:srgbClr val="BF0000"/>
                </a:solidFill>
              </a:rPr>
              <a:t>N</a:t>
            </a:r>
            <a:r>
              <a:rPr spc="365" dirty="0">
                <a:solidFill>
                  <a:srgbClr val="BF0000"/>
                </a:solidFill>
              </a:rPr>
              <a:t>T</a:t>
            </a:r>
            <a:r>
              <a:rPr spc="370" dirty="0">
                <a:solidFill>
                  <a:srgbClr val="BF0000"/>
                </a:solidFill>
              </a:rPr>
              <a:t>I</a:t>
            </a:r>
            <a:r>
              <a:rPr spc="365" dirty="0">
                <a:solidFill>
                  <a:srgbClr val="BF0000"/>
                </a:solidFill>
              </a:rPr>
              <a:t>N</a:t>
            </a:r>
            <a:r>
              <a:rPr spc="375" dirty="0">
                <a:solidFill>
                  <a:srgbClr val="BF0000"/>
                </a:solidFill>
              </a:rPr>
              <a:t>U</a:t>
            </a:r>
            <a:r>
              <a:rPr spc="365" dirty="0">
                <a:solidFill>
                  <a:srgbClr val="BF0000"/>
                </a:solidFill>
              </a:rPr>
              <a:t>E</a:t>
            </a:r>
            <a:r>
              <a:rPr spc="409" dirty="0">
                <a:solidFill>
                  <a:srgbClr val="BF0000"/>
                </a:solidFill>
              </a:rPr>
              <a:t>S</a:t>
            </a:r>
            <a:r>
              <a:rPr spc="370" dirty="0">
                <a:solidFill>
                  <a:srgbClr val="BF0000"/>
                </a:solidFill>
              </a:rPr>
              <a:t>…</a:t>
            </a:r>
            <a:r>
              <a:rPr spc="360" dirty="0">
                <a:solidFill>
                  <a:srgbClr val="BF0000"/>
                </a:solidFill>
              </a:rPr>
              <a:t>.</a:t>
            </a:r>
            <a:r>
              <a:rPr dirty="0">
                <a:solidFill>
                  <a:srgbClr val="BF0000"/>
                </a:solidFill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579" y="2077720"/>
            <a:ext cx="8643621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4000" spc="-1402" baseline="5208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r>
              <a:rPr sz="4000" spc="-1402" baseline="5208" dirty="0">
                <a:solidFill>
                  <a:srgbClr val="99FF66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think the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story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"The Fun They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Had"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is 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very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interesting. It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shows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how the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world 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could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be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2157 </a:t>
            </a:r>
            <a:r>
              <a:rPr sz="2400" b="1" spc="5" dirty="0">
                <a:solidFill>
                  <a:srgbClr val="CC3300"/>
                </a:solidFill>
                <a:latin typeface="Arial"/>
                <a:cs typeface="Arial"/>
              </a:rPr>
              <a:t>when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everybody </a:t>
            </a:r>
            <a:r>
              <a:rPr sz="2400" b="1" spc="5" dirty="0">
                <a:solidFill>
                  <a:srgbClr val="CC3300"/>
                </a:solidFill>
                <a:latin typeface="Arial"/>
                <a:cs typeface="Arial"/>
              </a:rPr>
              <a:t>owns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a 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machine </a:t>
            </a:r>
            <a:r>
              <a:rPr sz="2400" b="1" spc="-25" dirty="0">
                <a:solidFill>
                  <a:srgbClr val="CC3300"/>
                </a:solidFill>
                <a:latin typeface="Arial"/>
                <a:cs typeface="Arial"/>
              </a:rPr>
              <a:t>teacher.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Isaac Asimov´s  representation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of a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non-desirable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school  of the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future gives you "food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thought"  how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school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should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be and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how much  computers determine our lives. So in my  opinion it is </a:t>
            </a: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an excellent</a:t>
            </a:r>
            <a:r>
              <a:rPr sz="2400" b="1" spc="-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CC3300"/>
                </a:solidFill>
                <a:latin typeface="Arial"/>
                <a:cs typeface="Arial"/>
              </a:rPr>
              <a:t>story.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510" y="142239"/>
            <a:ext cx="2214880" cy="192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6050"/>
            <a:ext cx="7844155" cy="6959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066800"/>
            <a:ext cx="8991600" cy="7756354"/>
          </a:xfrm>
        </p:spPr>
        <p:txBody>
          <a:bodyPr/>
          <a:lstStyle/>
          <a:p>
            <a:pPr marL="292100" marR="5080" algn="just">
              <a:lnSpc>
                <a:spcPct val="80800"/>
              </a:lnSpc>
              <a:spcBef>
                <a:spcPts val="525"/>
              </a:spcBef>
            </a:pPr>
            <a:r>
              <a:rPr lang="en-US" sz="1800" b="0" spc="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story takes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 to the world of future where computers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 play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major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role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field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education. Books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schools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know now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perhaps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b="0" spc="-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exist.</a:t>
            </a:r>
          </a:p>
          <a:p>
            <a:pPr marL="297815" marR="5080" indent="-285750" algn="just">
              <a:lnSpc>
                <a:spcPct val="80800"/>
              </a:lnSpc>
              <a:spcBef>
                <a:spcPts val="525"/>
              </a:spcBef>
              <a:buFont typeface="Wingdings" pitchFamily="2" charset="2"/>
              <a:buChar char="Ø"/>
            </a:pPr>
            <a:endParaRPr lang="en-US" sz="1800" b="0" spc="5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2100" marR="5080" algn="just">
              <a:lnSpc>
                <a:spcPct val="80800"/>
              </a:lnSpc>
              <a:spcBef>
                <a:spcPts val="525"/>
              </a:spcBef>
            </a:pPr>
            <a:r>
              <a:rPr lang="en-US" sz="1800" b="0" spc="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story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opens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Margie writing in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diary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about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old  book that </a:t>
            </a:r>
            <a:r>
              <a:rPr lang="en-US" sz="1800" b="0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Tommy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had found.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Margie was reminded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her 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grandfather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who had once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talked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about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his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grandfather who  went to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actual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school where the students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were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taught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human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teachers. </a:t>
            </a:r>
            <a:r>
              <a:rPr lang="en-US" sz="1800" b="0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Tommy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thirteen years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old and Margie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eleven. They found many strange things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0" spc="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book.</a:t>
            </a:r>
            <a:r>
              <a:rPr lang="en-US" sz="1800" b="0" spc="-1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18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0" spc="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strangest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things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reading </a:t>
            </a:r>
            <a:r>
              <a:rPr lang="en-US" sz="1800" b="0" spc="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r>
              <a:rPr lang="en-US" sz="1800" b="0" spc="-2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However</a:t>
            </a:r>
            <a:r>
              <a:rPr lang="en-US" sz="1800" b="0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Margie and </a:t>
            </a:r>
            <a:r>
              <a:rPr lang="en-US" sz="1800" b="0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Tommy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lived in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future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world,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year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2157 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where education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completely computerized. They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did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schools. Instead,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had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special study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room where a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computer  taught them.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computer teacher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programmed </a:t>
            </a:r>
            <a:r>
              <a:rPr lang="en-US" sz="1800" b="0" spc="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adjusted  according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needs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child</a:t>
            </a:r>
            <a:r>
              <a:rPr lang="en-US" sz="1800" b="0" spc="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95910" marR="64135" algn="just">
              <a:lnSpc>
                <a:spcPct val="80600"/>
              </a:lnSpc>
            </a:pPr>
            <a:endParaRPr lang="en-US" sz="1800" b="0" spc="1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pages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book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found</a:t>
            </a:r>
            <a:r>
              <a:rPr lang="en-US" sz="1800" b="0" spc="-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were</a:t>
            </a:r>
            <a:r>
              <a:rPr lang="en-US" sz="1800" b="0" spc="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yellow	and </a:t>
            </a:r>
            <a:r>
              <a:rPr lang="en-US" sz="1800" b="0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crinkly.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Margie  and </a:t>
            </a:r>
            <a:r>
              <a:rPr lang="en-US" sz="1800" b="0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Tommy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found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funny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words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didn’t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move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like  they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moved on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screen.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turned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the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page 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before,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still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same words on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it.</a:t>
            </a:r>
          </a:p>
          <a:p>
            <a:pPr marL="295910" marR="64135" algn="just">
              <a:lnSpc>
                <a:spcPct val="80600"/>
              </a:lnSpc>
            </a:pP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spc="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64135" algn="just">
              <a:lnSpc>
                <a:spcPct val="80600"/>
              </a:lnSpc>
            </a:pP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6050"/>
            <a:ext cx="8686800" cy="55399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SUMMARY……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914401"/>
            <a:ext cx="8915399" cy="6972614"/>
          </a:xfrm>
        </p:spPr>
        <p:txBody>
          <a:bodyPr/>
          <a:lstStyle/>
          <a:p>
            <a:pPr marL="295910" marR="250825" indent="-283845" algn="just">
              <a:lnSpc>
                <a:spcPct val="101499"/>
              </a:lnSpc>
              <a:spcBef>
                <a:spcPts val="95"/>
              </a:spcBef>
              <a:tabLst>
                <a:tab pos="5687695" algn="l"/>
              </a:tabLst>
            </a:pP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r>
              <a:rPr lang="en-US" sz="1400" b="0" spc="5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Margie hated school. She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having problems with learning  Geography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 'mechanical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teacher’.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black,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 and  ugly with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big screen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all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lessons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were shown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 questions were asked, all in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special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room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their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house. It  could also calculate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marks in no time. Margie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hated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slot  where she had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insert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homework or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papers.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Once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geography sector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 mechanical teacher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graded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too quick so  that her marks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got worse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worse.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county inspector rebuilt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</a:t>
            </a:r>
            <a:r>
              <a:rPr lang="en-US" sz="1800" b="0" spc="-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r>
              <a:rPr lang="en-US" sz="1800" b="0" spc="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Both </a:t>
            </a:r>
            <a:r>
              <a:rPr lang="en-US" sz="1800" b="0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Tommy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wondered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book found.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Margie also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wondered </a:t>
            </a:r>
            <a:r>
              <a:rPr lang="en-US" sz="1800" b="0" spc="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much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would be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studying in a school. Studying in a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 </a:t>
            </a:r>
            <a:r>
              <a:rPr lang="en-US" sz="1800" b="0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way,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other  children and that too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human teacher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who gave them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homework and asked  questions.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had a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special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building, where the children went to study and they  learned the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thing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were the </a:t>
            </a:r>
            <a:r>
              <a:rPr lang="en-US" sz="1800" b="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same</a:t>
            </a:r>
            <a:r>
              <a:rPr lang="en-US" sz="1800" b="0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  <a:r>
              <a:rPr lang="en-US" sz="1800" b="0" spc="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r>
              <a:rPr lang="en-US" sz="1800" b="0" spc="2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The </a:t>
            </a:r>
            <a:r>
              <a:rPr lang="en-US" sz="1800" b="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author’s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800" b="0" spc="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warning  against the dangers of computerized  homeschooling which will deprive children  of the benefits of the personal interactions  between students </a:t>
            </a:r>
            <a:r>
              <a:rPr lang="en-US" sz="1800" b="0" spc="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800" b="0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teachers, which help  them develop social </a:t>
            </a:r>
            <a:r>
              <a:rPr lang="en-US" sz="1800" b="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skills.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endParaRPr lang="en-US" sz="1800" b="0" spc="1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endParaRPr lang="en-US" sz="1800" b="0" spc="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endParaRPr lang="en-US" sz="1800" b="0" spc="1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endParaRPr lang="en-US" sz="1800" b="0" spc="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95910" marR="5080" indent="-283845" algn="just">
              <a:lnSpc>
                <a:spcPct val="101499"/>
              </a:lnSpc>
              <a:spcBef>
                <a:spcPts val="825"/>
              </a:spcBef>
            </a:pP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60" y="881380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46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4100" y="845819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469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1400" y="151129"/>
            <a:ext cx="7082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65" dirty="0">
                <a:solidFill>
                  <a:srgbClr val="FF0000"/>
                </a:solidFill>
              </a:rPr>
              <a:t>WORD</a:t>
            </a:r>
            <a:r>
              <a:rPr sz="4800" spc="690" dirty="0">
                <a:solidFill>
                  <a:srgbClr val="FF0000"/>
                </a:solidFill>
              </a:rPr>
              <a:t> </a:t>
            </a:r>
            <a:r>
              <a:rPr sz="4800" spc="355" dirty="0">
                <a:solidFill>
                  <a:srgbClr val="FF0000"/>
                </a:solidFill>
              </a:rPr>
              <a:t>MEANINGS:-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013459"/>
            <a:ext cx="9144000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1769745" indent="-116839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577850" algn="l"/>
                <a:tab pos="2211070" algn="l"/>
              </a:tabLst>
            </a:pPr>
            <a:r>
              <a:rPr lang="en-US" sz="32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fiction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books and </a:t>
            </a:r>
            <a:r>
              <a:rPr sz="2400" spc="-5" dirty="0">
                <a:latin typeface="Arial"/>
                <a:cs typeface="Arial"/>
              </a:rPr>
              <a:t>stories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about  </a:t>
            </a: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sz="2400" dirty="0" smtClean="0">
                <a:latin typeface="Arial"/>
                <a:cs typeface="Arial"/>
              </a:rPr>
              <a:t>imaginary </a:t>
            </a:r>
            <a:r>
              <a:rPr sz="2400" dirty="0">
                <a:latin typeface="Arial"/>
                <a:cs typeface="Arial"/>
              </a:rPr>
              <a:t>people and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events.</a:t>
            </a:r>
          </a:p>
          <a:p>
            <a:pPr marL="577215" indent="-45212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AutoNum type="arabicPeriod"/>
              <a:tabLst>
                <a:tab pos="577850" algn="l"/>
              </a:tabLst>
            </a:pPr>
            <a:r>
              <a:rPr sz="2400" spc="-5" dirty="0">
                <a:latin typeface="Arial"/>
                <a:cs typeface="Arial"/>
              </a:rPr>
              <a:t>crinkly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having </a:t>
            </a:r>
            <a:r>
              <a:rPr sz="2400" spc="5" dirty="0">
                <a:latin typeface="Arial"/>
                <a:cs typeface="Arial"/>
              </a:rPr>
              <a:t>many </a:t>
            </a:r>
            <a:r>
              <a:rPr sz="2400" spc="-5" dirty="0">
                <a:latin typeface="Arial"/>
                <a:cs typeface="Arial"/>
              </a:rPr>
              <a:t>thin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folds</a:t>
            </a:r>
            <a:endParaRPr sz="2400" dirty="0">
              <a:latin typeface="Arial"/>
              <a:cs typeface="Arial"/>
            </a:endParaRPr>
          </a:p>
          <a:p>
            <a:pPr marL="577215" indent="-452120">
              <a:lnSpc>
                <a:spcPct val="150000"/>
              </a:lnSpc>
              <a:spcBef>
                <a:spcPts val="790"/>
              </a:spcBef>
              <a:buClr>
                <a:srgbClr val="000000"/>
              </a:buClr>
              <a:buAutoNum type="arabicPeriod"/>
              <a:tabLst>
                <a:tab pos="577850" algn="l"/>
              </a:tabLst>
            </a:pP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supposed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</a:p>
          <a:p>
            <a:pPr marL="577215" indent="-45212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AutoNum type="arabicPeriod"/>
              <a:tabLst>
                <a:tab pos="577850" algn="l"/>
              </a:tabLst>
            </a:pPr>
            <a:r>
              <a:rPr sz="2400" spc="-5" dirty="0">
                <a:latin typeface="Arial"/>
                <a:cs typeface="Arial"/>
              </a:rPr>
              <a:t>Be through </a:t>
            </a:r>
            <a:r>
              <a:rPr sz="2400" spc="-10" dirty="0">
                <a:latin typeface="Arial"/>
                <a:cs typeface="Arial"/>
              </a:rPr>
              <a:t>with=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have </a:t>
            </a:r>
            <a:r>
              <a:rPr sz="2400" spc="-5" dirty="0">
                <a:latin typeface="Arial"/>
                <a:cs typeface="Arial"/>
              </a:rPr>
              <a:t>finished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doing.</a:t>
            </a:r>
          </a:p>
          <a:p>
            <a:pPr marL="241935" marR="733425" indent="-116839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AutoNum type="arabicPeriod" startAt="8"/>
              <a:tabLst>
                <a:tab pos="577850" algn="l"/>
              </a:tabLst>
            </a:pPr>
            <a:r>
              <a:rPr sz="2400" spc="-5" dirty="0">
                <a:latin typeface="Arial"/>
                <a:cs typeface="Arial"/>
              </a:rPr>
              <a:t>slot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Place </a:t>
            </a:r>
            <a:r>
              <a:rPr sz="2400" dirty="0">
                <a:latin typeface="Arial"/>
                <a:cs typeface="Arial"/>
              </a:rPr>
              <a:t>your </a:t>
            </a:r>
            <a:r>
              <a:rPr sz="2400" spc="-5" dirty="0">
                <a:latin typeface="Arial"/>
                <a:cs typeface="Arial"/>
              </a:rPr>
              <a:t>coin in the </a:t>
            </a:r>
            <a:r>
              <a:rPr sz="2400" dirty="0">
                <a:latin typeface="Arial"/>
                <a:cs typeface="Arial"/>
              </a:rPr>
              <a:t>slot </a:t>
            </a:r>
            <a:r>
              <a:rPr sz="2400" spc="-5" dirty="0">
                <a:latin typeface="Arial"/>
                <a:cs typeface="Arial"/>
              </a:rPr>
              <a:t>before  getting on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bus.</a:t>
            </a:r>
          </a:p>
          <a:p>
            <a:pPr marL="577215" indent="-45212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AutoNum type="arabicPeriod" startAt="8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punch = a quick strong heat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your </a:t>
            </a:r>
            <a:r>
              <a:rPr sz="2400" spc="-5" dirty="0">
                <a:latin typeface="Arial"/>
                <a:cs typeface="Arial"/>
              </a:rPr>
              <a:t>fist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241935" marR="5080" indent="-229870">
              <a:lnSpc>
                <a:spcPct val="150000"/>
              </a:lnSpc>
              <a:spcBef>
                <a:spcPts val="790"/>
              </a:spcBef>
              <a:buClr>
                <a:srgbClr val="000000"/>
              </a:buClr>
              <a:buAutoNum type="arabicPeriod" startAt="8"/>
              <a:tabLst>
                <a:tab pos="690245" algn="l"/>
              </a:tabLst>
            </a:pPr>
            <a:r>
              <a:rPr sz="2400" dirty="0">
                <a:latin typeface="Arial"/>
                <a:cs typeface="Arial"/>
              </a:rPr>
              <a:t>superior = having a higher </a:t>
            </a:r>
            <a:r>
              <a:rPr sz="2400" spc="-5" dirty="0">
                <a:latin typeface="Arial"/>
                <a:cs typeface="Arial"/>
              </a:rPr>
              <a:t>position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rank  than </a:t>
            </a:r>
            <a:r>
              <a:rPr sz="2400" spc="5" dirty="0">
                <a:latin typeface="Arial"/>
                <a:cs typeface="Arial"/>
              </a:rPr>
              <a:t>someone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" y="869950"/>
            <a:ext cx="8582660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676910" indent="-34163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AutoNum type="arabicPeriod" startAt="11"/>
              <a:tabLst>
                <a:tab pos="659765" algn="l"/>
              </a:tabLst>
            </a:pPr>
            <a:r>
              <a:rPr sz="2400" spc="-5" dirty="0">
                <a:latin typeface="Arial"/>
                <a:cs typeface="Arial"/>
              </a:rPr>
              <a:t>loftily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lofty: </a:t>
            </a:r>
            <a:r>
              <a:rPr sz="2400" dirty="0">
                <a:latin typeface="Arial"/>
                <a:cs typeface="Arial"/>
              </a:rPr>
              <a:t>a. seeming </a:t>
            </a:r>
            <a:r>
              <a:rPr sz="2400" spc="-5" dirty="0">
                <a:latin typeface="Arial"/>
                <a:cs typeface="Arial"/>
              </a:rPr>
              <a:t>to think </a:t>
            </a:r>
            <a:r>
              <a:rPr sz="2400" dirty="0">
                <a:latin typeface="Arial"/>
                <a:cs typeface="Arial"/>
              </a:rPr>
              <a:t>you are  </a:t>
            </a:r>
            <a:r>
              <a:rPr sz="2400" spc="-5" dirty="0">
                <a:latin typeface="Arial"/>
                <a:cs typeface="Arial"/>
              </a:rPr>
              <a:t>better than other </a:t>
            </a:r>
            <a:r>
              <a:rPr sz="2400" dirty="0">
                <a:latin typeface="Arial"/>
                <a:cs typeface="Arial"/>
              </a:rPr>
              <a:t>people.</a:t>
            </a:r>
          </a:p>
          <a:p>
            <a:pPr marL="354330" marR="455295" indent="-229870">
              <a:lnSpc>
                <a:spcPct val="150000"/>
              </a:lnSpc>
              <a:spcBef>
                <a:spcPts val="790"/>
              </a:spcBef>
              <a:buClr>
                <a:srgbClr val="000000"/>
              </a:buClr>
              <a:buAutoNum type="arabicPeriod" startAt="11"/>
              <a:tabLst>
                <a:tab pos="802005" algn="l"/>
              </a:tabLst>
            </a:pPr>
            <a:r>
              <a:rPr sz="2400" dirty="0">
                <a:latin typeface="Arial"/>
                <a:cs typeface="Arial"/>
              </a:rPr>
              <a:t>dispute = serious disagreement </a:t>
            </a:r>
            <a:r>
              <a:rPr sz="2400" spc="-5" dirty="0">
                <a:latin typeface="Arial"/>
                <a:cs typeface="Arial"/>
              </a:rPr>
              <a:t>between 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countries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group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</a:p>
          <a:p>
            <a:pPr marL="354330" marR="5080" indent="-34163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AutoNum type="arabicPeriod" startAt="11"/>
              <a:tabLst>
                <a:tab pos="690245" algn="l"/>
              </a:tabLst>
            </a:pPr>
            <a:r>
              <a:rPr sz="2400" dirty="0">
                <a:latin typeface="Arial"/>
                <a:cs typeface="Arial"/>
              </a:rPr>
              <a:t>argue =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disagree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someone </a:t>
            </a:r>
            <a:r>
              <a:rPr sz="2400" spc="-5" dirty="0">
                <a:latin typeface="Arial"/>
                <a:cs typeface="Arial"/>
              </a:rPr>
              <a:t>in words,  often in an </a:t>
            </a:r>
            <a:r>
              <a:rPr sz="2400" dirty="0">
                <a:latin typeface="Arial"/>
                <a:cs typeface="Arial"/>
              </a:rPr>
              <a:t>angry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way.</a:t>
            </a:r>
            <a:endParaRPr sz="2400" dirty="0">
              <a:latin typeface="Arial"/>
              <a:cs typeface="Arial"/>
            </a:endParaRPr>
          </a:p>
          <a:p>
            <a:pPr marL="354330" marR="90170" indent="-229870">
              <a:lnSpc>
                <a:spcPct val="150000"/>
              </a:lnSpc>
              <a:spcBef>
                <a:spcPts val="790"/>
              </a:spcBef>
              <a:buClr>
                <a:srgbClr val="000000"/>
              </a:buClr>
              <a:buAutoNum type="arabicPeriod" startAt="11"/>
              <a:tabLst>
                <a:tab pos="802005" algn="l"/>
              </a:tabLst>
            </a:pPr>
            <a:r>
              <a:rPr sz="2400" dirty="0">
                <a:latin typeface="Arial"/>
                <a:cs typeface="Arial"/>
              </a:rPr>
              <a:t>tuck =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push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edge of a </a:t>
            </a:r>
            <a:r>
              <a:rPr sz="2400" spc="-5" dirty="0">
                <a:latin typeface="Arial"/>
                <a:cs typeface="Arial"/>
              </a:rPr>
              <a:t>cloth </a:t>
            </a:r>
            <a:r>
              <a:rPr sz="2400" dirty="0">
                <a:latin typeface="Arial"/>
                <a:cs typeface="Arial"/>
              </a:rPr>
              <a:t>or a  paper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sth so </a:t>
            </a:r>
            <a:r>
              <a:rPr sz="2400" spc="-5" dirty="0">
                <a:latin typeface="Arial"/>
                <a:cs typeface="Arial"/>
              </a:rPr>
              <a:t>that it </a:t>
            </a:r>
            <a:r>
              <a:rPr sz="2400" dirty="0">
                <a:latin typeface="Arial"/>
                <a:cs typeface="Arial"/>
              </a:rPr>
              <a:t>looks </a:t>
            </a:r>
            <a:r>
              <a:rPr sz="2400" spc="-5" dirty="0">
                <a:latin typeface="Arial"/>
                <a:cs typeface="Arial"/>
              </a:rPr>
              <a:t>tidier or stays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place.</a:t>
            </a:r>
          </a:p>
        </p:txBody>
      </p:sp>
      <p:sp>
        <p:nvSpPr>
          <p:cNvPr id="3" name="object 3"/>
          <p:cNvSpPr/>
          <p:nvPr/>
        </p:nvSpPr>
        <p:spPr>
          <a:xfrm>
            <a:off x="1131569" y="792480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46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6010" y="756919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469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10" y="62229"/>
            <a:ext cx="70840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solidFill>
                  <a:srgbClr val="FF0000"/>
                </a:solidFill>
              </a:rPr>
              <a:t>WORD</a:t>
            </a:r>
            <a:r>
              <a:rPr sz="4800" spc="705" dirty="0">
                <a:solidFill>
                  <a:srgbClr val="FF0000"/>
                </a:solidFill>
              </a:rPr>
              <a:t> </a:t>
            </a:r>
            <a:r>
              <a:rPr sz="4800" spc="355" dirty="0">
                <a:solidFill>
                  <a:srgbClr val="FF0000"/>
                </a:solidFill>
              </a:rPr>
              <a:t>MEANINGS:-</a:t>
            </a:r>
            <a:endParaRPr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239" y="1009650"/>
            <a:ext cx="6951980" cy="0"/>
          </a:xfrm>
          <a:custGeom>
            <a:avLst/>
            <a:gdLst/>
            <a:ahLst/>
            <a:cxnLst/>
            <a:rect l="l" t="t" r="r" b="b"/>
            <a:pathLst>
              <a:path w="6951980">
                <a:moveTo>
                  <a:pt x="0" y="0"/>
                </a:moveTo>
                <a:lnTo>
                  <a:pt x="6951980" y="0"/>
                </a:lnTo>
              </a:path>
            </a:pathLst>
          </a:custGeom>
          <a:ln w="43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6789" y="340359"/>
            <a:ext cx="69221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5525" algn="l"/>
              </a:tabLst>
            </a:pPr>
            <a:r>
              <a:rPr lang="en-US" sz="3200" spc="365" dirty="0" smtClean="0">
                <a:solidFill>
                  <a:srgbClr val="FF0000"/>
                </a:solidFill>
              </a:rPr>
              <a:t>Now a few questions…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489" y="977900"/>
            <a:ext cx="6951980" cy="0"/>
          </a:xfrm>
          <a:custGeom>
            <a:avLst/>
            <a:gdLst/>
            <a:ahLst/>
            <a:cxnLst/>
            <a:rect l="l" t="t" r="r" b="b"/>
            <a:pathLst>
              <a:path w="6951980">
                <a:moveTo>
                  <a:pt x="0" y="0"/>
                </a:moveTo>
                <a:lnTo>
                  <a:pt x="6951980" y="0"/>
                </a:lnTo>
              </a:path>
            </a:pathLst>
          </a:custGeom>
          <a:ln w="4318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409" y="1056640"/>
            <a:ext cx="8130540" cy="57169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50000"/>
              </a:lnSpc>
              <a:spcBef>
                <a:spcPts val="90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1. How </a:t>
            </a:r>
            <a:r>
              <a:rPr sz="2400" b="1" spc="-5" dirty="0">
                <a:latin typeface="Arial"/>
                <a:cs typeface="Arial"/>
              </a:rPr>
              <a:t>old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-5" dirty="0">
                <a:latin typeface="Arial"/>
                <a:cs typeface="Arial"/>
              </a:rPr>
              <a:t>Margie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Tommy?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50000"/>
              </a:lnSpc>
              <a:spcBef>
                <a:spcPts val="80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2. What </a:t>
            </a:r>
            <a:r>
              <a:rPr sz="2400" b="1" spc="-5" dirty="0">
                <a:latin typeface="Arial"/>
                <a:cs typeface="Arial"/>
              </a:rPr>
              <a:t>did Margie </a:t>
            </a:r>
            <a:r>
              <a:rPr sz="2400" b="1" dirty="0">
                <a:latin typeface="Arial"/>
                <a:cs typeface="Arial"/>
              </a:rPr>
              <a:t>write </a:t>
            </a:r>
            <a:r>
              <a:rPr sz="2400" b="1" spc="-5" dirty="0">
                <a:latin typeface="Arial"/>
                <a:cs typeface="Arial"/>
              </a:rPr>
              <a:t>in her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diary?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50000"/>
              </a:lnSpc>
              <a:spcBef>
                <a:spcPts val="80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3. Had </a:t>
            </a:r>
            <a:r>
              <a:rPr sz="2400" b="1" spc="-5" dirty="0">
                <a:latin typeface="Arial"/>
                <a:cs typeface="Arial"/>
              </a:rPr>
              <a:t>Margie </a:t>
            </a:r>
            <a:r>
              <a:rPr sz="2400" b="1" dirty="0">
                <a:latin typeface="Arial"/>
                <a:cs typeface="Arial"/>
              </a:rPr>
              <a:t>ever seen a </a:t>
            </a:r>
            <a:r>
              <a:rPr sz="2400" b="1" spc="-5" dirty="0">
                <a:latin typeface="Arial"/>
                <a:cs typeface="Arial"/>
              </a:rPr>
              <a:t>book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before?</a:t>
            </a:r>
            <a:endParaRPr sz="2400" dirty="0">
              <a:latin typeface="Arial"/>
              <a:cs typeface="Arial"/>
            </a:endParaRPr>
          </a:p>
          <a:p>
            <a:pPr marL="380365" marR="155575" indent="-342900">
              <a:lnSpc>
                <a:spcPct val="150000"/>
              </a:lnSpc>
              <a:spcBef>
                <a:spcPts val="79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4. What </a:t>
            </a:r>
            <a:r>
              <a:rPr sz="2400" b="1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3 </a:t>
            </a:r>
            <a:r>
              <a:rPr sz="2400" b="1" spc="-5" dirty="0">
                <a:latin typeface="Arial"/>
                <a:cs typeface="Arial"/>
              </a:rPr>
              <a:t>things about the book did  she find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strange?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50000"/>
              </a:lnSpc>
              <a:spcBef>
                <a:spcPts val="80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5. </a:t>
            </a:r>
            <a:r>
              <a:rPr sz="2000" b="1" dirty="0">
                <a:latin typeface="Arial"/>
                <a:cs typeface="Arial"/>
              </a:rPr>
              <a:t>What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 you think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telebook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is?</a:t>
            </a:r>
            <a:endParaRPr sz="2400" dirty="0">
              <a:latin typeface="Arial"/>
              <a:cs typeface="Arial"/>
            </a:endParaRPr>
          </a:p>
          <a:p>
            <a:pPr marL="380365" marR="163195" indent="-342900">
              <a:lnSpc>
                <a:spcPct val="150000"/>
              </a:lnSpc>
              <a:spcBef>
                <a:spcPts val="80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6. Where </a:t>
            </a:r>
            <a:r>
              <a:rPr sz="2400" b="1" spc="5" dirty="0">
                <a:latin typeface="Arial"/>
                <a:cs typeface="Arial"/>
              </a:rPr>
              <a:t>was </a:t>
            </a:r>
            <a:r>
              <a:rPr sz="2400" b="1" spc="-20" dirty="0">
                <a:latin typeface="Arial"/>
                <a:cs typeface="Arial"/>
              </a:rPr>
              <a:t>Margie’s </a:t>
            </a:r>
            <a:r>
              <a:rPr sz="2400" b="1" spc="-5" dirty="0">
                <a:latin typeface="Arial"/>
                <a:cs typeface="Arial"/>
              </a:rPr>
              <a:t>school? </a:t>
            </a:r>
            <a:r>
              <a:rPr sz="2400" b="1" dirty="0">
                <a:latin typeface="Arial"/>
                <a:cs typeface="Arial"/>
              </a:rPr>
              <a:t>Did </a:t>
            </a:r>
            <a:r>
              <a:rPr sz="2400" b="1" spc="-5" dirty="0">
                <a:latin typeface="Arial"/>
                <a:cs typeface="Arial"/>
              </a:rPr>
              <a:t>she  </a:t>
            </a:r>
            <a:r>
              <a:rPr sz="2400" b="1" dirty="0">
                <a:latin typeface="Arial"/>
                <a:cs typeface="Arial"/>
              </a:rPr>
              <a:t>have </a:t>
            </a:r>
            <a:r>
              <a:rPr sz="2400" b="1" spc="-5" dirty="0">
                <a:latin typeface="Arial"/>
                <a:cs typeface="Arial"/>
              </a:rPr>
              <a:t>any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classmates?</a:t>
            </a:r>
            <a:endParaRPr sz="2400" dirty="0">
              <a:latin typeface="Arial"/>
              <a:cs typeface="Arial"/>
            </a:endParaRPr>
          </a:p>
          <a:p>
            <a:pPr marL="380365" marR="30480" indent="-342900">
              <a:lnSpc>
                <a:spcPct val="150000"/>
              </a:lnSpc>
              <a:spcBef>
                <a:spcPts val="790"/>
              </a:spcBef>
              <a:buClr>
                <a:srgbClr val="99FF66"/>
              </a:buClr>
              <a:buFont typeface="Symbol"/>
              <a:buChar char=""/>
              <a:tabLst>
                <a:tab pos="380365" algn="l"/>
                <a:tab pos="381000" algn="l"/>
              </a:tabLst>
            </a:pPr>
            <a:r>
              <a:rPr sz="2400" b="1" dirty="0">
                <a:latin typeface="Arial"/>
                <a:cs typeface="Arial"/>
              </a:rPr>
              <a:t>7. What </a:t>
            </a:r>
            <a:r>
              <a:rPr sz="2400" b="1" spc="-5" dirty="0">
                <a:latin typeface="Arial"/>
                <a:cs typeface="Arial"/>
              </a:rPr>
              <a:t>subjects did Margie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5" dirty="0">
                <a:latin typeface="Arial"/>
                <a:cs typeface="Arial"/>
              </a:rPr>
              <a:t>Tommy  </a:t>
            </a:r>
            <a:r>
              <a:rPr sz="2400" b="1" spc="-5" dirty="0">
                <a:latin typeface="Arial"/>
                <a:cs typeface="Arial"/>
              </a:rPr>
              <a:t>learn?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1139" y="1536700"/>
            <a:ext cx="7259320" cy="0"/>
          </a:xfrm>
          <a:custGeom>
            <a:avLst/>
            <a:gdLst/>
            <a:ahLst/>
            <a:cxnLst/>
            <a:rect l="l" t="t" r="r" b="b"/>
            <a:pathLst>
              <a:path w="7259320">
                <a:moveTo>
                  <a:pt x="0" y="0"/>
                </a:moveTo>
                <a:lnTo>
                  <a:pt x="7259320" y="0"/>
                </a:lnTo>
              </a:path>
            </a:pathLst>
          </a:custGeom>
          <a:ln w="43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9389" y="823902"/>
            <a:ext cx="466725" cy="8197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4400" spc="-3175" dirty="0">
                <a:solidFill>
                  <a:srgbClr val="FF00FF"/>
                </a:solidFill>
                <a:latin typeface="Arial Black"/>
                <a:cs typeface="Arial Black"/>
              </a:rPr>
              <a:t>A</a:t>
            </a:r>
            <a:r>
              <a:rPr sz="6600" baseline="-3156" dirty="0">
                <a:latin typeface="Arial Black"/>
                <a:cs typeface="Arial Black"/>
              </a:rPr>
              <a:t>A</a:t>
            </a:r>
            <a:endParaRPr sz="6600" baseline="-3156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0" y="867409"/>
            <a:ext cx="6172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2180" algn="l"/>
                <a:tab pos="3848735" algn="l"/>
              </a:tabLst>
            </a:pPr>
            <a:r>
              <a:rPr lang="en-US" spc="360" dirty="0" smtClean="0"/>
              <a:t>A</a:t>
            </a:r>
            <a:r>
              <a:rPr spc="360" dirty="0" smtClean="0"/>
              <a:t>B</a:t>
            </a:r>
            <a:r>
              <a:rPr spc="365" dirty="0" smtClean="0"/>
              <a:t>O</a:t>
            </a:r>
            <a:r>
              <a:rPr spc="375" dirty="0" smtClean="0"/>
              <a:t>U</a:t>
            </a:r>
            <a:r>
              <a:rPr dirty="0" smtClean="0"/>
              <a:t>T</a:t>
            </a:r>
            <a:r>
              <a:rPr dirty="0"/>
              <a:t>	</a:t>
            </a:r>
            <a:r>
              <a:rPr spc="365" dirty="0"/>
              <a:t>TH</a:t>
            </a:r>
            <a:r>
              <a:rPr dirty="0"/>
              <a:t>E	</a:t>
            </a:r>
            <a:r>
              <a:rPr spc="200" dirty="0"/>
              <a:t>A</a:t>
            </a:r>
            <a:r>
              <a:rPr spc="375" dirty="0"/>
              <a:t>U</a:t>
            </a:r>
            <a:r>
              <a:rPr spc="365" dirty="0"/>
              <a:t>TH</a:t>
            </a:r>
            <a:r>
              <a:rPr spc="375" dirty="0"/>
              <a:t>O</a:t>
            </a:r>
            <a:r>
              <a:rPr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1469389" y="1504950"/>
            <a:ext cx="7259320" cy="0"/>
          </a:xfrm>
          <a:custGeom>
            <a:avLst/>
            <a:gdLst/>
            <a:ahLst/>
            <a:cxnLst/>
            <a:rect l="l" t="t" r="r" b="b"/>
            <a:pathLst>
              <a:path w="7259320">
                <a:moveTo>
                  <a:pt x="0" y="0"/>
                </a:moveTo>
                <a:lnTo>
                  <a:pt x="7259320" y="0"/>
                </a:lnTo>
              </a:path>
            </a:pathLst>
          </a:custGeom>
          <a:ln w="4318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0" y="2266950"/>
            <a:ext cx="8794750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30480" indent="-341630" algn="just">
              <a:lnSpc>
                <a:spcPct val="150000"/>
              </a:lnSpc>
              <a:spcBef>
                <a:spcPts val="100"/>
              </a:spcBef>
              <a:tabLst>
                <a:tab pos="379095" algn="l"/>
                <a:tab pos="2111375" algn="l"/>
              </a:tabLst>
            </a:pPr>
            <a:r>
              <a:rPr lang="en-US" spc="-30" dirty="0" smtClean="0">
                <a:solidFill>
                  <a:srgbClr val="0000FF"/>
                </a:solidFill>
                <a:latin typeface="Verdana"/>
                <a:cs typeface="Verdana"/>
              </a:rPr>
              <a:t>	</a:t>
            </a:r>
            <a:r>
              <a:rPr spc="-30" dirty="0" smtClean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lang="en-US" spc="-30" dirty="0" smtClean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pc="-30" dirty="0" smtClean="0">
                <a:solidFill>
                  <a:srgbClr val="0000FF"/>
                </a:solidFill>
                <a:latin typeface="Verdana"/>
                <a:cs typeface="Verdana"/>
              </a:rPr>
              <a:t>ac </a:t>
            </a:r>
            <a:r>
              <a:rPr spc="5" dirty="0">
                <a:solidFill>
                  <a:srgbClr val="0000FF"/>
                </a:solidFill>
                <a:latin typeface="Verdana"/>
                <a:cs typeface="Verdana"/>
              </a:rPr>
              <a:t>Asimov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was born on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02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January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1920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in  Petrovichi (Russia).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He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immigrated with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his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family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  the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United States and became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bio-chemistry  professor while pursuing writing. He published his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novel, </a:t>
            </a:r>
            <a:r>
              <a:rPr sz="20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Pebble </a:t>
            </a:r>
            <a:r>
              <a:rPr sz="20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00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Sky</a:t>
            </a:r>
            <a:r>
              <a:rPr sz="2000" spc="4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in 1950. An immensely  prolific author who penned nearly 500 books, he  published influential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sci-fi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works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like </a:t>
            </a:r>
            <a:r>
              <a:rPr sz="2000" i="1" spc="195" dirty="0">
                <a:solidFill>
                  <a:srgbClr val="0000FF"/>
                </a:solidFill>
                <a:latin typeface="Times New Roman"/>
                <a:cs typeface="Times New Roman"/>
              </a:rPr>
              <a:t>I, </a:t>
            </a:r>
            <a:r>
              <a:rPr sz="2000" i="1" spc="-80" dirty="0">
                <a:solidFill>
                  <a:srgbClr val="0000FF"/>
                </a:solidFill>
                <a:latin typeface="Times New Roman"/>
                <a:cs typeface="Times New Roman"/>
              </a:rPr>
              <a:t>Robot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and the  </a:t>
            </a:r>
            <a:r>
              <a:rPr sz="2000" i="1" spc="-105" dirty="0">
                <a:solidFill>
                  <a:srgbClr val="0000FF"/>
                </a:solidFill>
                <a:latin typeface="Times New Roman"/>
                <a:cs typeface="Times New Roman"/>
              </a:rPr>
              <a:t>Foundation	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trilogy, as well as books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in a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variety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other genres. He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died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in New York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city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000" spc="4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spc="4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April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spc="-10" dirty="0" smtClean="0">
                <a:solidFill>
                  <a:srgbClr val="0000FF"/>
                </a:solidFill>
                <a:latin typeface="Arial"/>
                <a:cs typeface="Arial"/>
              </a:rPr>
              <a:t>1992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15570"/>
            <a:ext cx="2051050" cy="195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3570" y="415290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60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900" y="388620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60">
                <a:moveTo>
                  <a:pt x="0" y="0"/>
                </a:moveTo>
                <a:lnTo>
                  <a:pt x="2778760" y="0"/>
                </a:lnTo>
              </a:path>
            </a:pathLst>
          </a:custGeom>
          <a:ln w="3556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1559" y="415290"/>
            <a:ext cx="2298700" cy="0"/>
          </a:xfrm>
          <a:custGeom>
            <a:avLst/>
            <a:gdLst/>
            <a:ahLst/>
            <a:cxnLst/>
            <a:rect l="l" t="t" r="r" b="b"/>
            <a:pathLst>
              <a:path w="2298700">
                <a:moveTo>
                  <a:pt x="0" y="0"/>
                </a:moveTo>
                <a:lnTo>
                  <a:pt x="229870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4200" y="0"/>
            <a:ext cx="5252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0055" algn="l"/>
              </a:tabLst>
            </a:pPr>
            <a:r>
              <a:rPr sz="3600" spc="240" dirty="0">
                <a:solidFill>
                  <a:srgbClr val="BF0000"/>
                </a:solidFill>
              </a:rPr>
              <a:t>AUTHOR:-	</a:t>
            </a:r>
            <a:r>
              <a:rPr sz="3600" dirty="0">
                <a:solidFill>
                  <a:srgbClr val="BF0000"/>
                </a:solidFill>
              </a:rPr>
              <a:t>A</a:t>
            </a:r>
            <a:r>
              <a:rPr sz="3600" spc="500" dirty="0">
                <a:solidFill>
                  <a:srgbClr val="BF0000"/>
                </a:solidFill>
              </a:rPr>
              <a:t> </a:t>
            </a:r>
            <a:r>
              <a:rPr sz="3600" spc="235" dirty="0">
                <a:solidFill>
                  <a:srgbClr val="BF0000"/>
                </a:solidFill>
              </a:rPr>
              <a:t>BRIEF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834890" y="388620"/>
            <a:ext cx="2298700" cy="0"/>
          </a:xfrm>
          <a:custGeom>
            <a:avLst/>
            <a:gdLst/>
            <a:ahLst/>
            <a:cxnLst/>
            <a:rect l="l" t="t" r="r" b="b"/>
            <a:pathLst>
              <a:path w="2298700">
                <a:moveTo>
                  <a:pt x="0" y="0"/>
                </a:moveTo>
                <a:lnTo>
                  <a:pt x="2298700" y="0"/>
                </a:lnTo>
              </a:path>
            </a:pathLst>
          </a:custGeom>
          <a:ln w="3556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2720" y="407402"/>
            <a:ext cx="381000" cy="6451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3600" dirty="0">
                <a:latin typeface="Arial Black"/>
                <a:cs typeface="Arial Black"/>
              </a:rPr>
              <a:t>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7589" y="963930"/>
            <a:ext cx="4438650" cy="0"/>
          </a:xfrm>
          <a:custGeom>
            <a:avLst/>
            <a:gdLst/>
            <a:ahLst/>
            <a:cxnLst/>
            <a:rect l="l" t="t" r="r" b="b"/>
            <a:pathLst>
              <a:path w="4438650">
                <a:moveTo>
                  <a:pt x="0" y="0"/>
                </a:moveTo>
                <a:lnTo>
                  <a:pt x="443865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8220" y="414020"/>
            <a:ext cx="442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5" dirty="0">
                <a:solidFill>
                  <a:srgbClr val="BF0000"/>
                </a:solidFill>
                <a:latin typeface="Arial Black"/>
                <a:cs typeface="Arial Black"/>
              </a:rPr>
              <a:t>I</a:t>
            </a:r>
            <a:r>
              <a:rPr sz="3600" spc="295" dirty="0">
                <a:solidFill>
                  <a:srgbClr val="BF0000"/>
                </a:solidFill>
                <a:latin typeface="Arial Black"/>
                <a:cs typeface="Arial Black"/>
              </a:rPr>
              <a:t>NT</a:t>
            </a:r>
            <a:r>
              <a:rPr sz="3600" spc="229" dirty="0">
                <a:solidFill>
                  <a:srgbClr val="BF0000"/>
                </a:solidFill>
                <a:latin typeface="Arial Black"/>
                <a:cs typeface="Arial Black"/>
              </a:rPr>
              <a:t>R</a:t>
            </a:r>
            <a:r>
              <a:rPr sz="3600" spc="295" dirty="0">
                <a:solidFill>
                  <a:srgbClr val="BF0000"/>
                </a:solidFill>
                <a:latin typeface="Arial Black"/>
                <a:cs typeface="Arial Black"/>
              </a:rPr>
              <a:t>O</a:t>
            </a:r>
            <a:r>
              <a:rPr sz="3600" spc="285" dirty="0">
                <a:solidFill>
                  <a:srgbClr val="BF0000"/>
                </a:solidFill>
                <a:latin typeface="Arial Black"/>
                <a:cs typeface="Arial Black"/>
              </a:rPr>
              <a:t>D</a:t>
            </a:r>
            <a:r>
              <a:rPr sz="3600" spc="295" dirty="0">
                <a:solidFill>
                  <a:srgbClr val="BF0000"/>
                </a:solidFill>
                <a:latin typeface="Arial Black"/>
                <a:cs typeface="Arial Black"/>
              </a:rPr>
              <a:t>UCT</a:t>
            </a:r>
            <a:r>
              <a:rPr sz="3600" spc="305" dirty="0">
                <a:solidFill>
                  <a:srgbClr val="BF0000"/>
                </a:solidFill>
                <a:latin typeface="Arial Black"/>
                <a:cs typeface="Arial Black"/>
              </a:rPr>
              <a:t>I</a:t>
            </a:r>
            <a:r>
              <a:rPr sz="3600" spc="295" dirty="0">
                <a:solidFill>
                  <a:srgbClr val="BF0000"/>
                </a:solidFill>
                <a:latin typeface="Arial Black"/>
                <a:cs typeface="Arial Black"/>
              </a:rPr>
              <a:t>O</a:t>
            </a:r>
            <a:r>
              <a:rPr sz="3600" dirty="0">
                <a:solidFill>
                  <a:srgbClr val="BF0000"/>
                </a:solidFill>
                <a:latin typeface="Arial Black"/>
                <a:cs typeface="Arial Black"/>
              </a:rPr>
              <a:t>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0920" y="937260"/>
            <a:ext cx="4438650" cy="0"/>
          </a:xfrm>
          <a:custGeom>
            <a:avLst/>
            <a:gdLst/>
            <a:ahLst/>
            <a:cxnLst/>
            <a:rect l="l" t="t" r="r" b="b"/>
            <a:pathLst>
              <a:path w="4438650">
                <a:moveTo>
                  <a:pt x="0" y="0"/>
                </a:moveTo>
                <a:lnTo>
                  <a:pt x="4438650" y="0"/>
                </a:lnTo>
              </a:path>
            </a:pathLst>
          </a:custGeom>
          <a:ln w="3556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0479" y="2058670"/>
            <a:ext cx="3887470" cy="0"/>
          </a:xfrm>
          <a:custGeom>
            <a:avLst/>
            <a:gdLst/>
            <a:ahLst/>
            <a:cxnLst/>
            <a:rect l="l" t="t" r="r" b="b"/>
            <a:pathLst>
              <a:path w="3887470">
                <a:moveTo>
                  <a:pt x="0" y="0"/>
                </a:moveTo>
                <a:lnTo>
                  <a:pt x="388747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6510" y="2044700"/>
            <a:ext cx="3887470" cy="0"/>
          </a:xfrm>
          <a:custGeom>
            <a:avLst/>
            <a:gdLst/>
            <a:ahLst/>
            <a:cxnLst/>
            <a:rect l="l" t="t" r="r" b="b"/>
            <a:pathLst>
              <a:path w="3887470">
                <a:moveTo>
                  <a:pt x="0" y="0"/>
                </a:moveTo>
                <a:lnTo>
                  <a:pt x="3887470" y="0"/>
                </a:lnTo>
              </a:path>
            </a:pathLst>
          </a:custGeom>
          <a:ln w="1651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43810" y="1625600"/>
            <a:ext cx="3862704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AUTHOR:- </a:t>
            </a:r>
            <a:r>
              <a:rPr sz="2400" b="1" spc="-5" dirty="0" smtClean="0">
                <a:solidFill>
                  <a:srgbClr val="FF00FF"/>
                </a:solidFill>
                <a:latin typeface="Arial"/>
                <a:cs typeface="Arial"/>
              </a:rPr>
              <a:t>IS</a:t>
            </a:r>
            <a:r>
              <a:rPr lang="en-US" sz="2400" b="1" spc="-5" dirty="0" smtClean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5" dirty="0" smtClean="0">
                <a:solidFill>
                  <a:srgbClr val="FF00FF"/>
                </a:solidFill>
                <a:latin typeface="Arial"/>
                <a:cs typeface="Arial"/>
              </a:rPr>
              <a:t>AC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ASIMOV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(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02-01-1920—06-04-1992</a:t>
            </a:r>
            <a:r>
              <a:rPr sz="2400" b="1" spc="-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3700779"/>
            <a:ext cx="131445" cy="26758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25" dirty="0">
                <a:solidFill>
                  <a:srgbClr val="99FF66"/>
                </a:solidFill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640" y="3723639"/>
            <a:ext cx="8165465" cy="272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8770">
              <a:lnSpc>
                <a:spcPct val="120800"/>
              </a:lnSpc>
              <a:spcBef>
                <a:spcPts val="100"/>
              </a:spcBef>
              <a:tabLst>
                <a:tab pos="1064895" algn="l"/>
                <a:tab pos="1995805" algn="l"/>
              </a:tabLst>
            </a:pPr>
            <a:r>
              <a:rPr sz="1800" spc="-5" dirty="0">
                <a:solidFill>
                  <a:srgbClr val="FF0000"/>
                </a:solidFill>
                <a:latin typeface="Arial Black"/>
                <a:cs typeface="Arial Black"/>
              </a:rPr>
              <a:t>NAME:-	</a:t>
            </a:r>
            <a:r>
              <a:rPr sz="1800" spc="-5" dirty="0" smtClean="0">
                <a:solidFill>
                  <a:srgbClr val="0000FF"/>
                </a:solidFill>
                <a:latin typeface="Arial Black"/>
                <a:cs typeface="Arial Black"/>
              </a:rPr>
              <a:t>Is</a:t>
            </a:r>
            <a:r>
              <a:rPr lang="en-US" sz="1800" spc="-5" dirty="0" smtClean="0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sz="1800" spc="-5" dirty="0" smtClean="0">
                <a:solidFill>
                  <a:srgbClr val="0000FF"/>
                </a:solidFill>
                <a:latin typeface="Arial Black"/>
                <a:cs typeface="Arial Black"/>
              </a:rPr>
              <a:t>ac </a:t>
            </a:r>
            <a:r>
              <a:rPr sz="1800" spc="-10" dirty="0">
                <a:solidFill>
                  <a:srgbClr val="0000FF"/>
                </a:solidFill>
                <a:latin typeface="Arial Black"/>
                <a:cs typeface="Arial Black"/>
              </a:rPr>
              <a:t>Asimov 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OCCU</a:t>
            </a:r>
            <a:r>
              <a:rPr sz="1800" spc="-165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sz="1800" spc="-110" dirty="0">
                <a:solidFill>
                  <a:srgbClr val="FF0000"/>
                </a:solidFill>
                <a:latin typeface="Arial Black"/>
                <a:cs typeface="Arial Black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 Black"/>
                <a:cs typeface="Arial Black"/>
              </a:rPr>
              <a:t>ION: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-	</a:t>
            </a:r>
            <a:r>
              <a:rPr sz="1800" dirty="0">
                <a:solidFill>
                  <a:srgbClr val="0000FF"/>
                </a:solidFill>
                <a:latin typeface="Arial Black"/>
                <a:cs typeface="Arial Black"/>
              </a:rPr>
              <a:t>W</a:t>
            </a:r>
            <a:r>
              <a:rPr sz="1800" spc="10" dirty="0">
                <a:solidFill>
                  <a:srgbClr val="0000FF"/>
                </a:solidFill>
                <a:latin typeface="Arial Black"/>
                <a:cs typeface="Arial Black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Arial Black"/>
                <a:cs typeface="Arial Black"/>
              </a:rPr>
              <a:t>i</a:t>
            </a:r>
            <a:r>
              <a:rPr sz="1800" spc="5" dirty="0">
                <a:solidFill>
                  <a:srgbClr val="0000FF"/>
                </a:solidFill>
                <a:latin typeface="Arial Black"/>
                <a:cs typeface="Arial Black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er</a:t>
            </a: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852295" algn="l"/>
              </a:tabLst>
            </a:pPr>
            <a:r>
              <a:rPr sz="1800" spc="-10" dirty="0">
                <a:solidFill>
                  <a:srgbClr val="FF0000"/>
                </a:solidFill>
                <a:latin typeface="Arial Black"/>
                <a:cs typeface="Arial Black"/>
              </a:rPr>
              <a:t>BIRTH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Arial Black"/>
                <a:cs typeface="Arial Black"/>
              </a:rPr>
              <a:t>DATE:-	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02 </a:t>
            </a:r>
            <a:r>
              <a:rPr sz="1800" spc="5" dirty="0">
                <a:solidFill>
                  <a:srgbClr val="0000FF"/>
                </a:solidFill>
                <a:latin typeface="Arial Black"/>
                <a:cs typeface="Arial Black"/>
              </a:rPr>
              <a:t>January</a:t>
            </a:r>
            <a:r>
              <a:rPr sz="1800" spc="-1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1920</a:t>
            </a: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30" dirty="0">
                <a:solidFill>
                  <a:srgbClr val="FF0000"/>
                </a:solidFill>
                <a:latin typeface="Arial Black"/>
                <a:cs typeface="Arial Black"/>
              </a:rPr>
              <a:t>DEATH </a:t>
            </a:r>
            <a:r>
              <a:rPr sz="1800" spc="-45" dirty="0">
                <a:solidFill>
                  <a:srgbClr val="FF0000"/>
                </a:solidFill>
                <a:latin typeface="Arial Black"/>
                <a:cs typeface="Arial Black"/>
              </a:rPr>
              <a:t>DATE: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-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06 </a:t>
            </a:r>
            <a:r>
              <a:rPr sz="1800" spc="5" dirty="0">
                <a:solidFill>
                  <a:srgbClr val="0000FF"/>
                </a:solidFill>
                <a:latin typeface="Arial Black"/>
                <a:cs typeface="Arial Black"/>
              </a:rPr>
              <a:t>April</a:t>
            </a:r>
            <a:r>
              <a:rPr sz="1800" spc="6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1992</a:t>
            </a:r>
            <a:endParaRPr sz="1800" dirty="0">
              <a:latin typeface="Arial Black"/>
              <a:cs typeface="Arial Black"/>
            </a:endParaRPr>
          </a:p>
          <a:p>
            <a:pPr marL="12700" marR="5080">
              <a:lnSpc>
                <a:spcPts val="2610"/>
              </a:lnSpc>
              <a:spcBef>
                <a:spcPts val="150"/>
              </a:spcBef>
            </a:pPr>
            <a:r>
              <a:rPr sz="1800" spc="-15" dirty="0">
                <a:solidFill>
                  <a:srgbClr val="FF0000"/>
                </a:solidFill>
                <a:latin typeface="Arial Black"/>
                <a:cs typeface="Arial Black"/>
              </a:rPr>
              <a:t>EDUCATION:-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Columbia </a:t>
            </a:r>
            <a:r>
              <a:rPr sz="1800" spc="-15" dirty="0">
                <a:solidFill>
                  <a:srgbClr val="0000FF"/>
                </a:solidFill>
                <a:latin typeface="Arial Black"/>
                <a:cs typeface="Arial Black"/>
              </a:rPr>
              <a:t>University,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Boston University </a:t>
            </a:r>
            <a:r>
              <a:rPr sz="1800" dirty="0">
                <a:solidFill>
                  <a:srgbClr val="0000FF"/>
                </a:solidFill>
                <a:latin typeface="Arial Black"/>
                <a:cs typeface="Arial Black"/>
              </a:rPr>
              <a:t>of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Medicine  </a:t>
            </a:r>
            <a:r>
              <a:rPr sz="1800" spc="-15" dirty="0">
                <a:solidFill>
                  <a:srgbClr val="FF0000"/>
                </a:solidFill>
                <a:latin typeface="Arial Black"/>
                <a:cs typeface="Arial Black"/>
              </a:rPr>
              <a:t>PLACE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OF </a:t>
            </a:r>
            <a:r>
              <a:rPr sz="1800" spc="-10" dirty="0">
                <a:solidFill>
                  <a:srgbClr val="FF0000"/>
                </a:solidFill>
                <a:latin typeface="Arial Black"/>
                <a:cs typeface="Arial Black"/>
              </a:rPr>
              <a:t>BIRTH:- </a:t>
            </a:r>
            <a:r>
              <a:rPr sz="1800" spc="-20" dirty="0">
                <a:solidFill>
                  <a:srgbClr val="0000FF"/>
                </a:solidFill>
                <a:latin typeface="Arial Black"/>
                <a:cs typeface="Arial Black"/>
              </a:rPr>
              <a:t>Petrovichi</a:t>
            </a:r>
            <a:r>
              <a:rPr sz="1800" spc="2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Black"/>
                <a:cs typeface="Arial Black"/>
              </a:rPr>
              <a:t>(Russia)</a:t>
            </a:r>
            <a:endParaRPr sz="1800" dirty="0">
              <a:latin typeface="Arial Black"/>
              <a:cs typeface="Arial Black"/>
            </a:endParaRPr>
          </a:p>
          <a:p>
            <a:pPr marL="12700" marR="3160395">
              <a:lnSpc>
                <a:spcPts val="2610"/>
              </a:lnSpc>
            </a:pPr>
            <a:r>
              <a:rPr sz="1800" spc="-15" dirty="0">
                <a:solidFill>
                  <a:srgbClr val="FF0000"/>
                </a:solidFill>
                <a:latin typeface="Arial Black"/>
                <a:cs typeface="Arial Black"/>
              </a:rPr>
              <a:t>PLACE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OF </a:t>
            </a:r>
            <a:r>
              <a:rPr sz="1800" spc="-25" dirty="0">
                <a:solidFill>
                  <a:srgbClr val="FF0000"/>
                </a:solidFill>
                <a:latin typeface="Arial Black"/>
                <a:cs typeface="Arial Black"/>
              </a:rPr>
              <a:t>DEATH:- </a:t>
            </a:r>
            <a:r>
              <a:rPr sz="1800" dirty="0">
                <a:solidFill>
                  <a:srgbClr val="0000FF"/>
                </a:solidFill>
                <a:latin typeface="Arial Black"/>
                <a:cs typeface="Arial Black"/>
              </a:rPr>
              <a:t>New </a:t>
            </a:r>
            <a:r>
              <a:rPr sz="1800" spc="-25" dirty="0">
                <a:solidFill>
                  <a:srgbClr val="0000FF"/>
                </a:solidFill>
                <a:latin typeface="Arial Black"/>
                <a:cs typeface="Arial Black"/>
              </a:rPr>
              <a:t>York, </a:t>
            </a:r>
            <a:r>
              <a:rPr sz="1800" dirty="0">
                <a:solidFill>
                  <a:srgbClr val="0000FF"/>
                </a:solidFill>
                <a:latin typeface="Arial Black"/>
                <a:cs typeface="Arial Black"/>
              </a:rPr>
              <a:t>New </a:t>
            </a:r>
            <a:r>
              <a:rPr sz="1800" spc="-30" dirty="0">
                <a:solidFill>
                  <a:srgbClr val="0000FF"/>
                </a:solidFill>
                <a:latin typeface="Arial Black"/>
                <a:cs typeface="Arial Black"/>
              </a:rPr>
              <a:t>York  </a:t>
            </a:r>
            <a:r>
              <a:rPr sz="1800" dirty="0">
                <a:solidFill>
                  <a:srgbClr val="FF0000"/>
                </a:solidFill>
                <a:latin typeface="Arial Black"/>
                <a:cs typeface="Arial Black"/>
              </a:rPr>
              <a:t>Originally:- </a:t>
            </a:r>
            <a:r>
              <a:rPr sz="1800" spc="-5" dirty="0">
                <a:solidFill>
                  <a:srgbClr val="0000FF"/>
                </a:solidFill>
                <a:latin typeface="Arial Black"/>
                <a:cs typeface="Arial Black"/>
              </a:rPr>
              <a:t>Isaak </a:t>
            </a:r>
            <a:r>
              <a:rPr sz="1800" spc="-30" dirty="0">
                <a:solidFill>
                  <a:srgbClr val="0000FF"/>
                </a:solidFill>
                <a:latin typeface="Arial Black"/>
                <a:cs typeface="Arial Black"/>
              </a:rPr>
              <a:t>Yudovick</a:t>
            </a:r>
            <a:r>
              <a:rPr sz="1800" spc="-1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Black"/>
                <a:cs typeface="Arial Black"/>
              </a:rPr>
              <a:t>Ozimov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880" y="713740"/>
            <a:ext cx="2429510" cy="302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1129" y="713740"/>
            <a:ext cx="2500629" cy="2931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4531" y="1176517"/>
            <a:ext cx="637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/>
              <a:t>PROLIFIC </a:t>
            </a:r>
            <a:r>
              <a:rPr sz="3600" spc="195" dirty="0"/>
              <a:t>AND</a:t>
            </a:r>
            <a:r>
              <a:rPr sz="3600" spc="830" dirty="0"/>
              <a:t> </a:t>
            </a:r>
            <a:r>
              <a:rPr sz="3600" spc="210" dirty="0"/>
              <a:t>VARIED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297179" y="956310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200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5600" y="2057400"/>
            <a:ext cx="222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00FF"/>
                </a:solidFill>
                <a:latin typeface="Arial Black"/>
                <a:cs typeface="Arial Black"/>
              </a:rPr>
              <a:t>WR</a:t>
            </a:r>
            <a:r>
              <a:rPr sz="3600" spc="290" dirty="0">
                <a:solidFill>
                  <a:srgbClr val="FF00FF"/>
                </a:solidFill>
                <a:latin typeface="Arial Black"/>
                <a:cs typeface="Arial Black"/>
              </a:rPr>
              <a:t>I</a:t>
            </a:r>
            <a:r>
              <a:rPr sz="3600" spc="305" dirty="0">
                <a:solidFill>
                  <a:srgbClr val="FF00FF"/>
                </a:solidFill>
                <a:latin typeface="Arial Black"/>
                <a:cs typeface="Arial Black"/>
              </a:rPr>
              <a:t>T</a:t>
            </a:r>
            <a:r>
              <a:rPr sz="3600" spc="295" dirty="0">
                <a:solidFill>
                  <a:srgbClr val="FF00FF"/>
                </a:solidFill>
                <a:latin typeface="Arial Black"/>
                <a:cs typeface="Arial Black"/>
              </a:rPr>
              <a:t>E</a:t>
            </a:r>
            <a:r>
              <a:rPr sz="3600" dirty="0">
                <a:solidFill>
                  <a:srgbClr val="FF00FF"/>
                </a:solidFill>
                <a:latin typeface="Arial Black"/>
                <a:cs typeface="Arial Black"/>
              </a:rPr>
              <a:t>R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509" y="929639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200" y="0"/>
                </a:lnTo>
              </a:path>
            </a:pathLst>
          </a:custGeom>
          <a:ln w="3556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89" y="3067050"/>
            <a:ext cx="8729345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3600" spc="-1222" baseline="5952" dirty="0">
                <a:solidFill>
                  <a:srgbClr val="002060"/>
                </a:solidFill>
                <a:latin typeface="Symbol"/>
                <a:cs typeface="Symbol"/>
              </a:rPr>
              <a:t></a:t>
            </a:r>
            <a:r>
              <a:rPr sz="3600" spc="-1222" baseline="5952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Issac Asimov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was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also known for writing </a:t>
            </a: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books  on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wide variety </a:t>
            </a: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subjects outside </a:t>
            </a: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science  fiction, taking on topics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like </a:t>
            </a:r>
            <a:r>
              <a:rPr sz="2000" b="1" spc="-30" dirty="0">
                <a:solidFill>
                  <a:srgbClr val="002060"/>
                </a:solidFill>
                <a:latin typeface="Arial"/>
                <a:cs typeface="Arial"/>
              </a:rPr>
              <a:t>astronomy, </a:t>
            </a:r>
            <a:r>
              <a:rPr sz="2000" b="1" spc="-40" dirty="0">
                <a:solidFill>
                  <a:srgbClr val="002060"/>
                </a:solidFill>
                <a:latin typeface="Arial"/>
                <a:cs typeface="Arial"/>
              </a:rPr>
              <a:t>biology, 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math, religion and literary </a:t>
            </a:r>
            <a:r>
              <a:rPr sz="2000" b="1" spc="-30" dirty="0">
                <a:solidFill>
                  <a:srgbClr val="002060"/>
                </a:solidFill>
                <a:latin typeface="Arial"/>
                <a:cs typeface="Arial"/>
              </a:rPr>
              <a:t>biography.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small  sample </a:t>
            </a: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of notable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titles </a:t>
            </a: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include </a:t>
            </a:r>
            <a:r>
              <a:rPr sz="2000" b="1" i="1" spc="-10" dirty="0">
                <a:solidFill>
                  <a:srgbClr val="002060"/>
                </a:solidFill>
                <a:latin typeface="Arial"/>
                <a:cs typeface="Arial"/>
              </a:rPr>
              <a:t>The Human Body 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(1963), </a:t>
            </a:r>
            <a:r>
              <a:rPr sz="2000" b="1" i="1" spc="-10" dirty="0">
                <a:solidFill>
                  <a:srgbClr val="002060"/>
                </a:solidFill>
                <a:latin typeface="Arial"/>
                <a:cs typeface="Arial"/>
              </a:rPr>
              <a:t>Asimov's Guide </a:t>
            </a:r>
            <a:r>
              <a:rPr sz="2000" b="1" i="1" dirty="0">
                <a:solidFill>
                  <a:srgbClr val="002060"/>
                </a:solidFill>
                <a:latin typeface="Arial"/>
                <a:cs typeface="Arial"/>
              </a:rPr>
              <a:t>to the </a:t>
            </a:r>
            <a:r>
              <a:rPr sz="2000" b="1" i="1" spc="-5" dirty="0">
                <a:solidFill>
                  <a:srgbClr val="002060"/>
                </a:solidFill>
                <a:latin typeface="Arial"/>
                <a:cs typeface="Arial"/>
              </a:rPr>
              <a:t>Bible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(1969), the  </a:t>
            </a:r>
            <a:r>
              <a:rPr sz="2000" b="1" spc="-10" dirty="0">
                <a:solidFill>
                  <a:srgbClr val="002060"/>
                </a:solidFill>
                <a:latin typeface="Arial"/>
                <a:cs typeface="Arial"/>
              </a:rPr>
              <a:t>mystery </a:t>
            </a:r>
            <a:r>
              <a:rPr sz="2000" b="1" i="1" spc="-15" dirty="0">
                <a:solidFill>
                  <a:srgbClr val="002060"/>
                </a:solidFill>
                <a:latin typeface="Arial"/>
                <a:cs typeface="Arial"/>
              </a:rPr>
              <a:t>Murder </a:t>
            </a:r>
            <a:r>
              <a:rPr sz="2000" b="1" i="1" spc="-5" dirty="0">
                <a:solidFill>
                  <a:srgbClr val="002060"/>
                </a:solidFill>
                <a:latin typeface="Arial"/>
                <a:cs typeface="Arial"/>
              </a:rPr>
              <a:t>at the </a:t>
            </a:r>
            <a:r>
              <a:rPr sz="2000" b="1" i="1" spc="-5" dirty="0" smtClean="0">
                <a:solidFill>
                  <a:srgbClr val="002060"/>
                </a:solidFill>
                <a:latin typeface="Arial"/>
                <a:cs typeface="Arial"/>
              </a:rPr>
              <a:t>AB</a:t>
            </a:r>
            <a:r>
              <a:rPr sz="2000" b="1" i="1" dirty="0" smtClean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(1976) and his 1979  </a:t>
            </a:r>
            <a:r>
              <a:rPr sz="2000" b="1" spc="-25" dirty="0">
                <a:solidFill>
                  <a:srgbClr val="002060"/>
                </a:solidFill>
                <a:latin typeface="Arial"/>
                <a:cs typeface="Arial"/>
              </a:rPr>
              <a:t>autobiography, </a:t>
            </a:r>
            <a:r>
              <a:rPr sz="2000" b="1" i="1" dirty="0">
                <a:solidFill>
                  <a:srgbClr val="002060"/>
                </a:solidFill>
                <a:latin typeface="Arial"/>
                <a:cs typeface="Arial"/>
              </a:rPr>
              <a:t>In </a:t>
            </a:r>
            <a:r>
              <a:rPr sz="2000" b="1" i="1" spc="-10" dirty="0">
                <a:solidFill>
                  <a:srgbClr val="002060"/>
                </a:solidFill>
                <a:latin typeface="Arial"/>
                <a:cs typeface="Arial"/>
              </a:rPr>
              <a:t>Memory </a:t>
            </a:r>
            <a:r>
              <a:rPr sz="2000" b="1" i="1" spc="-40" dirty="0">
                <a:solidFill>
                  <a:srgbClr val="002060"/>
                </a:solidFill>
                <a:latin typeface="Arial"/>
                <a:cs typeface="Arial"/>
              </a:rPr>
              <a:t>Yet</a:t>
            </a:r>
            <a:r>
              <a:rPr sz="2000" b="1" i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2060"/>
                </a:solidFill>
                <a:latin typeface="Arial"/>
                <a:cs typeface="Arial"/>
              </a:rPr>
              <a:t>Green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119" y="764540"/>
            <a:ext cx="2408555" cy="197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9389" y="1295400"/>
            <a:ext cx="8792211" cy="4888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342900" algn="just">
              <a:lnSpc>
                <a:spcPts val="4345"/>
              </a:lnSpc>
              <a:buClr>
                <a:srgbClr val="99FF66"/>
              </a:buClr>
              <a:buFont typeface="Symbol"/>
              <a:buChar char=""/>
              <a:tabLst>
                <a:tab pos="439420" algn="l"/>
              </a:tabLst>
            </a:pPr>
            <a:r>
              <a:rPr sz="3200" spc="-10" dirty="0" smtClean="0">
                <a:latin typeface="Arial"/>
                <a:cs typeface="Arial"/>
              </a:rPr>
              <a:t>What </a:t>
            </a:r>
            <a:r>
              <a:rPr sz="3200" spc="-5" dirty="0">
                <a:latin typeface="Arial"/>
                <a:cs typeface="Arial"/>
              </a:rPr>
              <a:t>kind of school would </a:t>
            </a:r>
            <a:r>
              <a:rPr sz="3200" spc="-10" dirty="0">
                <a:latin typeface="Arial"/>
                <a:cs typeface="Arial"/>
              </a:rPr>
              <a:t>you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want</a:t>
            </a:r>
            <a:endParaRPr sz="3200" dirty="0">
              <a:latin typeface="Arial"/>
              <a:cs typeface="Arial"/>
            </a:endParaRPr>
          </a:p>
          <a:p>
            <a:pPr marL="438784" algn="just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have in 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future</a:t>
            </a:r>
            <a:r>
              <a:rPr sz="3200" spc="-5" dirty="0" smtClean="0">
                <a:latin typeface="Arial"/>
                <a:cs typeface="Arial"/>
              </a:rPr>
              <a:t>?</a:t>
            </a:r>
            <a:endParaRPr lang="en-US" sz="3200" spc="-5" dirty="0" smtClean="0">
              <a:latin typeface="Arial"/>
              <a:cs typeface="Arial"/>
            </a:endParaRPr>
          </a:p>
          <a:p>
            <a:pPr marL="438784" algn="just"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 marL="438784" marR="660400" indent="-342900" algn="just">
              <a:lnSpc>
                <a:spcPct val="100000"/>
              </a:lnSpc>
              <a:spcBef>
                <a:spcPts val="1000"/>
              </a:spcBef>
              <a:buClr>
                <a:srgbClr val="99FF66"/>
              </a:buClr>
              <a:buFont typeface="Symbol"/>
              <a:buChar char=""/>
              <a:tabLst>
                <a:tab pos="439420" algn="l"/>
              </a:tabLst>
            </a:pPr>
            <a:r>
              <a:rPr sz="3200" spc="-5" dirty="0">
                <a:latin typeface="Arial"/>
                <a:cs typeface="Arial"/>
              </a:rPr>
              <a:t>How much will the computer be  involved in the future education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?</a:t>
            </a:r>
            <a:endParaRPr lang="en-US" sz="3200" dirty="0" smtClean="0">
              <a:latin typeface="Arial"/>
              <a:cs typeface="Arial"/>
            </a:endParaRPr>
          </a:p>
          <a:p>
            <a:pPr marL="438784" marR="660400" indent="-342900" algn="just">
              <a:lnSpc>
                <a:spcPct val="100000"/>
              </a:lnSpc>
              <a:spcBef>
                <a:spcPts val="1000"/>
              </a:spcBef>
              <a:buClr>
                <a:srgbClr val="99FF66"/>
              </a:buClr>
              <a:buFont typeface="Symbol"/>
              <a:buChar char=""/>
              <a:tabLst>
                <a:tab pos="439420" algn="l"/>
              </a:tabLst>
            </a:pPr>
            <a:endParaRPr sz="3200" dirty="0">
              <a:latin typeface="Arial"/>
              <a:cs typeface="Arial"/>
            </a:endParaRPr>
          </a:p>
          <a:p>
            <a:pPr marL="438784" marR="240665" indent="-342900" algn="just">
              <a:lnSpc>
                <a:spcPct val="100000"/>
              </a:lnSpc>
              <a:spcBef>
                <a:spcPts val="990"/>
              </a:spcBef>
              <a:buClr>
                <a:srgbClr val="99FF66"/>
              </a:buClr>
              <a:buFont typeface="Symbol"/>
              <a:buChar char=""/>
              <a:tabLst>
                <a:tab pos="439420" algn="l"/>
              </a:tabLst>
            </a:pPr>
            <a:r>
              <a:rPr sz="3200" spc="-10" dirty="0">
                <a:latin typeface="Arial"/>
                <a:cs typeface="Arial"/>
              </a:rPr>
              <a:t>Will you </a:t>
            </a:r>
            <a:r>
              <a:rPr sz="3200" spc="-5" dirty="0">
                <a:latin typeface="Arial"/>
                <a:cs typeface="Arial"/>
              </a:rPr>
              <a:t>feel more happy 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more  developed, high-tech society? </a:t>
            </a:r>
            <a:r>
              <a:rPr sz="3200" spc="-10" dirty="0">
                <a:latin typeface="Arial"/>
                <a:cs typeface="Arial"/>
              </a:rPr>
              <a:t>Why  </a:t>
            </a:r>
            <a:r>
              <a:rPr sz="3200" spc="-5" dirty="0">
                <a:latin typeface="Arial"/>
                <a:cs typeface="Arial"/>
              </a:rPr>
              <a:t>or why not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75207"/>
              </p:ext>
            </p:extLst>
          </p:nvPr>
        </p:nvGraphicFramePr>
        <p:xfrm>
          <a:off x="304800" y="609600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QUESTIONS TO PONDER UPON….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250" y="466090"/>
            <a:ext cx="6209030" cy="0"/>
          </a:xfrm>
          <a:custGeom>
            <a:avLst/>
            <a:gdLst/>
            <a:ahLst/>
            <a:cxnLst/>
            <a:rect l="l" t="t" r="r" b="b"/>
            <a:pathLst>
              <a:path w="6209030">
                <a:moveTo>
                  <a:pt x="0" y="0"/>
                </a:moveTo>
                <a:lnTo>
                  <a:pt x="620903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389" y="443230"/>
            <a:ext cx="6209030" cy="0"/>
          </a:xfrm>
          <a:custGeom>
            <a:avLst/>
            <a:gdLst/>
            <a:ahLst/>
            <a:cxnLst/>
            <a:rect l="l" t="t" r="r" b="b"/>
            <a:pathLst>
              <a:path w="6209030">
                <a:moveTo>
                  <a:pt x="0" y="0"/>
                </a:moveTo>
                <a:lnTo>
                  <a:pt x="620903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250" y="953769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689" y="0"/>
            <a:ext cx="61944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solidFill>
                  <a:srgbClr val="BF0000"/>
                </a:solidFill>
              </a:rPr>
              <a:t>PRESENT </a:t>
            </a:r>
            <a:r>
              <a:rPr sz="3200" spc="204" dirty="0">
                <a:solidFill>
                  <a:srgbClr val="BF0000"/>
                </a:solidFill>
              </a:rPr>
              <a:t>(OLD) </a:t>
            </a:r>
            <a:r>
              <a:rPr sz="3200" spc="215" dirty="0">
                <a:solidFill>
                  <a:srgbClr val="BF0000"/>
                </a:solidFill>
              </a:rPr>
              <a:t>SCHOOL 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99389" y="930910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" y="3643629"/>
            <a:ext cx="4032250" cy="3097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6100" y="908050"/>
            <a:ext cx="4608830" cy="252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" y="908050"/>
            <a:ext cx="4032250" cy="2592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7220" y="3498850"/>
            <a:ext cx="4537710" cy="3242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6100" y="980439"/>
            <a:ext cx="4679950" cy="316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6100" y="4221479"/>
            <a:ext cx="4679950" cy="251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50" y="980439"/>
            <a:ext cx="4103370" cy="3242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50" y="4291329"/>
            <a:ext cx="4103370" cy="2449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" y="538480"/>
            <a:ext cx="6209030" cy="0"/>
          </a:xfrm>
          <a:custGeom>
            <a:avLst/>
            <a:gdLst/>
            <a:ahLst/>
            <a:cxnLst/>
            <a:rect l="l" t="t" r="r" b="b"/>
            <a:pathLst>
              <a:path w="6209030">
                <a:moveTo>
                  <a:pt x="0" y="0"/>
                </a:moveTo>
                <a:lnTo>
                  <a:pt x="620903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515619"/>
            <a:ext cx="6209030" cy="0"/>
          </a:xfrm>
          <a:custGeom>
            <a:avLst/>
            <a:gdLst/>
            <a:ahLst/>
            <a:cxnLst/>
            <a:rect l="l" t="t" r="r" b="b"/>
            <a:pathLst>
              <a:path w="6209030">
                <a:moveTo>
                  <a:pt x="0" y="0"/>
                </a:moveTo>
                <a:lnTo>
                  <a:pt x="620903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" y="1026160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48259"/>
            <a:ext cx="61944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solidFill>
                  <a:srgbClr val="BF0000"/>
                </a:solidFill>
              </a:rPr>
              <a:t>PRESENT </a:t>
            </a:r>
            <a:r>
              <a:rPr sz="3200" spc="204" dirty="0">
                <a:solidFill>
                  <a:srgbClr val="BF0000"/>
                </a:solidFill>
              </a:rPr>
              <a:t>(OLD) </a:t>
            </a:r>
            <a:r>
              <a:rPr sz="3200" spc="215" dirty="0">
                <a:solidFill>
                  <a:srgbClr val="BF0000"/>
                </a:solidFill>
              </a:rPr>
              <a:t>SCHOOL 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91439" y="1003300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" y="3643629"/>
            <a:ext cx="4177029" cy="3097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50" y="906780"/>
            <a:ext cx="4177029" cy="2665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0879" y="906780"/>
            <a:ext cx="4535170" cy="2665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0879" y="3643629"/>
            <a:ext cx="4535170" cy="3097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" y="502919"/>
            <a:ext cx="6209030" cy="0"/>
          </a:xfrm>
          <a:custGeom>
            <a:avLst/>
            <a:gdLst/>
            <a:ahLst/>
            <a:cxnLst/>
            <a:rect l="l" t="t" r="r" b="b"/>
            <a:pathLst>
              <a:path w="6209030">
                <a:moveTo>
                  <a:pt x="0" y="0"/>
                </a:moveTo>
                <a:lnTo>
                  <a:pt x="620903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480059"/>
            <a:ext cx="6209030" cy="0"/>
          </a:xfrm>
          <a:custGeom>
            <a:avLst/>
            <a:gdLst/>
            <a:ahLst/>
            <a:cxnLst/>
            <a:rect l="l" t="t" r="r" b="b"/>
            <a:pathLst>
              <a:path w="6209030">
                <a:moveTo>
                  <a:pt x="0" y="0"/>
                </a:moveTo>
                <a:lnTo>
                  <a:pt x="620903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" y="990600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2700"/>
            <a:ext cx="61944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solidFill>
                  <a:srgbClr val="BF0000"/>
                </a:solidFill>
              </a:rPr>
              <a:t>PRESENT </a:t>
            </a:r>
            <a:r>
              <a:rPr sz="3200" spc="204" dirty="0">
                <a:solidFill>
                  <a:srgbClr val="BF0000"/>
                </a:solidFill>
              </a:rPr>
              <a:t>(OLD) </a:t>
            </a:r>
            <a:r>
              <a:rPr sz="3200" spc="215" dirty="0">
                <a:solidFill>
                  <a:srgbClr val="BF0000"/>
                </a:solidFill>
              </a:rPr>
              <a:t>SCHOOL  </a:t>
            </a:r>
            <a:r>
              <a:rPr sz="3200" spc="229" dirty="0">
                <a:solidFill>
                  <a:srgbClr val="BF0000"/>
                </a:solidFill>
              </a:rPr>
              <a:t>CLASSROOMS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91439" y="967739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3175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804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THE FUN THEY HAD  by ISAAC ASIMOV </vt:lpstr>
      <vt:lpstr>ABOUT THE AUTHOR</vt:lpstr>
      <vt:lpstr>AUTHOR:- A BRIEF</vt:lpstr>
      <vt:lpstr>PROLIFIC AND VARIED</vt:lpstr>
      <vt:lpstr>PowerPoint Presentation</vt:lpstr>
      <vt:lpstr>PRESENT (OLD) SCHOOL  CLASSROOMS</vt:lpstr>
      <vt:lpstr>PRESENT (OLD) SCHOOL  CLASSROOMS</vt:lpstr>
      <vt:lpstr>PRESENT (OLD) SCHOOL  CLASSROOMS</vt:lpstr>
      <vt:lpstr>FUTURE SCHOOL CLASSROOMS</vt:lpstr>
      <vt:lpstr>DIFFERENCE BETWEEN THE PRESENT</vt:lpstr>
      <vt:lpstr>3. CLASSROOMS:-</vt:lpstr>
      <vt:lpstr>4. HOMEWORK &amp; TEST:-</vt:lpstr>
      <vt:lpstr>FUTURE SCHOOL CLASSROOMS</vt:lpstr>
      <vt:lpstr>FUTURE SCHOOL CLASSROOMS</vt:lpstr>
      <vt:lpstr>FUTURE SCHOOL CLASSROOMS</vt:lpstr>
      <vt:lpstr>2. TEACHERS:-</vt:lpstr>
      <vt:lpstr>INTRODUCTION </vt:lpstr>
      <vt:lpstr>INTRODUCTION….</vt:lpstr>
      <vt:lpstr>CONTINUES…..</vt:lpstr>
      <vt:lpstr>SUMMARY</vt:lpstr>
      <vt:lpstr>SUMMARY……</vt:lpstr>
      <vt:lpstr>WORD MEANINGS:-</vt:lpstr>
      <vt:lpstr>WORD MEANINGS:-</vt:lpstr>
      <vt:lpstr>Now a few questions…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Arun</dc:creator>
  <cp:lastModifiedBy>Arun</cp:lastModifiedBy>
  <cp:revision>17</cp:revision>
  <dcterms:created xsi:type="dcterms:W3CDTF">2020-04-15T15:01:04Z</dcterms:created>
  <dcterms:modified xsi:type="dcterms:W3CDTF">2020-04-18T03:41:55Z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2020-04-15T00:00:00Z</vt:filetime>
  </property>
</Properties>
</file>