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7" r:id="rId2"/>
    <p:sldId id="258" r:id="rId3"/>
    <p:sldId id="279" r:id="rId4"/>
    <p:sldId id="281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67" r:id="rId13"/>
    <p:sldId id="270" r:id="rId14"/>
    <p:sldId id="271" r:id="rId15"/>
    <p:sldId id="287" r:id="rId16"/>
    <p:sldId id="288" r:id="rId17"/>
    <p:sldId id="274" r:id="rId18"/>
    <p:sldId id="275" r:id="rId19"/>
    <p:sldId id="276" r:id="rId20"/>
    <p:sldId id="284" r:id="rId21"/>
    <p:sldId id="285" r:id="rId22"/>
    <p:sldId id="286" r:id="rId23"/>
    <p:sldId id="289" r:id="rId24"/>
    <p:sldId id="290" r:id="rId25"/>
    <p:sldId id="291" r:id="rId26"/>
    <p:sldId id="292" r:id="rId27"/>
    <p:sldId id="293" r:id="rId28"/>
    <p:sldId id="282" r:id="rId29"/>
    <p:sldId id="278" r:id="rId30"/>
    <p:sldId id="27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36C74-994B-B04C-5D2D-6F51BA085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BC5278-8E94-3D19-C5C8-FA3BA815D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094DB-8DD1-01DB-D5FB-A86C4286A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B04D-9727-4D2B-BAA2-09D07CBF9EAE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52374-6CC7-5BCC-79DD-B838523E0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5023D-5C43-298B-8E7F-21B9F041D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BEA1-C557-4405-B880-BDA9A4627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421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0AC7-E0FF-BCF7-7335-A511113BD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D2B6D-4365-565A-F995-E1A56CC80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D4124-5AB6-DC06-94CD-D491CA27B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B04D-9727-4D2B-BAA2-09D07CBF9EAE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D0707-6773-E085-D6CD-2508D2EBE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489A1-4A76-C878-DA22-A149BAE3B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BEA1-C557-4405-B880-BDA9A4627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68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6A9A74-6D2B-E5AF-5517-E3A4FD1F06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D74C2A-501C-AA61-7B9B-26B19E38F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D4052-A311-D492-5C7F-3C60D8CAC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B04D-9727-4D2B-BAA2-09D07CBF9EAE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E4213-D3C6-3056-578B-05B60B24E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9618D-0DA2-7751-6CBB-D1E6CF7C1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BEA1-C557-4405-B880-BDA9A4627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508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72A10-34C5-2C9B-4B43-D7D1CD080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96171-5081-2F02-C6D6-54E3F78B6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6D690-3739-B123-1DB7-5E98D64DC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B04D-9727-4D2B-BAA2-09D07CBF9EAE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9341B-1C93-24B7-6B6D-239067500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0EB25-5E14-43FE-ABBB-0EEDA4C89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BEA1-C557-4405-B880-BDA9A4627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625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350CA-3BF5-CE39-F95B-651D40B02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B89F1-3DDC-A44A-D365-539C4222E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10C26-F7A1-7B48-1BE6-99743F75C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B04D-9727-4D2B-BAA2-09D07CBF9EAE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7C3A6-AAE2-9537-2275-C615EFA87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D6942-FEB2-062F-BB40-B86AFE20B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BEA1-C557-4405-B880-BDA9A4627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630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A816B-961B-D779-351D-ED4BD7B5B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EA054-8C0B-F1E4-1D4C-BCC10CC75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4B8E4-4873-7B90-5880-F172F6BB0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A0A32-33E1-792C-4E3B-1315E64F7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B04D-9727-4D2B-BAA2-09D07CBF9EAE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70E59-6569-DBC5-2EA8-050D6CEA1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A6E34-FDF2-C7E6-E2BE-42CA11173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BEA1-C557-4405-B880-BDA9A4627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575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012B1-C036-DA1F-C15E-891E74EA5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4D0D2-42EA-8CCC-982E-28AD358CE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9A9A39-966C-0257-4F77-4E3983D3E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8B6047-A3AD-7C41-A797-6FE6B19BC5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AEDAEC-3AA1-DD21-EBD5-87DE2975E9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7E5180-D6E4-E47C-8A3F-86045061E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B04D-9727-4D2B-BAA2-09D07CBF9EAE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445A75-69EB-343E-D164-7CAFD1026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6516C6-653E-8B27-D662-49A4FC41F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BEA1-C557-4405-B880-BDA9A4627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86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EC002-E086-0273-FEA6-CCD10E451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85DA66-73C4-F5D0-4C74-42350440A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B04D-9727-4D2B-BAA2-09D07CBF9EAE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2F7F88-A8E0-F6F8-8759-ABC8B7FCC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4F6B4D-9773-8BD8-071F-42E2A8179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BEA1-C557-4405-B880-BDA9A4627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848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5E5425-4460-0100-FC68-A328FCF9C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B04D-9727-4D2B-BAA2-09D07CBF9EAE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BE45C0-E4FA-E944-CD69-638871112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A5D19F-9DAA-F5D6-08FC-A6B65F9D3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BEA1-C557-4405-B880-BDA9A4627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95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EF2CA-8AEE-7C9F-A17A-D7CA13376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84E63-CE97-2B45-AC3F-F9ECCB629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0C746D-B1BF-91B7-C817-623AF56C2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C3BE2-8E53-717C-2C64-58709F4D1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B04D-9727-4D2B-BAA2-09D07CBF9EAE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E3F74-E30D-DE6D-57A1-649565A54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3609A2-4CE9-B1F1-D19D-8C52D427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BEA1-C557-4405-B880-BDA9A4627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040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58979-F387-B4F7-058E-596DAE868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0C565E-6E67-29DF-BF63-EE1C4A30EF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67B012-AFDB-EB2F-4680-94DBA7102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72A5C9-85C3-9A2B-74D9-6854459C2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B04D-9727-4D2B-BAA2-09D07CBF9EAE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A8E93-8969-24D9-6E11-7CA21EEC4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684F5-4130-69A6-0D07-7531FB226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BEA1-C557-4405-B880-BDA9A4627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660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85E0BA-F51F-43B3-5C69-3256630B5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F44E9E-16BA-B71F-E5BB-B025FA83F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C0A2A-B598-AB18-4167-DA2EB1A674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6B04D-9727-4D2B-BAA2-09D07CBF9EAE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E4C98-2C24-E06E-BBC9-C9C8E496A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89CB-1578-E0C1-540F-1F9381CBD9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2BEA1-C557-4405-B880-BDA9A4627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08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F4036-9723-BA3D-E8E0-B19B7F5F4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7809"/>
            <a:ext cx="9144000" cy="1242391"/>
          </a:xfrm>
        </p:spPr>
        <p:txBody>
          <a:bodyPr>
            <a:normAutofit/>
          </a:bodyPr>
          <a:lstStyle/>
          <a:p>
            <a:r>
              <a:rPr lang="en-US" sz="3600" dirty="0"/>
              <a:t>Non-Linear Dynamics of an Articulated Loading Platform attached to an FPSO</a:t>
            </a:r>
            <a:endParaRPr lang="en-IN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BB4C5E-D0E2-C5A5-1DDF-FA0746A6F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148" y="2085473"/>
            <a:ext cx="3604591" cy="26148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30E038-0460-FE1A-8C50-94AEFEC5AA02}"/>
              </a:ext>
            </a:extLst>
          </p:cNvPr>
          <p:cNvSpPr txBox="1"/>
          <p:nvPr/>
        </p:nvSpPr>
        <p:spPr>
          <a:xfrm>
            <a:off x="424070" y="5141843"/>
            <a:ext cx="430695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M.Tech</a:t>
            </a:r>
            <a:r>
              <a:rPr lang="en-US" sz="2000" dirty="0"/>
              <a:t> Thesis PROJECT</a:t>
            </a:r>
          </a:p>
          <a:p>
            <a:r>
              <a:rPr lang="en-US" sz="2000" dirty="0"/>
              <a:t>Subject Code: OE6902</a:t>
            </a:r>
          </a:p>
          <a:p>
            <a:r>
              <a:rPr lang="en-US" sz="2000" dirty="0"/>
              <a:t>PROJECT GUIDE: Dr. Deepak Kumar</a:t>
            </a:r>
          </a:p>
          <a:p>
            <a:r>
              <a:rPr lang="en-US" sz="2000" dirty="0"/>
              <a:t>Dept. Of Ocean Engineering</a:t>
            </a:r>
            <a:endParaRPr lang="en-IN" sz="2000" dirty="0"/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9A708A-0584-5AE8-8F4C-87E5FE0BE8E7}"/>
              </a:ext>
            </a:extLst>
          </p:cNvPr>
          <p:cNvSpPr txBox="1"/>
          <p:nvPr/>
        </p:nvSpPr>
        <p:spPr>
          <a:xfrm>
            <a:off x="8163339" y="4916557"/>
            <a:ext cx="36045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Name: Sawan Chakraborty</a:t>
            </a:r>
          </a:p>
          <a:p>
            <a:r>
              <a:rPr lang="en-US" sz="2400" dirty="0"/>
              <a:t>Roll No: OE22M019</a:t>
            </a: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208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8F5205-27EE-8639-85EC-03BB46109789}"/>
                  </a:ext>
                </a:extLst>
              </p:cNvPr>
              <p:cNvSpPr txBox="1"/>
              <p:nvPr/>
            </p:nvSpPr>
            <p:spPr>
              <a:xfrm>
                <a:off x="632150" y="558578"/>
                <a:ext cx="6097554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dirty="0"/>
                  <a:t>F(t) is hence as follows -</a:t>
                </a:r>
              </a:p>
              <a:p>
                <a:r>
                  <a:rPr lang="en-IN" dirty="0"/>
                  <a:t>	F (t)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solidFill>
                              <a:srgbClr val="836967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solidFill>
                              <a:srgbClr val="836967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IN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IN" dirty="0"/>
                  <a:t>Where,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8F5205-27EE-8639-85EC-03BB46109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50" y="558578"/>
                <a:ext cx="6097554" cy="1200329"/>
              </a:xfrm>
              <a:prstGeom prst="rect">
                <a:avLst/>
              </a:prstGeom>
              <a:blipFill>
                <a:blip r:embed="rId2"/>
                <a:stretch>
                  <a:fillRect l="-900" t="-30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0CA927C-5DBD-3325-2DDF-C6EA659A5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178" y="1527077"/>
            <a:ext cx="4367586" cy="10481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C107F4-6AB6-411C-3C45-6D4F0F25CEAC}"/>
                  </a:ext>
                </a:extLst>
              </p:cNvPr>
              <p:cNvSpPr txBox="1"/>
              <p:nvPr/>
            </p:nvSpPr>
            <p:spPr>
              <a:xfrm>
                <a:off x="632150" y="2575249"/>
                <a:ext cx="10657891" cy="1065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rgbClr val="836967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836967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836967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000" dirty="0"/>
                  <a:t> is the drag coefficient respectively.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𝑥𝑗</m:t>
                        </m:r>
                      </m:sub>
                    </m:sSub>
                  </m:oMath>
                </a14:m>
                <a:r>
                  <a:rPr lang="en-IN" sz="2000" dirty="0"/>
                  <a:t> </a:t>
                </a:r>
                <a:r>
                  <a:rPr lang="en-US" sz="2000" dirty="0"/>
                  <a:t>is the horizontal component of the water particle velocity of the </a:t>
                </a:r>
                <a:r>
                  <a:rPr lang="en-US" sz="2000" dirty="0" err="1"/>
                  <a:t>jth</a:t>
                </a:r>
                <a:r>
                  <a:rPr lang="en-US" sz="2000" dirty="0"/>
                  <a:t> element with height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from the hinge of ALP.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are the diameter and length of the </a:t>
                </a:r>
                <a:r>
                  <a:rPr lang="en-US" sz="2000" dirty="0" err="1"/>
                  <a:t>jth</a:t>
                </a:r>
                <a:r>
                  <a:rPr lang="en-US" sz="2000" dirty="0"/>
                  <a:t> element.</a:t>
                </a:r>
                <a:endParaRPr lang="en-IN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C107F4-6AB6-411C-3C45-6D4F0F25C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50" y="2575249"/>
                <a:ext cx="10657891" cy="1065035"/>
              </a:xfrm>
              <a:prstGeom prst="rect">
                <a:avLst/>
              </a:prstGeom>
              <a:blipFill>
                <a:blip r:embed="rId4"/>
                <a:stretch>
                  <a:fillRect l="-629" t="-2286" b="-91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3491FC8-A790-BE92-2139-BD804DADFA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661" y="3543748"/>
            <a:ext cx="4784964" cy="10749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70AC3C-755A-1EF3-96C9-2FFC7FDBF707}"/>
              </a:ext>
            </a:extLst>
          </p:cNvPr>
          <p:cNvSpPr txBox="1"/>
          <p:nvPr/>
        </p:nvSpPr>
        <p:spPr>
          <a:xfrm>
            <a:off x="632150" y="4544008"/>
            <a:ext cx="10965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</a:t>
            </a:r>
            <a:r>
              <a:rPr lang="en-US" sz="2000" i="1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</a:t>
            </a:r>
            <a:r>
              <a:rPr lang="en-US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i="1" spc="-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</a:t>
            </a:r>
            <a:r>
              <a:rPr lang="en-US" sz="2000" spc="9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2000" spc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inertia</a:t>
            </a:r>
            <a:r>
              <a:rPr lang="en-US" sz="2000" spc="9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</a:t>
            </a:r>
            <a:r>
              <a:rPr lang="en-US" sz="2000" spc="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efficie</a:t>
            </a:r>
            <a:r>
              <a:rPr lang="en-US" sz="2000" spc="-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</a:t>
            </a:r>
            <a:r>
              <a:rPr lang="en-US" sz="2000" spc="9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</a:t>
            </a:r>
            <a:r>
              <a:rPr lang="en-US" sz="2000" spc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</a:t>
            </a:r>
            <a:r>
              <a:rPr lang="en-US" sz="2000" i="1" baseline="-250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</a:t>
            </a:r>
            <a:r>
              <a:rPr lang="en-US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i="1" spc="-5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</a:t>
            </a:r>
            <a:r>
              <a:rPr lang="en-US" sz="2000" spc="9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2000" spc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olume</a:t>
            </a:r>
            <a:r>
              <a:rPr lang="en-US" sz="2000" spc="9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2000" spc="9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2000" spc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</a:t>
            </a:r>
            <a:r>
              <a:rPr lang="en-US" sz="2000" i="1" baseline="-250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</a:t>
            </a:r>
            <a:r>
              <a:rPr lang="en-US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i="1" spc="-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eleme</a:t>
            </a:r>
            <a:r>
              <a:rPr lang="en-US" sz="2000" spc="-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</a:t>
            </a:r>
            <a:r>
              <a:rPr lang="en-US" sz="2000" spc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2000" spc="9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i="1" spc="-13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</a:t>
            </a:r>
            <a:r>
              <a:rPr lang="en-US" sz="2000" spc="-42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¨</a:t>
            </a:r>
            <a:r>
              <a:rPr lang="en-US" sz="2000" i="1" baseline="-250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x</a:t>
            </a:r>
            <a:r>
              <a:rPr lang="en-US" sz="20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</a:t>
            </a:r>
            <a:r>
              <a:rPr lang="en-US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</a:t>
            </a:r>
            <a:r>
              <a:rPr lang="en-US" sz="2000" i="1" spc="-6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</a:t>
            </a:r>
            <a:r>
              <a:rPr lang="en-US" sz="2000" spc="9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2000" spc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horizo</a:t>
            </a:r>
            <a:r>
              <a:rPr lang="en-US" sz="20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tal </a:t>
            </a:r>
            <a:r>
              <a:rPr lang="en-US" sz="20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component of the water particle acceleration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 </a:t>
            </a:r>
            <a:r>
              <a:rPr lang="en-US" sz="20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</a:t>
            </a:r>
            <a:r>
              <a:rPr lang="en-US" sz="2000" i="1" baseline="-250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</a:t>
            </a:r>
            <a:r>
              <a:rPr lang="en-US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element with height </a:t>
            </a:r>
            <a:r>
              <a:rPr lang="en-US" sz="20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x</a:t>
            </a:r>
            <a:r>
              <a:rPr lang="en-US" sz="2000" i="1" baseline="-250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</a:t>
            </a:r>
            <a:r>
              <a:rPr lang="en-US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from the</a:t>
            </a:r>
            <a:r>
              <a:rPr lang="en-US" sz="2000" spc="-2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hinge</a:t>
            </a:r>
            <a:r>
              <a:rPr lang="en-US" sz="2000" spc="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2000" spc="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ALP.</a:t>
            </a:r>
            <a:r>
              <a:rPr lang="en-US" sz="2000" spc="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926786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44A136-D195-1B38-9C96-F35C4D69BE13}"/>
                  </a:ext>
                </a:extLst>
              </p:cNvPr>
              <p:cNvSpPr txBox="1"/>
              <p:nvPr/>
            </p:nvSpPr>
            <p:spPr>
              <a:xfrm>
                <a:off x="846754" y="143923"/>
                <a:ext cx="6097554" cy="9361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After Simplification, final equation is:</a:t>
                </a:r>
              </a:p>
              <a:p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IN" sz="1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IN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spc="-1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+</a:t>
                </a:r>
                <a:r>
                  <a:rPr lang="en-US" sz="1800" spc="-2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spc="-1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2</a:t>
                </a:r>
                <a:r>
                  <a:rPr lang="en-US" sz="1800" i="1" spc="-1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η</a:t>
                </a:r>
                <a:r>
                  <a:rPr lang="en-IN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̇"/>
                        <m:ctrlPr>
                          <a:rPr lang="en-IN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1800" spc="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spc="-1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+</a:t>
                </a:r>
                <a:r>
                  <a:rPr lang="en-US" sz="1800" spc="-2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spc="-15" baseline="30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2</a:t>
                </a:r>
                <a:r>
                  <a:rPr lang="en-US" sz="1800" spc="-1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(1</a:t>
                </a:r>
                <a:r>
                  <a:rPr lang="en-US" sz="1800" spc="-2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spc="-1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+</a:t>
                </a:r>
                <a:r>
                  <a:rPr lang="en-US" sz="1800" spc="-2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l-GR" dirty="0">
                    <a:solidFill>
                      <a:srgbClr val="836967"/>
                    </a:solidFill>
                  </a:rPr>
                  <a:t>θ </a:t>
                </a:r>
                <a:r>
                  <a:rPr lang="en-US" spc="50" baseline="30000" dirty="0">
                    <a:latin typeface="Calibri" panose="020F0502020204030204" pitchFamily="34" charset="0"/>
                    <a:ea typeface="Calibri" panose="020F0502020204030204" pitchFamily="34" charset="0"/>
                  </a:rPr>
                  <a:t>2</a:t>
                </a:r>
                <a:r>
                  <a:rPr lang="en-US" sz="1800" spc="-1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)</a:t>
                </a:r>
                <a:r>
                  <a:rPr lang="el-GR" dirty="0">
                    <a:solidFill>
                      <a:srgbClr val="836967"/>
                    </a:solidFill>
                  </a:rPr>
                  <a:t> θ</a:t>
                </a:r>
                <a:r>
                  <a:rPr lang="en-US" sz="1800" i="1" spc="-1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=   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44A136-D195-1B38-9C96-F35C4D69B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754" y="143923"/>
                <a:ext cx="6097554" cy="936154"/>
              </a:xfrm>
              <a:prstGeom prst="rect">
                <a:avLst/>
              </a:prstGeom>
              <a:blipFill>
                <a:blip r:embed="rId2"/>
                <a:stretch>
                  <a:fillRect l="-900" t="-3922" b="-104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0F82E11-CC62-2779-AC14-C8A04DF42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4618" y="612000"/>
            <a:ext cx="3985605" cy="541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D8F99D-97DB-62B6-08FA-C71BCCE6FC45}"/>
              </a:ext>
            </a:extLst>
          </p:cNvPr>
          <p:cNvSpPr txBox="1"/>
          <p:nvPr/>
        </p:nvSpPr>
        <p:spPr>
          <a:xfrm>
            <a:off x="8929396" y="697921"/>
            <a:ext cx="1650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(1.4)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B0AFE7-7A9D-DCEA-158C-4630E755B5BD}"/>
              </a:ext>
            </a:extLst>
          </p:cNvPr>
          <p:cNvSpPr txBox="1"/>
          <p:nvPr/>
        </p:nvSpPr>
        <p:spPr>
          <a:xfrm>
            <a:off x="8929396" y="1269478"/>
            <a:ext cx="18941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IN" dirty="0"/>
              <a:t>(1.5)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(1.6)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(1.7)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(1.8)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F541D6-7B92-B741-53B0-82F1FE00A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304" y="1404449"/>
            <a:ext cx="5342695" cy="45342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2D2122C-D0B3-F6D3-D285-9D623E597E2C}"/>
              </a:ext>
            </a:extLst>
          </p:cNvPr>
          <p:cNvSpPr txBox="1"/>
          <p:nvPr/>
        </p:nvSpPr>
        <p:spPr>
          <a:xfrm>
            <a:off x="755780" y="1153175"/>
            <a:ext cx="2267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Where,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EA152C-B5C1-3639-C32C-F3614C74F618}"/>
              </a:ext>
            </a:extLst>
          </p:cNvPr>
          <p:cNvSpPr txBox="1"/>
          <p:nvPr/>
        </p:nvSpPr>
        <p:spPr>
          <a:xfrm>
            <a:off x="1110343" y="6118165"/>
            <a:ext cx="920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a1, a2 and a3 are the time-varying load components.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FC3B2C-844C-81D8-57D2-C675925A746C}"/>
              </a:ext>
            </a:extLst>
          </p:cNvPr>
          <p:cNvSpPr/>
          <p:nvPr/>
        </p:nvSpPr>
        <p:spPr>
          <a:xfrm>
            <a:off x="846754" y="612000"/>
            <a:ext cx="7364185" cy="5411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422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47473D-99ED-C358-3E2D-5C6C839BF56D}"/>
              </a:ext>
            </a:extLst>
          </p:cNvPr>
          <p:cNvSpPr txBox="1"/>
          <p:nvPr/>
        </p:nvSpPr>
        <p:spPr>
          <a:xfrm>
            <a:off x="3701143" y="68085"/>
            <a:ext cx="5337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Formulation of ALP Structure</a:t>
            </a:r>
            <a:endParaRPr lang="en-IN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AFA462-1303-136F-4649-7A347C5730F1}"/>
              </a:ext>
            </a:extLst>
          </p:cNvPr>
          <p:cNvSpPr txBox="1"/>
          <p:nvPr/>
        </p:nvSpPr>
        <p:spPr>
          <a:xfrm>
            <a:off x="429208" y="765816"/>
            <a:ext cx="1114075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20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total</a:t>
            </a:r>
            <a:r>
              <a:rPr lang="en-US" sz="20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height</a:t>
            </a:r>
            <a:r>
              <a:rPr lang="en-US" sz="20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20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20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ALP</a:t>
            </a:r>
            <a:r>
              <a:rPr lang="en-US" sz="20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</a:t>
            </a:r>
            <a:r>
              <a:rPr lang="en-US" sz="20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141.5</a:t>
            </a:r>
            <a:r>
              <a:rPr lang="en-US" sz="20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</a:t>
            </a:r>
            <a:r>
              <a:rPr lang="en-US" sz="20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which</a:t>
            </a:r>
            <a:r>
              <a:rPr lang="en-US" sz="20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</a:t>
            </a:r>
            <a:r>
              <a:rPr lang="en-US" sz="20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further</a:t>
            </a:r>
            <a:r>
              <a:rPr lang="en-US" sz="20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divided</a:t>
            </a:r>
            <a:r>
              <a:rPr lang="en-US" sz="20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into</a:t>
            </a:r>
            <a:r>
              <a:rPr lang="en-US" sz="20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smaller</a:t>
            </a:r>
            <a:r>
              <a:rPr lang="en-US" sz="20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segments</a:t>
            </a:r>
            <a:r>
              <a:rPr lang="en-US" sz="20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2000" spc="-2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length 1 m each.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dimensions for the ALP has been obtained from [Rajagopalan and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Eatock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Taylor</a:t>
            </a:r>
            <a:r>
              <a:rPr lang="en-US" sz="20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(1982);</a:t>
            </a:r>
            <a:r>
              <a:rPr lang="en-US" sz="20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Datta</a:t>
            </a:r>
            <a:r>
              <a:rPr lang="en-US" sz="20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20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Jain</a:t>
            </a:r>
            <a:r>
              <a:rPr lang="en-US" sz="20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(1990);</a:t>
            </a:r>
            <a:r>
              <a:rPr lang="en-US" sz="20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Bar-</a:t>
            </a:r>
            <a:r>
              <a:rPr lang="en-US" sz="20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Avi</a:t>
            </a:r>
            <a:r>
              <a:rPr lang="en-US" sz="20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20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Benaroya</a:t>
            </a:r>
            <a:r>
              <a:rPr lang="en-US" sz="20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(1960)]</a:t>
            </a:r>
            <a:r>
              <a:rPr lang="en-US" sz="20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20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it</a:t>
            </a:r>
            <a:r>
              <a:rPr lang="en-US" sz="20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has</a:t>
            </a:r>
            <a:r>
              <a:rPr lang="en-US" sz="20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been</a:t>
            </a:r>
            <a:r>
              <a:rPr lang="en-US" sz="20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showed</a:t>
            </a:r>
            <a:r>
              <a:rPr lang="en-US" sz="20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</a:t>
            </a:r>
            <a:r>
              <a:rPr lang="en-US" sz="2000" spc="-2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2000" spc="8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figure</a:t>
            </a:r>
            <a:r>
              <a:rPr lang="en-US" sz="2000" spc="8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below.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53D95-BF31-8053-0164-C113E8992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41" y="2472612"/>
            <a:ext cx="4814595" cy="38206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FAC2E6-ECE3-3F06-FFC9-1B3865DEFD3D}"/>
              </a:ext>
            </a:extLst>
          </p:cNvPr>
          <p:cNvSpPr txBox="1"/>
          <p:nvPr/>
        </p:nvSpPr>
        <p:spPr>
          <a:xfrm>
            <a:off x="1632858" y="6293266"/>
            <a:ext cx="522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01: Dimensions of ALP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DD5B8B-10AE-534A-A428-D42043DDC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442" y="2575435"/>
            <a:ext cx="4976291" cy="37458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71B156-CD27-580E-8D8E-C2688E87D26D}"/>
              </a:ext>
            </a:extLst>
          </p:cNvPr>
          <p:cNvSpPr txBox="1"/>
          <p:nvPr/>
        </p:nvSpPr>
        <p:spPr>
          <a:xfrm>
            <a:off x="7371184" y="6186196"/>
            <a:ext cx="458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02: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Mathematical</a:t>
            </a:r>
            <a:r>
              <a:rPr lang="en-US" sz="1800" spc="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Model</a:t>
            </a:r>
            <a:r>
              <a:rPr lang="en-US" sz="1800" spc="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1800" spc="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ALP      [Ref:04]  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6E2C82-E151-55C0-BFBD-ABAF59548B2F}"/>
              </a:ext>
            </a:extLst>
          </p:cNvPr>
          <p:cNvSpPr txBox="1"/>
          <p:nvPr/>
        </p:nvSpPr>
        <p:spPr>
          <a:xfrm>
            <a:off x="4320073" y="6293266"/>
            <a:ext cx="15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[Ref: 04]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7648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AC085CE-600C-E698-A0AC-02AD29499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505439"/>
              </p:ext>
            </p:extLst>
          </p:nvPr>
        </p:nvGraphicFramePr>
        <p:xfrm>
          <a:off x="755779" y="531845"/>
          <a:ext cx="7977673" cy="362027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655592">
                  <a:extLst>
                    <a:ext uri="{9D8B030D-6E8A-4147-A177-3AD203B41FA5}">
                      <a16:colId xmlns:a16="http://schemas.microsoft.com/office/drawing/2014/main" val="2377821125"/>
                    </a:ext>
                  </a:extLst>
                </a:gridCol>
                <a:gridCol w="1974943">
                  <a:extLst>
                    <a:ext uri="{9D8B030D-6E8A-4147-A177-3AD203B41FA5}">
                      <a16:colId xmlns:a16="http://schemas.microsoft.com/office/drawing/2014/main" val="3253640535"/>
                    </a:ext>
                  </a:extLst>
                </a:gridCol>
                <a:gridCol w="2347138">
                  <a:extLst>
                    <a:ext uri="{9D8B030D-6E8A-4147-A177-3AD203B41FA5}">
                      <a16:colId xmlns:a16="http://schemas.microsoft.com/office/drawing/2014/main" val="3113797687"/>
                    </a:ext>
                  </a:extLst>
                </a:gridCol>
              </a:tblGrid>
              <a:tr h="399767">
                <a:tc>
                  <a:txBody>
                    <a:bodyPr/>
                    <a:lstStyle/>
                    <a:p>
                      <a:pPr marL="67945" marR="63500" algn="ctr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</a:endParaRPr>
                    </a:p>
                    <a:p>
                      <a:pPr marL="67945" marR="63500" algn="ctr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Part</a:t>
                      </a:r>
                      <a:r>
                        <a:rPr lang="en-US" sz="1400" spc="135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of</a:t>
                      </a:r>
                      <a:r>
                        <a:rPr lang="en-US" sz="1400" spc="145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ALP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 marR="59055" algn="ctr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</a:endParaRPr>
                    </a:p>
                    <a:p>
                      <a:pPr marL="62865" marR="59055" algn="ctr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Weight(</a:t>
                      </a:r>
                      <a:r>
                        <a:rPr lang="en-US" sz="1400" dirty="0" err="1">
                          <a:effectLst/>
                        </a:rPr>
                        <a:t>kN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66675" algn="ctr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</a:endParaRPr>
                    </a:p>
                    <a:p>
                      <a:pPr marL="68580" marR="66675" algn="ctr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Buoyancy(</a:t>
                      </a:r>
                      <a:r>
                        <a:rPr lang="en-US" sz="1400" dirty="0" err="1">
                          <a:effectLst/>
                        </a:rPr>
                        <a:t>kN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21957045"/>
                  </a:ext>
                </a:extLst>
              </a:tr>
              <a:tr h="401258">
                <a:tc>
                  <a:txBody>
                    <a:bodyPr/>
                    <a:lstStyle/>
                    <a:p>
                      <a:pPr marL="67945" marR="63500" algn="ctr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</a:endParaRPr>
                    </a:p>
                    <a:p>
                      <a:pPr marL="67945" marR="63500" algn="ctr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Head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 marR="59055" algn="ctr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</a:endParaRPr>
                    </a:p>
                    <a:p>
                      <a:pPr marL="62865" marR="59055" algn="ctr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3730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240"/>
                        </a:lnSpc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60425633"/>
                  </a:ext>
                </a:extLst>
              </a:tr>
              <a:tr h="402750">
                <a:tc>
                  <a:txBody>
                    <a:bodyPr/>
                    <a:lstStyle/>
                    <a:p>
                      <a:pPr marL="67945" marR="63500" algn="ctr">
                        <a:lnSpc>
                          <a:spcPts val="1245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</a:endParaRPr>
                    </a:p>
                    <a:p>
                      <a:pPr marL="67945" marR="63500" algn="ctr">
                        <a:lnSpc>
                          <a:spcPts val="1245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Upper</a:t>
                      </a:r>
                      <a:r>
                        <a:rPr lang="en-US" sz="1400" spc="14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Shaft(above</a:t>
                      </a:r>
                      <a:r>
                        <a:rPr lang="en-US" sz="1400" spc="145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msl)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 marR="59055" algn="ctr">
                        <a:lnSpc>
                          <a:spcPts val="1245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</a:endParaRPr>
                    </a:p>
                    <a:p>
                      <a:pPr marL="62865" marR="59055" algn="ctr">
                        <a:lnSpc>
                          <a:spcPts val="1245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2810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245"/>
                        </a:lnSpc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67178434"/>
                  </a:ext>
                </a:extLst>
              </a:tr>
              <a:tr h="402750">
                <a:tc>
                  <a:txBody>
                    <a:bodyPr/>
                    <a:lstStyle/>
                    <a:p>
                      <a:pPr marL="67945" marR="63500" algn="ctr">
                        <a:lnSpc>
                          <a:spcPts val="1245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</a:endParaRPr>
                    </a:p>
                    <a:p>
                      <a:pPr marL="67945" marR="63500" algn="ctr">
                        <a:lnSpc>
                          <a:spcPts val="1245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Upper</a:t>
                      </a:r>
                      <a:r>
                        <a:rPr lang="en-US" sz="1400" spc="135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Shaft(below</a:t>
                      </a:r>
                      <a:r>
                        <a:rPr lang="en-US" sz="1400" spc="135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msl)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 marR="59055" algn="ctr">
                        <a:lnSpc>
                          <a:spcPts val="1245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</a:endParaRPr>
                    </a:p>
                    <a:p>
                      <a:pPr marL="62865" marR="59055" algn="ctr">
                        <a:lnSpc>
                          <a:spcPts val="1245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1740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66040" algn="ctr">
                        <a:lnSpc>
                          <a:spcPts val="1245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</a:endParaRPr>
                    </a:p>
                    <a:p>
                      <a:pPr marL="68580" marR="66040" algn="ctr">
                        <a:lnSpc>
                          <a:spcPts val="1245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5220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41850370"/>
                  </a:ext>
                </a:extLst>
              </a:tr>
              <a:tr h="402750">
                <a:tc>
                  <a:txBody>
                    <a:bodyPr/>
                    <a:lstStyle/>
                    <a:p>
                      <a:pPr marL="67945" marR="63500" algn="ctr">
                        <a:lnSpc>
                          <a:spcPts val="1245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</a:endParaRPr>
                    </a:p>
                    <a:p>
                      <a:pPr marL="67945" marR="63500" algn="ctr">
                        <a:lnSpc>
                          <a:spcPts val="1245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Buoyancy</a:t>
                      </a:r>
                      <a:r>
                        <a:rPr lang="en-US" sz="1400" spc="-3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Chamber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 marR="59055" algn="ctr">
                        <a:lnSpc>
                          <a:spcPts val="1245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</a:endParaRPr>
                    </a:p>
                    <a:p>
                      <a:pPr marL="62865" marR="59055" algn="ctr">
                        <a:lnSpc>
                          <a:spcPts val="1245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7210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66040" algn="ctr">
                        <a:lnSpc>
                          <a:spcPts val="1245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</a:endParaRPr>
                    </a:p>
                    <a:p>
                      <a:pPr marL="68580" marR="66040" algn="ctr">
                        <a:lnSpc>
                          <a:spcPts val="1245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27170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40812225"/>
                  </a:ext>
                </a:extLst>
              </a:tr>
              <a:tr h="402750">
                <a:tc>
                  <a:txBody>
                    <a:bodyPr/>
                    <a:lstStyle/>
                    <a:p>
                      <a:pPr marL="67945" marR="63500" algn="ctr">
                        <a:lnSpc>
                          <a:spcPts val="1245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</a:endParaRPr>
                    </a:p>
                    <a:p>
                      <a:pPr marL="67945" marR="63500" algn="ctr">
                        <a:lnSpc>
                          <a:spcPts val="1245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Lower</a:t>
                      </a:r>
                      <a:r>
                        <a:rPr lang="en-US" sz="1400" spc="12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Shaft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 marR="59055" algn="ctr">
                        <a:lnSpc>
                          <a:spcPts val="1245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</a:endParaRPr>
                    </a:p>
                    <a:p>
                      <a:pPr marL="62865" marR="59055" algn="ctr">
                        <a:lnSpc>
                          <a:spcPts val="1245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22580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66040" algn="ctr">
                        <a:lnSpc>
                          <a:spcPts val="1245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</a:endParaRPr>
                    </a:p>
                    <a:p>
                      <a:pPr marL="68580" marR="66040" algn="ctr">
                        <a:lnSpc>
                          <a:spcPts val="1245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23390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76325924"/>
                  </a:ext>
                </a:extLst>
              </a:tr>
              <a:tr h="402750">
                <a:tc>
                  <a:txBody>
                    <a:bodyPr/>
                    <a:lstStyle/>
                    <a:p>
                      <a:pPr marL="67945" marR="63500" algn="ctr">
                        <a:lnSpc>
                          <a:spcPts val="1245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</a:endParaRPr>
                    </a:p>
                    <a:p>
                      <a:pPr marL="67945" marR="63500" algn="ctr">
                        <a:lnSpc>
                          <a:spcPts val="1245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Ballast</a:t>
                      </a:r>
                      <a:r>
                        <a:rPr lang="en-US" sz="1400" spc="55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Chamber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 marR="59055" algn="ctr">
                        <a:lnSpc>
                          <a:spcPts val="1245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</a:endParaRPr>
                    </a:p>
                    <a:p>
                      <a:pPr marL="62865" marR="59055" algn="ctr">
                        <a:lnSpc>
                          <a:spcPts val="1245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40140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66040" algn="ctr">
                        <a:lnSpc>
                          <a:spcPts val="1245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</a:endParaRPr>
                    </a:p>
                    <a:p>
                      <a:pPr marL="68580" marR="66040" algn="ctr">
                        <a:lnSpc>
                          <a:spcPts val="1245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24700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43422152"/>
                  </a:ext>
                </a:extLst>
              </a:tr>
              <a:tr h="402750">
                <a:tc>
                  <a:txBody>
                    <a:bodyPr/>
                    <a:lstStyle/>
                    <a:p>
                      <a:pPr marL="67945" marR="63500" algn="ctr">
                        <a:lnSpc>
                          <a:spcPts val="1245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</a:endParaRPr>
                    </a:p>
                    <a:p>
                      <a:pPr marL="67945" marR="63500" algn="ctr">
                        <a:lnSpc>
                          <a:spcPts val="1245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Lowest</a:t>
                      </a:r>
                      <a:r>
                        <a:rPr lang="en-US" sz="1400" spc="12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Shaft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 marR="59055" algn="ctr">
                        <a:lnSpc>
                          <a:spcPts val="1245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</a:endParaRPr>
                    </a:p>
                    <a:p>
                      <a:pPr marL="62865" marR="59055" algn="ctr">
                        <a:lnSpc>
                          <a:spcPts val="1245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840.4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66040" algn="ctr">
                        <a:lnSpc>
                          <a:spcPts val="1245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</a:endParaRPr>
                    </a:p>
                    <a:p>
                      <a:pPr marL="68580" marR="66040" algn="ctr">
                        <a:lnSpc>
                          <a:spcPts val="1245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320.06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57065432"/>
                  </a:ext>
                </a:extLst>
              </a:tr>
              <a:tr h="402750">
                <a:tc>
                  <a:txBody>
                    <a:bodyPr/>
                    <a:lstStyle/>
                    <a:p>
                      <a:pPr marL="67945" marR="63500" algn="ctr">
                        <a:lnSpc>
                          <a:spcPts val="1245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</a:endParaRPr>
                    </a:p>
                    <a:p>
                      <a:pPr marL="67945" marR="63500" algn="ctr">
                        <a:lnSpc>
                          <a:spcPts val="1245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Total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 marR="59055" algn="ctr">
                        <a:lnSpc>
                          <a:spcPts val="1245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</a:endParaRPr>
                    </a:p>
                    <a:p>
                      <a:pPr marL="62865" marR="59055" algn="ctr">
                        <a:lnSpc>
                          <a:spcPts val="1245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79050.4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66040" algn="ctr">
                        <a:lnSpc>
                          <a:spcPts val="1245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</a:endParaRPr>
                    </a:p>
                    <a:p>
                      <a:pPr marL="68580" marR="66040" algn="ctr">
                        <a:lnSpc>
                          <a:spcPts val="1245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80800.06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3870192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193DB71-CA04-0232-CFE2-53572B7B02E1}"/>
              </a:ext>
            </a:extLst>
          </p:cNvPr>
          <p:cNvSpPr txBox="1"/>
          <p:nvPr/>
        </p:nvSpPr>
        <p:spPr>
          <a:xfrm>
            <a:off x="3284376" y="4413380"/>
            <a:ext cx="6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01: Physical Properties of ALP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C7BEC2-8CFC-5212-0126-F2562B414566}"/>
              </a:ext>
            </a:extLst>
          </p:cNvPr>
          <p:cNvSpPr txBox="1"/>
          <p:nvPr/>
        </p:nvSpPr>
        <p:spPr>
          <a:xfrm>
            <a:off x="662473" y="5197151"/>
            <a:ext cx="10282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According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eq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pc="-25" dirty="0">
                <a:latin typeface="Calibri" panose="020F0502020204030204" pitchFamily="34" charset="0"/>
                <a:ea typeface="Calibri" panose="020F0502020204030204" pitchFamily="34" charset="0"/>
              </a:rPr>
              <a:t>1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.2 &amp; 1.3,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parameters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</a:t>
            </a:r>
            <a:r>
              <a:rPr lang="en-US" sz="1800" i="1" baseline="-250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</a:t>
            </a:r>
            <a:r>
              <a:rPr lang="en-US" sz="1800" spc="-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</a:t>
            </a:r>
            <a:r>
              <a:rPr lang="en-US" sz="1800" i="1" baseline="-250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</a:t>
            </a:r>
            <a:r>
              <a:rPr lang="en-US" sz="1800" i="1" spc="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</a:t>
            </a:r>
            <a:r>
              <a:rPr lang="en-US" sz="1800" i="1" baseline="-250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</a:t>
            </a:r>
            <a:r>
              <a:rPr lang="en-US" sz="1800" i="1" spc="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are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calculated.</a:t>
            </a:r>
            <a:r>
              <a:rPr lang="en-US" sz="1800" spc="7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These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parameters</a:t>
            </a:r>
            <a:r>
              <a:rPr lang="en-US" sz="1800" spc="-2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are</a:t>
            </a:r>
            <a:r>
              <a:rPr lang="en-US" sz="1800" spc="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then</a:t>
            </a:r>
            <a:r>
              <a:rPr lang="en-US" sz="1800" spc="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summed</a:t>
            </a:r>
            <a:r>
              <a:rPr lang="en-US" sz="1800" spc="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up</a:t>
            </a:r>
            <a:r>
              <a:rPr lang="en-US" sz="1800" spc="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</a:t>
            </a:r>
            <a:r>
              <a:rPr lang="en-US" sz="1800" spc="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required</a:t>
            </a:r>
            <a:r>
              <a:rPr lang="en-US" sz="1800" spc="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number</a:t>
            </a:r>
            <a:r>
              <a:rPr lang="en-US" sz="1800" spc="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1800" spc="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elements</a:t>
            </a:r>
            <a:r>
              <a:rPr lang="en-US" sz="1800" spc="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en-US" sz="1800" spc="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obtain</a:t>
            </a:r>
            <a:r>
              <a:rPr lang="en-US" sz="1800" spc="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0</a:t>
            </a:r>
            <a:r>
              <a:rPr lang="en-US" sz="1800" spc="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1800" spc="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0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862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4119DC-C0BD-D503-139A-1374AAACD1E4}"/>
              </a:ext>
            </a:extLst>
          </p:cNvPr>
          <p:cNvSpPr txBox="1"/>
          <p:nvPr/>
        </p:nvSpPr>
        <p:spPr>
          <a:xfrm>
            <a:off x="727788" y="485192"/>
            <a:ext cx="10842171" cy="2241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140" marR="2806065">
              <a:lnSpc>
                <a:spcPct val="162000"/>
              </a:lnSpc>
              <a:spcBef>
                <a:spcPts val="27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-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value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1800" spc="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0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for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ALP</a:t>
            </a:r>
            <a:r>
              <a:rPr lang="en-US" sz="1800" spc="-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considered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1.0773e+08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</a:rPr>
              <a:t> N-m.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31140" marR="2806065">
              <a:lnSpc>
                <a:spcPct val="162000"/>
              </a:lnSpc>
              <a:spcBef>
                <a:spcPts val="270"/>
              </a:spcBef>
              <a:spcAft>
                <a:spcPts val="0"/>
              </a:spcAft>
            </a:pPr>
            <a:r>
              <a:rPr lang="en-US" sz="1800" spc="-27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value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1800" spc="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0</a:t>
            </a:r>
            <a:r>
              <a:rPr lang="en-US" sz="1800" spc="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ALP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considered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1.0570e+10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</a:rPr>
              <a:t> N-</a:t>
            </a:r>
            <a:r>
              <a:rPr lang="el-GR" sz="1800" dirty="0">
                <a:solidFill>
                  <a:srgbClr val="836967"/>
                </a:solidFill>
              </a:rPr>
              <a:t> </a:t>
            </a:r>
            <a:r>
              <a:rPr lang="en-US" sz="1800" dirty="0">
                <a:solidFill>
                  <a:srgbClr val="836967"/>
                </a:solidFill>
              </a:rPr>
              <a:t>m</a:t>
            </a:r>
            <a:r>
              <a:rPr lang="el-GR" sz="1800" dirty="0">
                <a:solidFill>
                  <a:srgbClr val="836967"/>
                </a:solidFill>
              </a:rPr>
              <a:t> </a:t>
            </a:r>
            <a:r>
              <a:rPr lang="en-US" sz="1800" spc="5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 </a:t>
            </a:r>
          </a:p>
          <a:p>
            <a:pPr marL="231140" marR="2806065">
              <a:lnSpc>
                <a:spcPct val="162000"/>
              </a:lnSpc>
              <a:spcBef>
                <a:spcPts val="270"/>
              </a:spcBef>
              <a:spcAft>
                <a:spcPts val="0"/>
              </a:spcAft>
            </a:pP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Based</a:t>
            </a:r>
            <a:r>
              <a:rPr lang="en-US" sz="1800" spc="-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on</a:t>
            </a:r>
            <a:r>
              <a:rPr lang="en-US" sz="1800" spc="-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above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values,</a:t>
            </a:r>
            <a:r>
              <a:rPr lang="en-US" sz="1800" spc="-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natural</a:t>
            </a:r>
            <a:r>
              <a:rPr lang="en-US" sz="1800" spc="-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frequency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1800" spc="-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ALP</a:t>
            </a:r>
            <a:r>
              <a:rPr lang="en-US" sz="1800" spc="-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calculated.</a:t>
            </a:r>
            <a:r>
              <a:rPr lang="en-US" sz="1800" spc="-2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7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value</a:t>
            </a:r>
            <a:r>
              <a:rPr lang="en-US" sz="1800" spc="7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1800" spc="1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ω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0</a:t>
            </a:r>
            <a:r>
              <a:rPr lang="en-US" sz="1800" spc="1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</a:t>
            </a:r>
            <a:r>
              <a:rPr lang="en-US" sz="1800" spc="8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8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ALP</a:t>
            </a:r>
            <a:r>
              <a:rPr lang="en-US" sz="1800" spc="7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considered</a:t>
            </a:r>
            <a:r>
              <a:rPr lang="en-US" sz="1800" spc="8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</a:t>
            </a:r>
            <a:r>
              <a:rPr lang="en-US" sz="1800" spc="8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0.11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</a:rPr>
              <a:t> rad/sec.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056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D3F416-3FF9-9560-64BE-0326AE068BB3}"/>
              </a:ext>
            </a:extLst>
          </p:cNvPr>
          <p:cNvSpPr txBox="1"/>
          <p:nvPr/>
        </p:nvSpPr>
        <p:spPr>
          <a:xfrm>
            <a:off x="4544008" y="317241"/>
            <a:ext cx="3713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PM Spectra</a:t>
            </a:r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E664F5-B4CD-5928-8949-1A14ABF02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39" y="1089077"/>
            <a:ext cx="4263683" cy="14208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585372-AB26-F4C7-68B7-454CF3F498B8}"/>
              </a:ext>
            </a:extLst>
          </p:cNvPr>
          <p:cNvSpPr txBox="1"/>
          <p:nvPr/>
        </p:nvSpPr>
        <p:spPr>
          <a:xfrm>
            <a:off x="706795" y="2311409"/>
            <a:ext cx="6097554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1140">
              <a:spcBef>
                <a:spcPts val="27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where,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31140">
              <a:spcBef>
                <a:spcPts val="850"/>
              </a:spcBef>
              <a:spcAft>
                <a:spcPts val="0"/>
              </a:spcAft>
            </a:pP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α</a:t>
            </a:r>
            <a:r>
              <a:rPr lang="en-US" sz="1800" i="1" spc="10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</a:t>
            </a:r>
            <a:r>
              <a:rPr lang="en-US" sz="1800" spc="10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US" sz="1800" spc="10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numerical</a:t>
            </a:r>
            <a:r>
              <a:rPr lang="en-US" sz="1800" spc="1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constant</a:t>
            </a:r>
            <a:r>
              <a:rPr lang="en-US" sz="1800" spc="10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=0.0081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31140">
              <a:spcBef>
                <a:spcPts val="850"/>
              </a:spcBef>
              <a:spcAft>
                <a:spcPts val="0"/>
              </a:spcAft>
            </a:pP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β</a:t>
            </a:r>
            <a:r>
              <a:rPr lang="en-US" sz="1800" i="1" spc="16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</a:t>
            </a:r>
            <a:r>
              <a:rPr lang="en-US" sz="1800" spc="1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US" sz="1800" spc="1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numerical</a:t>
            </a:r>
            <a:r>
              <a:rPr lang="en-US" sz="1800" spc="1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constant</a:t>
            </a:r>
            <a:r>
              <a:rPr lang="en-US" sz="1800" spc="1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=0.74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31140">
              <a:spcBef>
                <a:spcPts val="850"/>
              </a:spcBef>
              <a:spcAft>
                <a:spcPts val="0"/>
              </a:spcAft>
            </a:pP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19</a:t>
            </a:r>
            <a:r>
              <a:rPr lang="en-US" sz="1800" i="1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4</a:t>
            </a:r>
            <a:r>
              <a:rPr lang="en-US" sz="1800" spc="2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</a:t>
            </a:r>
            <a:r>
              <a:rPr lang="en-US" sz="1800" spc="16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1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wind</a:t>
            </a:r>
            <a:r>
              <a:rPr lang="en-US" sz="1800" spc="1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speed</a:t>
            </a:r>
            <a:r>
              <a:rPr lang="en-US" sz="1800" spc="1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at</a:t>
            </a:r>
            <a:r>
              <a:rPr lang="en-US" sz="1800" spc="15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19.4m</a:t>
            </a:r>
            <a:r>
              <a:rPr lang="en-US" sz="1800" spc="16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above</a:t>
            </a:r>
            <a:r>
              <a:rPr lang="en-US" sz="1800" spc="16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1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sea</a:t>
            </a:r>
            <a:r>
              <a:rPr lang="en-US" sz="1800" spc="16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surface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31140">
              <a:spcBef>
                <a:spcPts val="850"/>
              </a:spcBef>
              <a:spcAft>
                <a:spcPts val="0"/>
              </a:spcAft>
            </a:pP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</a:t>
            </a:r>
            <a:r>
              <a:rPr lang="en-US" sz="1800" i="1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</a:t>
            </a:r>
            <a:r>
              <a:rPr lang="en-US" sz="1800" i="1" spc="-1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</a:t>
            </a:r>
            <a:r>
              <a:rPr lang="en-US" sz="1800" i="1" spc="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</a:t>
            </a:r>
            <a:r>
              <a:rPr lang="en-US" sz="1800" spc="15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sea</a:t>
            </a:r>
            <a:r>
              <a:rPr lang="en-US" sz="1800" spc="15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spectral</a:t>
            </a:r>
            <a:r>
              <a:rPr lang="en-US" sz="1800" spc="1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density</a:t>
            </a:r>
            <a:r>
              <a:rPr lang="en-US" sz="1800" spc="15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function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Bef>
                <a:spcPts val="15"/>
              </a:spcBef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538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B6E10A-E1C7-1AC2-4BF6-58B2315E2F68}"/>
              </a:ext>
            </a:extLst>
          </p:cNvPr>
          <p:cNvSpPr txBox="1"/>
          <p:nvPr/>
        </p:nvSpPr>
        <p:spPr>
          <a:xfrm>
            <a:off x="3284376" y="429208"/>
            <a:ext cx="5738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Procedure for Load Calculation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72D4F1-B8B4-003B-A075-20605E419B41}"/>
              </a:ext>
            </a:extLst>
          </p:cNvPr>
          <p:cNvSpPr txBox="1"/>
          <p:nvPr/>
        </p:nvSpPr>
        <p:spPr>
          <a:xfrm>
            <a:off x="600269" y="1387207"/>
            <a:ext cx="10991461" cy="4323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PM Spectra calculated the Amplitude, Spectral Density, and </a:t>
            </a:r>
            <a:r>
              <a:rPr lang="en-US" sz="28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Wave number for the frequency range of 0 to 2 rad/sec.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endParaRPr lang="en-US" sz="2800" kern="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07000"/>
              </a:lnSpc>
            </a:pPr>
            <a:r>
              <a:rPr lang="en-US" sz="28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2.Find the PSDF for a1,a2,and a3 using Transfer function and PM spectra.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IN" sz="2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en-US" sz="28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 the Time series of load components from PSDF.</a:t>
            </a:r>
          </a:p>
          <a:p>
            <a:pPr lvl="0">
              <a:lnSpc>
                <a:spcPct val="107000"/>
              </a:lnSpc>
            </a:pP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IN" sz="2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</a:t>
            </a:r>
            <a:r>
              <a:rPr lang="en-US" sz="28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Use those time series in the equation of motion as external load.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846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3155C3-813C-4855-6E04-3B299C9C3E8F}"/>
              </a:ext>
            </a:extLst>
          </p:cNvPr>
          <p:cNvSpPr txBox="1"/>
          <p:nvPr/>
        </p:nvSpPr>
        <p:spPr>
          <a:xfrm>
            <a:off x="373224" y="307910"/>
            <a:ext cx="114766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PSDFs of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),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), and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3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 can be obtained by multiplying the square of the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transfer</a:t>
            </a:r>
            <a:r>
              <a:rPr lang="en-US" sz="1800" b="1" spc="7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function</a:t>
            </a:r>
            <a:r>
              <a:rPr lang="en-US" sz="1800" b="1" spc="7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with</a:t>
            </a:r>
            <a:r>
              <a:rPr lang="en-US" sz="1800" spc="7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7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PSDF</a:t>
            </a:r>
            <a:r>
              <a:rPr lang="en-US" sz="1800" spc="7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1800" spc="7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7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sea</a:t>
            </a:r>
            <a:r>
              <a:rPr lang="en-US" sz="1800" spc="7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spectra.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PSDF of a1(t) can be written as, </a:t>
            </a:r>
          </a:p>
          <a:p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IN" dirty="0"/>
              <a:t>Where,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83C353-D2E5-50AD-8B0B-D1BCE1C11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948" y="891875"/>
            <a:ext cx="2791117" cy="8952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ABC4D5-1701-F94A-4294-FF4D0BEB9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530" y="1659717"/>
            <a:ext cx="3481976" cy="1175656"/>
          </a:xfrm>
          <a:prstGeom prst="rect">
            <a:avLst/>
          </a:prstGeom>
        </p:spPr>
      </p:pic>
      <p:pic>
        <p:nvPicPr>
          <p:cNvPr id="17" name="image7.jpeg">
            <a:extLst>
              <a:ext uri="{FF2B5EF4-FFF2-40B4-BE49-F238E27FC236}">
                <a16:creationId xmlns:a16="http://schemas.microsoft.com/office/drawing/2014/main" id="{29197089-F0D1-BD84-6946-D5B32420E6F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29200" y="1787094"/>
            <a:ext cx="5755270" cy="391390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8790834-6453-2DC8-072B-CEBE64C81D8A}"/>
              </a:ext>
            </a:extLst>
          </p:cNvPr>
          <p:cNvSpPr txBox="1"/>
          <p:nvPr/>
        </p:nvSpPr>
        <p:spPr>
          <a:xfrm>
            <a:off x="317240" y="3005384"/>
            <a:ext cx="42827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we</a:t>
            </a:r>
            <a:r>
              <a:rPr lang="en-US" sz="1800" spc="10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integrate</a:t>
            </a:r>
            <a:r>
              <a:rPr lang="en-US" sz="1800" spc="10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it</a:t>
            </a:r>
            <a:r>
              <a:rPr lang="en-US" sz="1800" spc="-2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 all submerged elements for a frequency range of 0 to 2 rad/s, with an interval of 0.01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rad/s,</a:t>
            </a:r>
            <a:r>
              <a:rPr lang="en-US" sz="1800" spc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leading</a:t>
            </a:r>
            <a:r>
              <a:rPr lang="en-US" sz="1800" spc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en-US" sz="1800" spc="10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200</a:t>
            </a:r>
            <a:r>
              <a:rPr lang="en-US" sz="1800" spc="9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values</a:t>
            </a:r>
            <a:r>
              <a:rPr lang="en-US" sz="1800" spc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1800" spc="9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</a:t>
            </a:r>
            <a:r>
              <a:rPr lang="en-US" sz="1800" i="1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US" i="1" baseline="-25000" dirty="0">
                <a:latin typeface="Lucida Console" panose="020B0609040504020204" pitchFamily="49" charset="0"/>
                <a:ea typeface="Calibri" panose="020F0502020204030204" pitchFamily="34" charset="0"/>
              </a:rPr>
              <a:t>1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</a:rPr>
              <a:t>w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8C2E5F-814E-46C6-B190-4F917BDC60D6}"/>
              </a:ext>
            </a:extLst>
          </p:cNvPr>
          <p:cNvSpPr txBox="1"/>
          <p:nvPr/>
        </p:nvSpPr>
        <p:spPr>
          <a:xfrm>
            <a:off x="6096000" y="5871014"/>
            <a:ext cx="6257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1665">
              <a:spcBef>
                <a:spcPts val="680"/>
              </a:spcBef>
              <a:spcAft>
                <a:spcPts val="0"/>
              </a:spcAft>
            </a:pPr>
            <a:r>
              <a:rPr lang="en-US" dirty="0"/>
              <a:t>Fig 03: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PSDF</a:t>
            </a:r>
            <a:r>
              <a:rPr lang="en-US" sz="1800" spc="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Values</a:t>
            </a:r>
            <a:r>
              <a:rPr lang="en-US" sz="1800" spc="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1800" spc="5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US" sz="1800" baseline="-25000" dirty="0">
                <a:effectLst/>
                <a:latin typeface="Roboto" panose="02000000000000000000" pitchFamily="2" charset="0"/>
                <a:ea typeface="Calibri" panose="020F0502020204030204" pitchFamily="34" charset="0"/>
              </a:rPr>
              <a:t>1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0111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97B5E4-A96C-0991-3C75-3DA077A1E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471" y="0"/>
            <a:ext cx="2866876" cy="10759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9AFFD4-D4C2-5E33-A1CB-4CF58367F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478" y="1260786"/>
            <a:ext cx="4917232" cy="10759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84EFC4-09CE-396C-9DB6-35792782FC45}"/>
              </a:ext>
            </a:extLst>
          </p:cNvPr>
          <p:cNvSpPr txBox="1"/>
          <p:nvPr/>
        </p:nvSpPr>
        <p:spPr>
          <a:xfrm>
            <a:off x="998375" y="337456"/>
            <a:ext cx="6941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PSDF of a2(t) can be written as, </a:t>
            </a:r>
          </a:p>
          <a:p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IN" dirty="0"/>
              <a:t>Where,</a:t>
            </a:r>
          </a:p>
        </p:txBody>
      </p:sp>
      <p:pic>
        <p:nvPicPr>
          <p:cNvPr id="5" name="image9.png">
            <a:extLst>
              <a:ext uri="{FF2B5EF4-FFF2-40B4-BE49-F238E27FC236}">
                <a16:creationId xmlns:a16="http://schemas.microsoft.com/office/drawing/2014/main" id="{897693B2-6093-FD16-9E43-0C55C47340D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19460" y="1598242"/>
            <a:ext cx="5225143" cy="39989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55A487-1621-18F3-E958-81C217070F27}"/>
              </a:ext>
            </a:extLst>
          </p:cNvPr>
          <p:cNvSpPr txBox="1"/>
          <p:nvPr/>
        </p:nvSpPr>
        <p:spPr>
          <a:xfrm>
            <a:off x="382555" y="2521572"/>
            <a:ext cx="53060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W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</a:t>
            </a:r>
            <a:r>
              <a:rPr lang="en-US" sz="1800" spc="10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integrate</a:t>
            </a:r>
            <a:r>
              <a:rPr lang="en-US" sz="1800" spc="10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it</a:t>
            </a:r>
            <a:r>
              <a:rPr lang="en-US" sz="1800" spc="-2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 all submerged elements for a frequency range of 0 to 2 rad/s, with an interval of 0.01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rad/s,</a:t>
            </a:r>
            <a:r>
              <a:rPr lang="en-US" sz="1800" spc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leading</a:t>
            </a:r>
            <a:r>
              <a:rPr lang="en-US" sz="1800" spc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en-US" sz="1800" spc="10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200</a:t>
            </a:r>
            <a:r>
              <a:rPr lang="en-US" sz="1800" spc="9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values</a:t>
            </a:r>
            <a:r>
              <a:rPr lang="en-US" sz="1800" spc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1800" spc="9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</a:t>
            </a:r>
            <a:r>
              <a:rPr lang="en-US" sz="1800" i="1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US" i="1" baseline="-25000" dirty="0">
                <a:latin typeface="Lucida Console" panose="020B0609040504020204" pitchFamily="49" charset="0"/>
                <a:ea typeface="Calibri" panose="020F0502020204030204" pitchFamily="34" charset="0"/>
              </a:rPr>
              <a:t>2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</a:rPr>
              <a:t>w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FF6C68-EB93-AA2D-2FA3-491060C6DFBB}"/>
              </a:ext>
            </a:extLst>
          </p:cNvPr>
          <p:cNvSpPr txBox="1"/>
          <p:nvPr/>
        </p:nvSpPr>
        <p:spPr>
          <a:xfrm>
            <a:off x="6204857" y="5750004"/>
            <a:ext cx="6176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04: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PSDF</a:t>
            </a:r>
            <a:r>
              <a:rPr lang="en-US" sz="1800" spc="5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Values</a:t>
            </a:r>
            <a:r>
              <a:rPr lang="en-US" sz="1800" spc="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1800" spc="5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US" sz="1800" baseline="-250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  <a:r>
              <a:rPr lang="en-US" sz="1800" spc="5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</a:t>
            </a:r>
            <a:r>
              <a:rPr lang="en-US" sz="1800" spc="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16m</a:t>
            </a:r>
            <a:r>
              <a:rPr lang="en-US" sz="1800" spc="5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significant</a:t>
            </a:r>
            <a:r>
              <a:rPr lang="en-US" sz="1800" spc="5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wave</a:t>
            </a:r>
            <a:r>
              <a:rPr lang="en-US" sz="1800" spc="5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height</a:t>
            </a:r>
            <a:r>
              <a:rPr lang="en-US" sz="1800" spc="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1800" spc="5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sea</a:t>
            </a:r>
            <a:r>
              <a:rPr lang="en-US" sz="1800" spc="5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spectrum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651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CAE535-8FBB-3929-C8FA-82B4931DB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124" y="279917"/>
            <a:ext cx="3556125" cy="9810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816639-DE74-5967-9E5F-1E25CBFC4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897" y="963493"/>
            <a:ext cx="3797560" cy="9810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9F5F81-A1CE-BACD-7EC6-7FB071FC8936}"/>
              </a:ext>
            </a:extLst>
          </p:cNvPr>
          <p:cNvSpPr txBox="1"/>
          <p:nvPr/>
        </p:nvSpPr>
        <p:spPr>
          <a:xfrm>
            <a:off x="634482" y="447869"/>
            <a:ext cx="3181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PSDF of a3(t) can be written as, </a:t>
            </a:r>
          </a:p>
          <a:p>
            <a:endParaRPr lang="en-IN" dirty="0"/>
          </a:p>
          <a:p>
            <a:r>
              <a:rPr lang="en-IN" dirty="0"/>
              <a:t>Where, </a:t>
            </a:r>
          </a:p>
        </p:txBody>
      </p:sp>
      <p:pic>
        <p:nvPicPr>
          <p:cNvPr id="5" name="image10.jpeg">
            <a:extLst>
              <a:ext uri="{FF2B5EF4-FFF2-40B4-BE49-F238E27FC236}">
                <a16:creationId xmlns:a16="http://schemas.microsoft.com/office/drawing/2014/main" id="{88522DE1-6CDA-1EEF-EBFA-4AE7393DE24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66792" y="1260946"/>
            <a:ext cx="5376869" cy="39625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69FC73-A82D-F0CD-1D93-38D23BC4B204}"/>
              </a:ext>
            </a:extLst>
          </p:cNvPr>
          <p:cNvSpPr txBox="1"/>
          <p:nvPr/>
        </p:nvSpPr>
        <p:spPr>
          <a:xfrm>
            <a:off x="5859625" y="5383764"/>
            <a:ext cx="6214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05: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PSDF</a:t>
            </a:r>
            <a:r>
              <a:rPr lang="en-US" sz="1800" spc="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Values</a:t>
            </a:r>
            <a:r>
              <a:rPr lang="en-US" sz="1800" spc="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1800" spc="5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US" sz="1800" baseline="-25000" dirty="0">
                <a:effectLst/>
                <a:latin typeface="Roboto" panose="02000000000000000000" pitchFamily="2" charset="0"/>
                <a:ea typeface="Calibri" panose="020F0502020204030204" pitchFamily="34" charset="0"/>
              </a:rPr>
              <a:t>3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  <a:r>
              <a:rPr lang="en-US" sz="1800" spc="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</a:t>
            </a:r>
            <a:r>
              <a:rPr lang="en-US" sz="1800" spc="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16m</a:t>
            </a:r>
            <a:r>
              <a:rPr lang="en-US" sz="1800" spc="5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significant</a:t>
            </a:r>
            <a:r>
              <a:rPr lang="en-US" sz="1800" spc="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wave</a:t>
            </a:r>
            <a:r>
              <a:rPr lang="en-US" sz="1800" spc="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height</a:t>
            </a:r>
            <a:r>
              <a:rPr lang="en-US" sz="1800" spc="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1800" spc="5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      	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sea</a:t>
            </a:r>
            <a:r>
              <a:rPr lang="en-US" sz="1800" spc="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spectrum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46257F-A422-D71F-85B8-B1BD20816D3E}"/>
              </a:ext>
            </a:extLst>
          </p:cNvPr>
          <p:cNvSpPr txBox="1"/>
          <p:nvPr/>
        </p:nvSpPr>
        <p:spPr>
          <a:xfrm>
            <a:off x="326571" y="2166433"/>
            <a:ext cx="48145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We integrate it for</a:t>
            </a:r>
            <a:r>
              <a:rPr lang="en-US" sz="1800" spc="17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all</a:t>
            </a:r>
            <a:r>
              <a:rPr lang="en-US" sz="1800" spc="17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submerged</a:t>
            </a:r>
            <a:r>
              <a:rPr lang="en-US" sz="1800" spc="17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elements</a:t>
            </a:r>
            <a:r>
              <a:rPr lang="en-US" sz="1800" spc="17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</a:t>
            </a:r>
            <a:r>
              <a:rPr lang="en-US" sz="1800" spc="17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US" sz="1800" spc="17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frequency</a:t>
            </a:r>
            <a:r>
              <a:rPr lang="en-US" sz="1800" spc="17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range</a:t>
            </a:r>
            <a:r>
              <a:rPr lang="en-US" sz="1800" spc="17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1800" spc="17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0</a:t>
            </a:r>
            <a:r>
              <a:rPr lang="en-US" sz="1800" spc="17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en-US" sz="1800" spc="17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</a:t>
            </a:r>
            <a:r>
              <a:rPr lang="en-US" sz="1800" spc="17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rad/s,</a:t>
            </a:r>
            <a:r>
              <a:rPr lang="en-US" sz="1800" spc="17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with</a:t>
            </a:r>
            <a:r>
              <a:rPr lang="en-US" sz="1800" spc="17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</a:t>
            </a:r>
            <a:r>
              <a:rPr lang="en-US" sz="1800" spc="17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interval</a:t>
            </a:r>
            <a:r>
              <a:rPr lang="en-US" sz="1800" spc="17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1800" spc="17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0.01</a:t>
            </a:r>
            <a:r>
              <a:rPr lang="en-US" sz="1800" spc="-2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rad/s,</a:t>
            </a:r>
            <a:r>
              <a:rPr lang="en-US" sz="1800" spc="1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leading</a:t>
            </a:r>
            <a:r>
              <a:rPr lang="en-US" sz="1800" spc="1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en-US" sz="1800" spc="1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200</a:t>
            </a:r>
            <a:r>
              <a:rPr lang="en-US" sz="1800" spc="1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values</a:t>
            </a:r>
            <a:r>
              <a:rPr lang="en-US" sz="1800" spc="1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1800" spc="1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</a:t>
            </a:r>
            <a:r>
              <a:rPr lang="en-US" sz="1800" i="1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US" i="1" baseline="-25000" dirty="0">
                <a:latin typeface="Lucida Console" panose="020B060904050402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</a:rPr>
              <a:t>w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8677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7ABFA3-A7E2-88F9-9D9C-75848AC5868D}"/>
              </a:ext>
            </a:extLst>
          </p:cNvPr>
          <p:cNvSpPr txBox="1"/>
          <p:nvPr/>
        </p:nvSpPr>
        <p:spPr>
          <a:xfrm>
            <a:off x="2537927" y="242594"/>
            <a:ext cx="7623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Introduction &amp; Context to the Problem</a:t>
            </a:r>
            <a:endParaRPr lang="en-IN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E91FC0-DAFB-E588-3D6E-51A3575344B3}"/>
              </a:ext>
            </a:extLst>
          </p:cNvPr>
          <p:cNvSpPr txBox="1"/>
          <p:nvPr/>
        </p:nvSpPr>
        <p:spPr>
          <a:xfrm>
            <a:off x="320351" y="534982"/>
            <a:ext cx="11551298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Compliant Structures in Ocean Engineering.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Presence of Hydrodynamic Force.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High Non-linear behaviour.</a:t>
            </a:r>
          </a:p>
          <a:p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High Instability.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Safe and Accurate design of the 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Thesis Problem Definition.</a:t>
            </a:r>
          </a:p>
        </p:txBody>
      </p:sp>
    </p:spTree>
    <p:extLst>
      <p:ext uri="{BB962C8B-B14F-4D97-AF65-F5344CB8AC3E}">
        <p14:creationId xmlns:p14="http://schemas.microsoft.com/office/powerpoint/2010/main" val="19388636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1.jpeg">
            <a:extLst>
              <a:ext uri="{FF2B5EF4-FFF2-40B4-BE49-F238E27FC236}">
                <a16:creationId xmlns:a16="http://schemas.microsoft.com/office/drawing/2014/main" id="{F1EEF756-3D20-D403-E1F5-ADB465937FA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5192" y="1576873"/>
            <a:ext cx="11262049" cy="44133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214DD2-B45C-A1FE-9328-BEE876DB7E40}"/>
              </a:ext>
            </a:extLst>
          </p:cNvPr>
          <p:cNvSpPr txBox="1"/>
          <p:nvPr/>
        </p:nvSpPr>
        <p:spPr>
          <a:xfrm>
            <a:off x="2444620" y="6076174"/>
            <a:ext cx="7977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		Fig:06-Time</a:t>
            </a:r>
            <a:r>
              <a:rPr lang="en-IN" sz="1800" spc="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Series</a:t>
            </a:r>
            <a:r>
              <a:rPr lang="en-IN" sz="1800" spc="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IN" sz="1800" spc="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N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IN" i="1" baseline="-25000" dirty="0">
                <a:latin typeface="Calibri" panose="020F0502020204030204" pitchFamily="34" charset="0"/>
                <a:ea typeface="Calibri" panose="020F0502020204030204" pitchFamily="34" charset="0"/>
              </a:rPr>
              <a:t>1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IN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FE6034-6545-9CD5-69D6-1F03D08BE494}"/>
              </a:ext>
            </a:extLst>
          </p:cNvPr>
          <p:cNvSpPr txBox="1"/>
          <p:nvPr/>
        </p:nvSpPr>
        <p:spPr>
          <a:xfrm>
            <a:off x="1474236" y="708154"/>
            <a:ext cx="6932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  <a:r>
              <a:rPr lang="en-US" sz="1800" spc="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=</a:t>
            </a:r>
            <a:r>
              <a:rPr lang="en-US" sz="1800" spc="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((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ω</a:t>
            </a:r>
            <a:r>
              <a:rPr lang="en-US" sz="1800" i="1" baseline="-250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</a:t>
            </a:r>
            <a:r>
              <a:rPr lang="en-US" sz="1800" i="1" spc="-5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+</a:t>
            </a:r>
            <a:r>
              <a:rPr lang="en-US" sz="1800" spc="-5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ϕ</a:t>
            </a:r>
            <a:r>
              <a:rPr lang="en-US" sz="1800" i="1" baseline="-250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934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2.jpeg">
            <a:extLst>
              <a:ext uri="{FF2B5EF4-FFF2-40B4-BE49-F238E27FC236}">
                <a16:creationId xmlns:a16="http://schemas.microsoft.com/office/drawing/2014/main" id="{C820A8C5-E155-C445-74B8-C802B229406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9208" y="1595535"/>
            <a:ext cx="11271379" cy="42174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11D5E2-9DDF-4276-33A1-51DD4B8E1C40}"/>
              </a:ext>
            </a:extLst>
          </p:cNvPr>
          <p:cNvSpPr txBox="1"/>
          <p:nvPr/>
        </p:nvSpPr>
        <p:spPr>
          <a:xfrm>
            <a:off x="5206481" y="5923679"/>
            <a:ext cx="46839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Fig:07-Time</a:t>
            </a:r>
            <a:r>
              <a:rPr lang="en-IN" sz="1800" spc="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Series</a:t>
            </a:r>
            <a:r>
              <a:rPr lang="en-IN" sz="1800" spc="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IN" sz="1800" spc="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N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IN" sz="1800" i="1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IN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CCDAB0-A6B5-7A6F-7AC4-7778578A67B8}"/>
              </a:ext>
            </a:extLst>
          </p:cNvPr>
          <p:cNvSpPr txBox="1"/>
          <p:nvPr/>
        </p:nvSpPr>
        <p:spPr>
          <a:xfrm>
            <a:off x="1035698" y="838496"/>
            <a:ext cx="6550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  <a:r>
              <a:rPr lang="en-US" sz="1800" spc="1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=</a:t>
            </a:r>
            <a:r>
              <a:rPr lang="en-US" sz="1800" spc="1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((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ω</a:t>
            </a:r>
            <a:r>
              <a:rPr lang="en-US" sz="1800" i="1" baseline="-250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</a:t>
            </a:r>
            <a:r>
              <a:rPr lang="en-US" sz="1800" i="1" spc="6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+</a:t>
            </a:r>
            <a:r>
              <a:rPr lang="en-US" sz="1800" spc="6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ϕ</a:t>
            </a:r>
            <a:r>
              <a:rPr lang="en-US" sz="1800" i="1" baseline="-250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2385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3.jpeg">
            <a:extLst>
              <a:ext uri="{FF2B5EF4-FFF2-40B4-BE49-F238E27FC236}">
                <a16:creationId xmlns:a16="http://schemas.microsoft.com/office/drawing/2014/main" id="{485A2437-2D2F-4E5B-9F15-0000F9E9ED7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0507" y="1436914"/>
            <a:ext cx="10935478" cy="43468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C6D55F-7431-F27F-EE09-E75E9616BE03}"/>
              </a:ext>
            </a:extLst>
          </p:cNvPr>
          <p:cNvSpPr txBox="1"/>
          <p:nvPr/>
        </p:nvSpPr>
        <p:spPr>
          <a:xfrm>
            <a:off x="5215812" y="6060719"/>
            <a:ext cx="5094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Fig:08-Time</a:t>
            </a:r>
            <a:r>
              <a:rPr lang="en-IN" sz="1800" spc="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Series</a:t>
            </a:r>
            <a:r>
              <a:rPr lang="en-IN" sz="1800" spc="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IN" sz="1800" spc="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N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IN" i="1" baseline="-25000" dirty="0">
                <a:latin typeface="Calibri" panose="020F0502020204030204" pitchFamily="34" charset="0"/>
                <a:ea typeface="Calibri" panose="020F0502020204030204" pitchFamily="34" charset="0"/>
              </a:rPr>
              <a:t>3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IN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6CCFF7-F0D1-7090-688D-836DC90929B1}"/>
              </a:ext>
            </a:extLst>
          </p:cNvPr>
          <p:cNvSpPr txBox="1"/>
          <p:nvPr/>
        </p:nvSpPr>
        <p:spPr>
          <a:xfrm>
            <a:off x="1315615" y="790583"/>
            <a:ext cx="6083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3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  <a:r>
              <a:rPr lang="en-US" sz="1800" spc="1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=</a:t>
            </a:r>
            <a:r>
              <a:rPr lang="en-US" sz="1800" spc="1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3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((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ω</a:t>
            </a:r>
            <a:r>
              <a:rPr lang="en-US" sz="1800" i="1" baseline="-250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</a:t>
            </a:r>
            <a:r>
              <a:rPr lang="en-US" sz="1800" i="1" spc="6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+</a:t>
            </a:r>
            <a:r>
              <a:rPr lang="en-US" sz="1800" spc="6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ϕ</a:t>
            </a:r>
            <a:r>
              <a:rPr lang="en-US" sz="1800" i="1" baseline="-250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8550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E85AF4-6E67-077F-0F33-E101E31591C2}"/>
              </a:ext>
            </a:extLst>
          </p:cNvPr>
          <p:cNvSpPr txBox="1"/>
          <p:nvPr/>
        </p:nvSpPr>
        <p:spPr>
          <a:xfrm>
            <a:off x="3116425" y="355341"/>
            <a:ext cx="6913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Algorithm of Newmark beta method</a:t>
            </a:r>
            <a:endParaRPr lang="en-IN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6444A1-D033-FA65-2D38-9871222B9093}"/>
              </a:ext>
            </a:extLst>
          </p:cNvPr>
          <p:cNvSpPr/>
          <p:nvPr/>
        </p:nvSpPr>
        <p:spPr>
          <a:xfrm>
            <a:off x="4012163" y="1399592"/>
            <a:ext cx="3918857" cy="6904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4275F7-D5ED-B17B-9B77-677FD8968923}"/>
              </a:ext>
            </a:extLst>
          </p:cNvPr>
          <p:cNvSpPr txBox="1"/>
          <p:nvPr/>
        </p:nvSpPr>
        <p:spPr>
          <a:xfrm>
            <a:off x="4226767" y="1530220"/>
            <a:ext cx="3592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Calculated the initial conditions</a:t>
            </a:r>
            <a:endParaRPr lang="en-IN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F653C8-576C-D370-8755-8CB1F0428DB1}"/>
              </a:ext>
            </a:extLst>
          </p:cNvPr>
          <p:cNvSpPr/>
          <p:nvPr/>
        </p:nvSpPr>
        <p:spPr>
          <a:xfrm>
            <a:off x="4012164" y="2929812"/>
            <a:ext cx="3918856" cy="6904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84D178-FA35-3CED-F8AF-FA1EB8A13D2B}"/>
              </a:ext>
            </a:extLst>
          </p:cNvPr>
          <p:cNvSpPr txBox="1"/>
          <p:nvPr/>
        </p:nvSpPr>
        <p:spPr>
          <a:xfrm>
            <a:off x="4012163" y="3032449"/>
            <a:ext cx="3918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Calculated </a:t>
            </a:r>
            <a:r>
              <a:rPr lang="en-US" dirty="0" err="1"/>
              <a:t>dp</a:t>
            </a:r>
            <a:r>
              <a:rPr lang="en-US" dirty="0"/>
              <a:t> using linear force term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3E64E5-C2AC-CBF4-B299-9F55705A92D7}"/>
              </a:ext>
            </a:extLst>
          </p:cNvPr>
          <p:cNvSpPr/>
          <p:nvPr/>
        </p:nvSpPr>
        <p:spPr>
          <a:xfrm>
            <a:off x="4012163" y="4525347"/>
            <a:ext cx="4021494" cy="8024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93A97-C8D3-1E9D-406D-CFE5C7D632F3}"/>
              </a:ext>
            </a:extLst>
          </p:cNvPr>
          <p:cNvSpPr txBox="1"/>
          <p:nvPr/>
        </p:nvSpPr>
        <p:spPr>
          <a:xfrm>
            <a:off x="4012163" y="4637315"/>
            <a:ext cx="4021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Calculated </a:t>
            </a:r>
            <a:r>
              <a:rPr lang="en-US" dirty="0" err="1"/>
              <a:t>dp</a:t>
            </a:r>
            <a:r>
              <a:rPr lang="en-US" dirty="0"/>
              <a:t> using non-linear force term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18CB8E-88B9-96ED-DE01-184D5861E6DE}"/>
              </a:ext>
            </a:extLst>
          </p:cNvPr>
          <p:cNvSpPr/>
          <p:nvPr/>
        </p:nvSpPr>
        <p:spPr>
          <a:xfrm>
            <a:off x="4012163" y="6008914"/>
            <a:ext cx="402149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F4FC0F-A261-81FC-51E3-5A60B3F897FB}"/>
              </a:ext>
            </a:extLst>
          </p:cNvPr>
          <p:cNvSpPr txBox="1"/>
          <p:nvPr/>
        </p:nvSpPr>
        <p:spPr>
          <a:xfrm>
            <a:off x="4935893" y="6055567"/>
            <a:ext cx="299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Response 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15E7AA-846D-E75B-FDE8-E156D9F60BEF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5971592" y="2090057"/>
            <a:ext cx="0" cy="8397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29A17C0-CE24-ED8C-68B9-B28120FE44F0}"/>
              </a:ext>
            </a:extLst>
          </p:cNvPr>
          <p:cNvCxnSpPr>
            <a:cxnSpLocks/>
          </p:cNvCxnSpPr>
          <p:nvPr/>
        </p:nvCxnSpPr>
        <p:spPr>
          <a:xfrm>
            <a:off x="5968482" y="5327780"/>
            <a:ext cx="21771" cy="7277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3D7272A-1AFC-24F3-6E3F-7D2BA0C4C45E}"/>
              </a:ext>
            </a:extLst>
          </p:cNvPr>
          <p:cNvCxnSpPr>
            <a:stCxn id="10" idx="1"/>
            <a:endCxn id="4" idx="1"/>
          </p:cNvCxnSpPr>
          <p:nvPr/>
        </p:nvCxnSpPr>
        <p:spPr>
          <a:xfrm rot="10800000">
            <a:off x="4012163" y="1744826"/>
            <a:ext cx="12700" cy="4587255"/>
          </a:xfrm>
          <a:prstGeom prst="bentConnector3">
            <a:avLst>
              <a:gd name="adj1" fmla="val 12306126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9330252-8128-E6EB-D729-22AC832CFBCD}"/>
              </a:ext>
            </a:extLst>
          </p:cNvPr>
          <p:cNvSpPr txBox="1"/>
          <p:nvPr/>
        </p:nvSpPr>
        <p:spPr>
          <a:xfrm rot="16200000">
            <a:off x="839496" y="3486538"/>
            <a:ext cx="2523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Every Timestep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617C04-20AF-C1E7-3959-A5713404DC6B}"/>
              </a:ext>
            </a:extLst>
          </p:cNvPr>
          <p:cNvSpPr txBox="1"/>
          <p:nvPr/>
        </p:nvSpPr>
        <p:spPr>
          <a:xfrm>
            <a:off x="3470988" y="5468546"/>
            <a:ext cx="153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Till</a:t>
            </a:r>
            <a:r>
              <a:rPr lang="en-US" dirty="0"/>
              <a:t> </a:t>
            </a:r>
            <a:r>
              <a:rPr lang="en-US" sz="1600" dirty="0"/>
              <a:t>converged</a:t>
            </a:r>
            <a:endParaRPr lang="en-IN" sz="16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23D9A93-BC94-4A37-BEDE-A67F67D91F03}"/>
              </a:ext>
            </a:extLst>
          </p:cNvPr>
          <p:cNvCxnSpPr/>
          <p:nvPr/>
        </p:nvCxnSpPr>
        <p:spPr>
          <a:xfrm>
            <a:off x="4814596" y="5327780"/>
            <a:ext cx="0" cy="50385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31A999D-6AB8-A1D9-7313-E1B9369E1312}"/>
              </a:ext>
            </a:extLst>
          </p:cNvPr>
          <p:cNvCxnSpPr/>
          <p:nvPr/>
        </p:nvCxnSpPr>
        <p:spPr>
          <a:xfrm flipH="1">
            <a:off x="3470988" y="5831633"/>
            <a:ext cx="134360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28560D3-D319-472D-845A-9B360C25AFD6}"/>
              </a:ext>
            </a:extLst>
          </p:cNvPr>
          <p:cNvCxnSpPr>
            <a:cxnSpLocks/>
          </p:cNvCxnSpPr>
          <p:nvPr/>
        </p:nvCxnSpPr>
        <p:spPr>
          <a:xfrm flipV="1">
            <a:off x="3470988" y="4960480"/>
            <a:ext cx="0" cy="87115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C7A1EDC-9F9B-7143-CF83-61DAA2AFDC9A}"/>
              </a:ext>
            </a:extLst>
          </p:cNvPr>
          <p:cNvCxnSpPr>
            <a:endCxn id="9" idx="1"/>
          </p:cNvCxnSpPr>
          <p:nvPr/>
        </p:nvCxnSpPr>
        <p:spPr>
          <a:xfrm>
            <a:off x="3470988" y="4960480"/>
            <a:ext cx="541175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388CC60-339A-00B9-5421-D8DB8C5EB672}"/>
              </a:ext>
            </a:extLst>
          </p:cNvPr>
          <p:cNvCxnSpPr/>
          <p:nvPr/>
        </p:nvCxnSpPr>
        <p:spPr>
          <a:xfrm>
            <a:off x="5979367" y="3620277"/>
            <a:ext cx="0" cy="8397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484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6279DF-D4E8-C22F-5F31-ECAE00CC7239}"/>
              </a:ext>
            </a:extLst>
          </p:cNvPr>
          <p:cNvSpPr txBox="1"/>
          <p:nvPr/>
        </p:nvSpPr>
        <p:spPr>
          <a:xfrm>
            <a:off x="3816221" y="401216"/>
            <a:ext cx="5570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Solutions from Newmark beta method</a:t>
            </a:r>
            <a:endParaRPr lang="en-IN" sz="2400" dirty="0"/>
          </a:p>
        </p:txBody>
      </p:sp>
      <p:pic>
        <p:nvPicPr>
          <p:cNvPr id="3" name="image16.png">
            <a:extLst>
              <a:ext uri="{FF2B5EF4-FFF2-40B4-BE49-F238E27FC236}">
                <a16:creationId xmlns:a16="http://schemas.microsoft.com/office/drawing/2014/main" id="{0BC8D640-04B2-723D-0EE4-7EC29B6F8CC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5110" y="1707502"/>
            <a:ext cx="11038113" cy="41054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78DEDE-6C71-246D-99F5-7A779697C14C}"/>
              </a:ext>
            </a:extLst>
          </p:cNvPr>
          <p:cNvSpPr txBox="1"/>
          <p:nvPr/>
        </p:nvSpPr>
        <p:spPr>
          <a:xfrm>
            <a:off x="1310951" y="1254480"/>
            <a:ext cx="472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Angular displacement of ALP: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32401C-8B6C-6742-9294-500A8E8DB388}"/>
              </a:ext>
            </a:extLst>
          </p:cNvPr>
          <p:cNvSpPr txBox="1"/>
          <p:nvPr/>
        </p:nvSpPr>
        <p:spPr>
          <a:xfrm>
            <a:off x="2911151" y="6176865"/>
            <a:ext cx="8630817" cy="3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</a:rPr>
              <a:t>Fig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09:</a:t>
            </a:r>
            <a:r>
              <a:rPr lang="en-US" sz="1800" spc="8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Angular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Displacement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SDOF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ALP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time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simulation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3000s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4291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7.png">
            <a:extLst>
              <a:ext uri="{FF2B5EF4-FFF2-40B4-BE49-F238E27FC236}">
                <a16:creationId xmlns:a16="http://schemas.microsoft.com/office/drawing/2014/main" id="{C2095D22-0DA3-4A1E-F3AC-44F8B21694A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7077" y="1455576"/>
            <a:ext cx="9946433" cy="42547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CD7094-7D4C-720F-A7A4-A56C15092BD8}"/>
              </a:ext>
            </a:extLst>
          </p:cNvPr>
          <p:cNvSpPr txBox="1"/>
          <p:nvPr/>
        </p:nvSpPr>
        <p:spPr>
          <a:xfrm>
            <a:off x="877077" y="429208"/>
            <a:ext cx="561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Platform displacement of ALP: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C98AAA-CD74-4A6E-7619-B816472C3192}"/>
              </a:ext>
            </a:extLst>
          </p:cNvPr>
          <p:cNvSpPr txBox="1"/>
          <p:nvPr/>
        </p:nvSpPr>
        <p:spPr>
          <a:xfrm>
            <a:off x="2705878" y="5999584"/>
            <a:ext cx="8733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-10" dirty="0">
                <a:latin typeface="Calibri" panose="020F0502020204030204" pitchFamily="34" charset="0"/>
                <a:ea typeface="Calibri" panose="020F0502020204030204" pitchFamily="34" charset="0"/>
              </a:rPr>
              <a:t>Fig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10:</a:t>
            </a:r>
            <a:r>
              <a:rPr lang="en-US" sz="1800" spc="6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Platform</a:t>
            </a:r>
            <a:r>
              <a:rPr lang="en-US" sz="1800" spc="-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Displacement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1800" spc="-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SDOF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ALP</a:t>
            </a:r>
            <a:r>
              <a:rPr lang="en-US" sz="1800" spc="-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time</a:t>
            </a:r>
            <a:r>
              <a:rPr lang="en-US" sz="1800" spc="-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simulation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1800" spc="-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3000s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76340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9.png">
            <a:extLst>
              <a:ext uri="{FF2B5EF4-FFF2-40B4-BE49-F238E27FC236}">
                <a16:creationId xmlns:a16="http://schemas.microsoft.com/office/drawing/2014/main" id="{97667C04-5AAC-1789-70CE-836DEFDC028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91682" y="1595535"/>
            <a:ext cx="9881118" cy="41614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711065-5578-01A6-E9E9-07B9C2588835}"/>
              </a:ext>
            </a:extLst>
          </p:cNvPr>
          <p:cNvSpPr txBox="1"/>
          <p:nvPr/>
        </p:nvSpPr>
        <p:spPr>
          <a:xfrm>
            <a:off x="979714" y="731680"/>
            <a:ext cx="7595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Angular Velocity of ALP: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EB5E6B-9F84-FCF2-7E39-42973BD2331B}"/>
              </a:ext>
            </a:extLst>
          </p:cNvPr>
          <p:cNvSpPr txBox="1"/>
          <p:nvPr/>
        </p:nvSpPr>
        <p:spPr>
          <a:xfrm>
            <a:off x="3153747" y="6102221"/>
            <a:ext cx="8901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Fig11:</a:t>
            </a:r>
            <a:r>
              <a:rPr lang="en-US" sz="1800" spc="1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Angular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Velocity of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SDOF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ALP for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time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simulation of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3000s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9236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75F934-1662-5E36-6346-11C252D52E04}"/>
              </a:ext>
            </a:extLst>
          </p:cNvPr>
          <p:cNvSpPr txBox="1"/>
          <p:nvPr/>
        </p:nvSpPr>
        <p:spPr>
          <a:xfrm>
            <a:off x="4198776" y="326571"/>
            <a:ext cx="4665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Analysis of the Responses </a:t>
            </a:r>
            <a:endParaRPr lang="en-I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C8F7B4-CF56-723F-B633-2E783E5E590A}"/>
              </a:ext>
            </a:extLst>
          </p:cNvPr>
          <p:cNvSpPr txBox="1"/>
          <p:nvPr/>
        </p:nvSpPr>
        <p:spPr>
          <a:xfrm>
            <a:off x="765110" y="1138335"/>
            <a:ext cx="10655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Phase Plot:</a:t>
            </a:r>
            <a:endParaRPr lang="en-IN" dirty="0"/>
          </a:p>
        </p:txBody>
      </p:sp>
      <p:pic>
        <p:nvPicPr>
          <p:cNvPr id="4" name="image22.jpeg">
            <a:extLst>
              <a:ext uri="{FF2B5EF4-FFF2-40B4-BE49-F238E27FC236}">
                <a16:creationId xmlns:a16="http://schemas.microsoft.com/office/drawing/2014/main" id="{F322B151-0EA5-58BF-B3E1-65FE127D9BF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90057" y="1749743"/>
            <a:ext cx="7716416" cy="38486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4C484D-6876-62F7-5675-5C4A00ECF238}"/>
              </a:ext>
            </a:extLst>
          </p:cNvPr>
          <p:cNvSpPr txBox="1"/>
          <p:nvPr/>
        </p:nvSpPr>
        <p:spPr>
          <a:xfrm>
            <a:off x="2500603" y="5934670"/>
            <a:ext cx="8920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0330">
              <a:spcBef>
                <a:spcPts val="295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Fig 12:</a:t>
            </a:r>
            <a:r>
              <a:rPr lang="en-US" sz="1800" spc="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Phase</a:t>
            </a:r>
            <a:r>
              <a:rPr lang="en-US" sz="1800" spc="-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Plot</a:t>
            </a:r>
            <a:r>
              <a:rPr lang="en-US" sz="1800" spc="-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</a:t>
            </a:r>
            <a:r>
              <a:rPr lang="en-US" sz="1800" spc="-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US" sz="1800" spc="-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time</a:t>
            </a:r>
            <a:r>
              <a:rPr lang="en-US" sz="1800" spc="-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simulation</a:t>
            </a:r>
            <a:r>
              <a:rPr lang="en-US" sz="1800" spc="-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1800" spc="-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3000s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74645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E7957B-7F89-0CC5-CCA0-250EC8FF80DC}"/>
              </a:ext>
            </a:extLst>
          </p:cNvPr>
          <p:cNvSpPr txBox="1"/>
          <p:nvPr/>
        </p:nvSpPr>
        <p:spPr>
          <a:xfrm>
            <a:off x="4460033" y="166004"/>
            <a:ext cx="56263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References</a:t>
            </a:r>
            <a:endParaRPr lang="en-IN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36840A-D1DE-D05D-57DB-0FE7DA777207}"/>
              </a:ext>
            </a:extLst>
          </p:cNvPr>
          <p:cNvSpPr txBox="1"/>
          <p:nvPr/>
        </p:nvSpPr>
        <p:spPr>
          <a:xfrm>
            <a:off x="615821" y="643813"/>
            <a:ext cx="11364686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sz="2400" dirty="0"/>
              <a:t>[1]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A.</a:t>
            </a:r>
            <a:r>
              <a:rPr lang="en-US" sz="2400" spc="8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K.</a:t>
            </a:r>
            <a:r>
              <a:rPr lang="en-US" sz="2400" spc="8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Banik</a:t>
            </a:r>
            <a:r>
              <a:rPr lang="en-US" sz="2400" spc="8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2400" spc="8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T.</a:t>
            </a:r>
            <a:r>
              <a:rPr lang="en-US" sz="2400" spc="8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K.</a:t>
            </a:r>
            <a:r>
              <a:rPr lang="en-US" sz="2400" spc="8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Dutta,</a:t>
            </a:r>
            <a:r>
              <a:rPr lang="en-US" sz="2400" spc="9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“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Stability</a:t>
            </a:r>
            <a:r>
              <a:rPr lang="en-US" sz="2400" b="1" spc="8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Analysis</a:t>
            </a:r>
            <a:r>
              <a:rPr lang="en-US" sz="2400" b="1" spc="8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2400" b="1" spc="8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</a:t>
            </a:r>
            <a:r>
              <a:rPr lang="en-US" sz="2400" b="1" spc="8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Articulated</a:t>
            </a:r>
            <a:r>
              <a:rPr lang="en-US" sz="2400" b="1" spc="8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Loading</a:t>
            </a:r>
            <a:r>
              <a:rPr lang="en-US" sz="2400" b="1" spc="9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Platform</a:t>
            </a:r>
            <a:r>
              <a:rPr lang="en-US" sz="2400" b="1" spc="-26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</a:t>
            </a:r>
            <a:r>
              <a:rPr lang="en-US" sz="2400" b="1" spc="-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Regular</a:t>
            </a:r>
            <a:r>
              <a:rPr lang="en-US" sz="2400" b="1" spc="-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Sea,”</a:t>
            </a:r>
            <a:r>
              <a:rPr lang="en-US" sz="2400" b="1" spc="-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Journal</a:t>
            </a:r>
            <a:r>
              <a:rPr lang="en-US" sz="2400" b="1" i="1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2400" b="1" i="1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</a:t>
            </a:r>
            <a:r>
              <a:rPr lang="en-US" sz="24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Computational</a:t>
            </a:r>
            <a:r>
              <a:rPr lang="en-US" sz="2400" b="1" i="1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2400" b="1" i="1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Nonlinear</a:t>
            </a:r>
            <a:r>
              <a:rPr lang="en-US" sz="2400" b="1" i="1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Dynamics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</a:t>
            </a:r>
            <a:r>
              <a:rPr lang="en-US" sz="2400" spc="-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vol.</a:t>
            </a:r>
            <a:r>
              <a:rPr lang="en-US" sz="2400" spc="-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3,</a:t>
            </a:r>
            <a:r>
              <a:rPr lang="en-US" sz="2400" spc="-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12</a:t>
            </a:r>
            <a:r>
              <a:rPr lang="en-US" sz="2400" spc="-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2007.</a:t>
            </a:r>
            <a:r>
              <a:rPr lang="en-US" sz="2400" spc="-26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011013.</a:t>
            </a: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[2] C.</a:t>
            </a:r>
            <a:r>
              <a:rPr lang="en-US" sz="2400" spc="-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Kirk</a:t>
            </a:r>
            <a:r>
              <a:rPr lang="en-US" sz="2400" spc="-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2400" spc="-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R.</a:t>
            </a:r>
            <a:r>
              <a:rPr lang="en-US" sz="2400" spc="-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Jain,</a:t>
            </a:r>
            <a:r>
              <a:rPr lang="en-US" sz="2400" spc="-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“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Response</a:t>
            </a:r>
            <a:r>
              <a:rPr lang="en-US" sz="2400" b="1" spc="-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2400" b="1" spc="-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Articulated</a:t>
            </a:r>
            <a:r>
              <a:rPr lang="en-US" sz="2400" b="1" spc="-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Towers</a:t>
            </a:r>
            <a:r>
              <a:rPr lang="en-US" sz="2400" b="1" spc="-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en-US" sz="2400" b="1" spc="-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Waves</a:t>
            </a:r>
            <a:r>
              <a:rPr lang="en-US" sz="2400" b="1" spc="-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2400" b="1" spc="-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Current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,”</a:t>
            </a:r>
            <a:r>
              <a:rPr lang="en-US" sz="24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Society</a:t>
            </a:r>
            <a:r>
              <a:rPr lang="en-US" sz="2400" i="1" spc="-2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2400" i="1" spc="6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Petroleum</a:t>
            </a:r>
            <a:r>
              <a:rPr lang="en-US" sz="2400" i="1" spc="7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Engineers</a:t>
            </a:r>
            <a:r>
              <a:rPr lang="en-US" sz="2400" i="1" spc="7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Journal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</a:t>
            </a:r>
            <a:r>
              <a:rPr lang="en-US" sz="2400" spc="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vol.</a:t>
            </a:r>
            <a:r>
              <a:rPr lang="en-US" sz="2400" spc="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18,</a:t>
            </a:r>
            <a:r>
              <a:rPr lang="en-US" sz="2400" spc="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pp.</a:t>
            </a:r>
            <a:r>
              <a:rPr lang="en-US" sz="2400" spc="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283–290,</a:t>
            </a:r>
            <a:r>
              <a:rPr lang="en-US" sz="2400" spc="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10</a:t>
            </a:r>
            <a:r>
              <a:rPr lang="en-US" sz="2400" spc="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1978.</a:t>
            </a: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[3] P.</a:t>
            </a:r>
            <a:r>
              <a:rPr lang="en-US" sz="2400" spc="2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Bar-Avi</a:t>
            </a:r>
            <a:r>
              <a:rPr lang="en-US" sz="2400" spc="2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2400" spc="2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H.</a:t>
            </a:r>
            <a:r>
              <a:rPr lang="en-US" sz="2400" spc="2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Benaroya,</a:t>
            </a:r>
            <a:r>
              <a:rPr lang="en-US" sz="2400" spc="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“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Non-linear</a:t>
            </a:r>
            <a:r>
              <a:rPr lang="en-US" sz="2400" b="1" spc="2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dynamics</a:t>
            </a:r>
            <a:r>
              <a:rPr lang="en-US" sz="2400" b="1" spc="2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2400" b="1" spc="2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</a:t>
            </a:r>
            <a:r>
              <a:rPr lang="en-US" sz="2400" b="1" spc="2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articulated</a:t>
            </a:r>
            <a:r>
              <a:rPr lang="en-US" sz="2400" b="1" spc="2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tower</a:t>
            </a:r>
            <a:r>
              <a:rPr lang="en-US" sz="2400" b="1" spc="2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</a:t>
            </a:r>
            <a:r>
              <a:rPr lang="en-US" sz="2400" b="1" spc="2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2400" b="1" spc="-2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ocean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,”</a:t>
            </a:r>
            <a:r>
              <a:rPr lang="en-US" sz="2400" spc="9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Journal</a:t>
            </a:r>
            <a:r>
              <a:rPr lang="en-US" sz="2400" i="1" spc="1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2400" i="1" spc="1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Sound</a:t>
            </a:r>
            <a:r>
              <a:rPr lang="en-US" sz="2400" i="1" spc="1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2400" i="1" spc="1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Vibration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</a:t>
            </a:r>
            <a:r>
              <a:rPr lang="en-US" sz="2400" spc="9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vol.</a:t>
            </a:r>
            <a:r>
              <a:rPr lang="en-US" sz="2400" spc="9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190,</a:t>
            </a:r>
            <a:r>
              <a:rPr lang="en-US" sz="2400" spc="8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no.</a:t>
            </a:r>
            <a:r>
              <a:rPr lang="en-US" sz="2400" spc="9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1,</a:t>
            </a:r>
            <a:r>
              <a:rPr lang="en-US" sz="2400" spc="9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pp.</a:t>
            </a:r>
            <a:r>
              <a:rPr lang="en-US" sz="2400" spc="9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77–103,</a:t>
            </a:r>
            <a:r>
              <a:rPr lang="en-US" sz="2400" spc="8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1996.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</a:rPr>
              <a:t>[4] </a:t>
            </a:r>
            <a:r>
              <a:rPr lang="en-US" sz="2400" dirty="0"/>
              <a:t>Deepak Kumar and T. K. Datta, “</a:t>
            </a:r>
            <a:r>
              <a:rPr lang="en-US" sz="2400" b="1" dirty="0"/>
              <a:t>Stochastic response of articulated leg platform in probability domain</a:t>
            </a:r>
            <a:r>
              <a:rPr lang="en-US" sz="2400" dirty="0"/>
              <a:t>”.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2894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3FD9D1-F5B6-C133-3AFF-E78AFB8F4BAF}"/>
              </a:ext>
            </a:extLst>
          </p:cNvPr>
          <p:cNvSpPr txBox="1"/>
          <p:nvPr/>
        </p:nvSpPr>
        <p:spPr>
          <a:xfrm>
            <a:off x="4973217" y="158620"/>
            <a:ext cx="5691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Timeline</a:t>
            </a:r>
            <a:endParaRPr lang="en-IN" sz="3200" b="1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766C399-0C79-4279-3A02-21F71E96D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078553"/>
              </p:ext>
            </p:extLst>
          </p:nvPr>
        </p:nvGraphicFramePr>
        <p:xfrm>
          <a:off x="503852" y="719664"/>
          <a:ext cx="11262048" cy="5572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8091">
                  <a:extLst>
                    <a:ext uri="{9D8B030D-6E8A-4147-A177-3AD203B41FA5}">
                      <a16:colId xmlns:a16="http://schemas.microsoft.com/office/drawing/2014/main" val="1271652978"/>
                    </a:ext>
                  </a:extLst>
                </a:gridCol>
                <a:gridCol w="989045">
                  <a:extLst>
                    <a:ext uri="{9D8B030D-6E8A-4147-A177-3AD203B41FA5}">
                      <a16:colId xmlns:a16="http://schemas.microsoft.com/office/drawing/2014/main" val="2996174869"/>
                    </a:ext>
                  </a:extLst>
                </a:gridCol>
                <a:gridCol w="1256132">
                  <a:extLst>
                    <a:ext uri="{9D8B030D-6E8A-4147-A177-3AD203B41FA5}">
                      <a16:colId xmlns:a16="http://schemas.microsoft.com/office/drawing/2014/main" val="498083028"/>
                    </a:ext>
                  </a:extLst>
                </a:gridCol>
                <a:gridCol w="1407756">
                  <a:extLst>
                    <a:ext uri="{9D8B030D-6E8A-4147-A177-3AD203B41FA5}">
                      <a16:colId xmlns:a16="http://schemas.microsoft.com/office/drawing/2014/main" val="4139122209"/>
                    </a:ext>
                  </a:extLst>
                </a:gridCol>
                <a:gridCol w="1407756">
                  <a:extLst>
                    <a:ext uri="{9D8B030D-6E8A-4147-A177-3AD203B41FA5}">
                      <a16:colId xmlns:a16="http://schemas.microsoft.com/office/drawing/2014/main" val="1396401306"/>
                    </a:ext>
                  </a:extLst>
                </a:gridCol>
                <a:gridCol w="1407756">
                  <a:extLst>
                    <a:ext uri="{9D8B030D-6E8A-4147-A177-3AD203B41FA5}">
                      <a16:colId xmlns:a16="http://schemas.microsoft.com/office/drawing/2014/main" val="3125305646"/>
                    </a:ext>
                  </a:extLst>
                </a:gridCol>
                <a:gridCol w="1407756">
                  <a:extLst>
                    <a:ext uri="{9D8B030D-6E8A-4147-A177-3AD203B41FA5}">
                      <a16:colId xmlns:a16="http://schemas.microsoft.com/office/drawing/2014/main" val="1276477584"/>
                    </a:ext>
                  </a:extLst>
                </a:gridCol>
                <a:gridCol w="1407756">
                  <a:extLst>
                    <a:ext uri="{9D8B030D-6E8A-4147-A177-3AD203B41FA5}">
                      <a16:colId xmlns:a16="http://schemas.microsoft.com/office/drawing/2014/main" val="2498301486"/>
                    </a:ext>
                  </a:extLst>
                </a:gridCol>
              </a:tblGrid>
              <a:tr h="4244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 Topic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June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July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August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September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October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November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Dec-Mar24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560062"/>
                  </a:ext>
                </a:extLst>
              </a:tr>
              <a:tr h="648850">
                <a:tc>
                  <a:txBody>
                    <a:bodyPr/>
                    <a:lstStyle/>
                    <a:p>
                      <a:r>
                        <a:rPr lang="en-US" dirty="0"/>
                        <a:t>Topic Selection &amp; Literature Review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759636"/>
                  </a:ext>
                </a:extLst>
              </a:tr>
              <a:tr h="698353">
                <a:tc>
                  <a:txBody>
                    <a:bodyPr/>
                    <a:lstStyle/>
                    <a:p>
                      <a:r>
                        <a:rPr lang="en-US" dirty="0"/>
                        <a:t>Derivation of </a:t>
                      </a:r>
                      <a:r>
                        <a:rPr lang="en-US" dirty="0" err="1"/>
                        <a:t>EoM</a:t>
                      </a:r>
                      <a:r>
                        <a:rPr lang="en-US" dirty="0"/>
                        <a:t> &amp; Simplification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619744"/>
                  </a:ext>
                </a:extLst>
              </a:tr>
              <a:tr h="926929">
                <a:tc>
                  <a:txBody>
                    <a:bodyPr/>
                    <a:lstStyle/>
                    <a:p>
                      <a:r>
                        <a:rPr lang="en-US" dirty="0"/>
                        <a:t>Formulation of ALP Structure and Calculation of </a:t>
                      </a:r>
                      <a:r>
                        <a:rPr lang="en-US" dirty="0" err="1"/>
                        <a:t>Ro,</a:t>
                      </a:r>
                      <a:r>
                        <a:rPr lang="en-US" sz="1600" dirty="0" err="1"/>
                        <a:t>Io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136836"/>
                  </a:ext>
                </a:extLst>
              </a:tr>
              <a:tr h="648850">
                <a:tc>
                  <a:txBody>
                    <a:bodyPr/>
                    <a:lstStyle/>
                    <a:p>
                      <a:r>
                        <a:rPr lang="en-US" dirty="0"/>
                        <a:t>Load Calculation &amp; Time Series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11618"/>
                  </a:ext>
                </a:extLst>
              </a:tr>
              <a:tr h="926929">
                <a:tc>
                  <a:txBody>
                    <a:bodyPr/>
                    <a:lstStyle/>
                    <a:p>
                      <a:r>
                        <a:rPr lang="en-US" dirty="0"/>
                        <a:t>Solution of </a:t>
                      </a:r>
                      <a:r>
                        <a:rPr lang="en-US" dirty="0" err="1"/>
                        <a:t>EoM</a:t>
                      </a:r>
                      <a:r>
                        <a:rPr lang="en-US" dirty="0"/>
                        <a:t> using Newmark Beta Method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092372"/>
                  </a:ext>
                </a:extLst>
              </a:tr>
              <a:tr h="648850">
                <a:tc>
                  <a:txBody>
                    <a:bodyPr/>
                    <a:lstStyle/>
                    <a:p>
                      <a:r>
                        <a:rPr lang="en-US" dirty="0"/>
                        <a:t>Analysis of Responses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610574"/>
                  </a:ext>
                </a:extLst>
              </a:tr>
              <a:tr h="648850">
                <a:tc>
                  <a:txBody>
                    <a:bodyPr/>
                    <a:lstStyle/>
                    <a:p>
                      <a:r>
                        <a:rPr lang="en-US" dirty="0"/>
                        <a:t>Response in Ship attached condition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963629"/>
                  </a:ext>
                </a:extLst>
              </a:tr>
            </a:tbl>
          </a:graphicData>
        </a:graphic>
      </p:graphicFrame>
      <p:sp>
        <p:nvSpPr>
          <p:cNvPr id="4" name="Arrow: Right 3">
            <a:extLst>
              <a:ext uri="{FF2B5EF4-FFF2-40B4-BE49-F238E27FC236}">
                <a16:creationId xmlns:a16="http://schemas.microsoft.com/office/drawing/2014/main" id="{93D31B6F-84A0-9771-4F67-B212A5D8595A}"/>
              </a:ext>
            </a:extLst>
          </p:cNvPr>
          <p:cNvSpPr/>
          <p:nvPr/>
        </p:nvSpPr>
        <p:spPr>
          <a:xfrm>
            <a:off x="2500604" y="1250302"/>
            <a:ext cx="1455576" cy="4665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0F379F1-8393-46C1-048B-1C79A25AA6F6}"/>
              </a:ext>
            </a:extLst>
          </p:cNvPr>
          <p:cNvSpPr/>
          <p:nvPr/>
        </p:nvSpPr>
        <p:spPr>
          <a:xfrm>
            <a:off x="3735355" y="1907480"/>
            <a:ext cx="1455576" cy="5847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27B79D0-D4C7-386C-40AB-46235E41B203}"/>
              </a:ext>
            </a:extLst>
          </p:cNvPr>
          <p:cNvSpPr/>
          <p:nvPr/>
        </p:nvSpPr>
        <p:spPr>
          <a:xfrm>
            <a:off x="5190931" y="2754436"/>
            <a:ext cx="1713722" cy="5112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05709BA-2B15-41AC-EF6D-BC209E63FA29}"/>
              </a:ext>
            </a:extLst>
          </p:cNvPr>
          <p:cNvSpPr/>
          <p:nvPr/>
        </p:nvSpPr>
        <p:spPr>
          <a:xfrm>
            <a:off x="6904652" y="3527895"/>
            <a:ext cx="1713721" cy="5038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14243E4-82BD-8DF5-0317-09AF8B061A69}"/>
              </a:ext>
            </a:extLst>
          </p:cNvPr>
          <p:cNvSpPr/>
          <p:nvPr/>
        </p:nvSpPr>
        <p:spPr>
          <a:xfrm>
            <a:off x="8683690" y="4210558"/>
            <a:ext cx="1455576" cy="5847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CF72E01-48AD-71BF-4822-F19C52A2B616}"/>
              </a:ext>
            </a:extLst>
          </p:cNvPr>
          <p:cNvSpPr/>
          <p:nvPr/>
        </p:nvSpPr>
        <p:spPr>
          <a:xfrm>
            <a:off x="9591868" y="5075854"/>
            <a:ext cx="933063" cy="4665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B0EC4E1-0156-9604-1374-79441AFDB837}"/>
              </a:ext>
            </a:extLst>
          </p:cNvPr>
          <p:cNvSpPr/>
          <p:nvPr/>
        </p:nvSpPr>
        <p:spPr>
          <a:xfrm>
            <a:off x="10524930" y="5671807"/>
            <a:ext cx="1240969" cy="4665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010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4303D4-1DB0-DF72-F424-EB116B13E4D4}"/>
              </a:ext>
            </a:extLst>
          </p:cNvPr>
          <p:cNvSpPr txBox="1"/>
          <p:nvPr/>
        </p:nvSpPr>
        <p:spPr>
          <a:xfrm>
            <a:off x="4208106" y="139958"/>
            <a:ext cx="660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Literature Review</a:t>
            </a:r>
            <a:endParaRPr lang="en-IN" sz="3200" b="1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7EB9872-456C-9F3E-1B1F-FAAC8B2F3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55503"/>
              </p:ext>
            </p:extLst>
          </p:nvPr>
        </p:nvGraphicFramePr>
        <p:xfrm>
          <a:off x="559837" y="1166327"/>
          <a:ext cx="10954137" cy="5137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094">
                  <a:extLst>
                    <a:ext uri="{9D8B030D-6E8A-4147-A177-3AD203B41FA5}">
                      <a16:colId xmlns:a16="http://schemas.microsoft.com/office/drawing/2014/main" val="1866597644"/>
                    </a:ext>
                  </a:extLst>
                </a:gridCol>
                <a:gridCol w="2006081">
                  <a:extLst>
                    <a:ext uri="{9D8B030D-6E8A-4147-A177-3AD203B41FA5}">
                      <a16:colId xmlns:a16="http://schemas.microsoft.com/office/drawing/2014/main" val="799993902"/>
                    </a:ext>
                  </a:extLst>
                </a:gridCol>
                <a:gridCol w="1810139">
                  <a:extLst>
                    <a:ext uri="{9D8B030D-6E8A-4147-A177-3AD203B41FA5}">
                      <a16:colId xmlns:a16="http://schemas.microsoft.com/office/drawing/2014/main" val="1004832664"/>
                    </a:ext>
                  </a:extLst>
                </a:gridCol>
                <a:gridCol w="6316823">
                  <a:extLst>
                    <a:ext uri="{9D8B030D-6E8A-4147-A177-3AD203B41FA5}">
                      <a16:colId xmlns:a16="http://schemas.microsoft.com/office/drawing/2014/main" val="2055802360"/>
                    </a:ext>
                  </a:extLst>
                </a:gridCol>
              </a:tblGrid>
              <a:tr h="839755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IN" sz="2400" dirty="0" err="1"/>
                        <a:t>S.No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  <a:p>
                      <a:pPr algn="ctr"/>
                      <a:r>
                        <a:rPr lang="en-IN" sz="2800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r>
                        <a:rPr lang="en-IN" sz="2800" dirty="0"/>
                        <a:t>Timeline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r>
                        <a:rPr lang="en-IN" sz="2800" dirty="0"/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443040"/>
                  </a:ext>
                </a:extLst>
              </a:tr>
              <a:tr h="1035698"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  <a:p>
                      <a:pPr algn="ctr"/>
                      <a:endParaRPr lang="en-US" sz="2200" dirty="0"/>
                    </a:p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  <a:p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A.K.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Banik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and T.K Datta 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pPr algn="ctr"/>
                      <a:r>
                        <a:rPr lang="en-IN" sz="2200" dirty="0"/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Incremental Harmonic Balance 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to solve the</a:t>
                      </a:r>
                      <a:r>
                        <a:rPr lang="en-US" sz="2200" spc="5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equation of motion and is able to find stable and unstable responses for a varied range of</a:t>
                      </a:r>
                      <a:r>
                        <a:rPr lang="en-US" sz="2200" spc="5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frequencies.</a:t>
                      </a:r>
                      <a:endParaRPr lang="en-IN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584863"/>
                  </a:ext>
                </a:extLst>
              </a:tr>
              <a:tr h="1296955">
                <a:tc>
                  <a:txBody>
                    <a:bodyPr/>
                    <a:lstStyle/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r>
                        <a:rPr lang="en-US" sz="2200" dirty="0"/>
                        <a:t>     2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  <a:p>
                      <a:pPr algn="ctr"/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Mohd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Monees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Zaheer and Nazrul Islam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2200" dirty="0"/>
                    </a:p>
                    <a:p>
                      <a:pPr algn="l"/>
                      <a:endParaRPr lang="en-US" sz="2200" dirty="0"/>
                    </a:p>
                    <a:p>
                      <a:pPr algn="ctr"/>
                      <a:r>
                        <a:rPr lang="en-US" sz="2200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Modeled ALP as a double-hinged structure.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The</a:t>
                      </a:r>
                      <a:r>
                        <a:rPr lang="en-US" sz="2200" spc="-2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problem</a:t>
                      </a:r>
                      <a:r>
                        <a:rPr lang="en-US" sz="2200" spc="-25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is</a:t>
                      </a:r>
                      <a:r>
                        <a:rPr lang="en-US" sz="2200" spc="-25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then</a:t>
                      </a:r>
                      <a:r>
                        <a:rPr lang="en-US" sz="2200" spc="-25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solved</a:t>
                      </a:r>
                      <a:r>
                        <a:rPr lang="en-US" sz="2200" spc="-2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by</a:t>
                      </a:r>
                      <a:r>
                        <a:rPr lang="en-US" sz="2200" spc="-25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the </a:t>
                      </a:r>
                      <a:r>
                        <a:rPr lang="en-US" sz="2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Newmark</a:t>
                      </a:r>
                      <a:r>
                        <a:rPr lang="en-US" sz="2200" b="1" spc="-25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2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Beta</a:t>
                      </a:r>
                      <a:r>
                        <a:rPr lang="en-US" sz="2200" b="1" spc="-2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method,</a:t>
                      </a:r>
                      <a:r>
                        <a:rPr lang="en-US" sz="2200" spc="-2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and</a:t>
                      </a:r>
                      <a:r>
                        <a:rPr lang="en-US" sz="2200" spc="8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the</a:t>
                      </a:r>
                      <a:r>
                        <a:rPr lang="en-US" sz="2200" spc="85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forces</a:t>
                      </a:r>
                      <a:r>
                        <a:rPr lang="en-US" sz="2200" spc="85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on</a:t>
                      </a:r>
                      <a:r>
                        <a:rPr lang="en-US" sz="2200" spc="8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the</a:t>
                      </a:r>
                      <a:r>
                        <a:rPr lang="en-US" sz="2200" spc="9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hinge</a:t>
                      </a:r>
                      <a:r>
                        <a:rPr lang="en-US" sz="2200" spc="85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are</a:t>
                      </a:r>
                      <a:r>
                        <a:rPr lang="en-US" sz="2200" spc="85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analyzed</a:t>
                      </a:r>
                      <a:r>
                        <a:rPr lang="en-US" sz="2200" spc="8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for</a:t>
                      </a:r>
                      <a:r>
                        <a:rPr lang="en-US" sz="2200" spc="85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fatigue</a:t>
                      </a:r>
                      <a:r>
                        <a:rPr lang="en-US" sz="2200" spc="85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considerations.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19196"/>
                  </a:ext>
                </a:extLst>
              </a:tr>
              <a:tr h="1296955">
                <a:tc>
                  <a:txBody>
                    <a:bodyPr/>
                    <a:lstStyle/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r>
                        <a:rPr lang="en-US" sz="2200" dirty="0"/>
                        <a:t>     3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  <a:p>
                      <a:pPr algn="ctr"/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Bar-Avi and Benaroya 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  <a:p>
                      <a:pPr algn="ctr"/>
                      <a:r>
                        <a:rPr lang="en-US" sz="2200" dirty="0"/>
                        <a:t>1995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Derived the equation of motion of an ALP using </a:t>
                      </a:r>
                      <a:r>
                        <a:rPr lang="en-US" sz="2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Lagrange’s</a:t>
                      </a:r>
                      <a:r>
                        <a:rPr lang="en-US" sz="2200" b="1" spc="5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2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equation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Additionally, the hinge of the ALP is assumed to have Coulomb friction.</a:t>
                      </a:r>
                      <a:endParaRPr lang="en-IN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50509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201950B-6BAE-8E37-D23D-DAD92DC85577}"/>
              </a:ext>
            </a:extLst>
          </p:cNvPr>
          <p:cNvSpPr txBox="1"/>
          <p:nvPr/>
        </p:nvSpPr>
        <p:spPr>
          <a:xfrm>
            <a:off x="569166" y="576198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/>
              <a:t>ALP modeled without a tanker</a:t>
            </a:r>
            <a:r>
              <a:rPr lang="en-US" dirty="0"/>
              <a:t>: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39341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6FE8AB-706C-32BE-A80F-789C454BCF7C}"/>
              </a:ext>
            </a:extLst>
          </p:cNvPr>
          <p:cNvSpPr txBox="1"/>
          <p:nvPr/>
        </p:nvSpPr>
        <p:spPr>
          <a:xfrm>
            <a:off x="3402563" y="2351315"/>
            <a:ext cx="71565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344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4303D4-1DB0-DF72-F424-EB116B13E4D4}"/>
              </a:ext>
            </a:extLst>
          </p:cNvPr>
          <p:cNvSpPr txBox="1"/>
          <p:nvPr/>
        </p:nvSpPr>
        <p:spPr>
          <a:xfrm>
            <a:off x="4208106" y="139958"/>
            <a:ext cx="660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Literature Review</a:t>
            </a:r>
            <a:endParaRPr lang="en-IN" sz="3200" b="1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7EB9872-456C-9F3E-1B1F-FAAC8B2F3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743123"/>
              </p:ext>
            </p:extLst>
          </p:nvPr>
        </p:nvGraphicFramePr>
        <p:xfrm>
          <a:off x="559837" y="1166327"/>
          <a:ext cx="10954137" cy="5540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094">
                  <a:extLst>
                    <a:ext uri="{9D8B030D-6E8A-4147-A177-3AD203B41FA5}">
                      <a16:colId xmlns:a16="http://schemas.microsoft.com/office/drawing/2014/main" val="1866597644"/>
                    </a:ext>
                  </a:extLst>
                </a:gridCol>
                <a:gridCol w="2006081">
                  <a:extLst>
                    <a:ext uri="{9D8B030D-6E8A-4147-A177-3AD203B41FA5}">
                      <a16:colId xmlns:a16="http://schemas.microsoft.com/office/drawing/2014/main" val="799993902"/>
                    </a:ext>
                  </a:extLst>
                </a:gridCol>
                <a:gridCol w="1810139">
                  <a:extLst>
                    <a:ext uri="{9D8B030D-6E8A-4147-A177-3AD203B41FA5}">
                      <a16:colId xmlns:a16="http://schemas.microsoft.com/office/drawing/2014/main" val="1004832664"/>
                    </a:ext>
                  </a:extLst>
                </a:gridCol>
                <a:gridCol w="6316823">
                  <a:extLst>
                    <a:ext uri="{9D8B030D-6E8A-4147-A177-3AD203B41FA5}">
                      <a16:colId xmlns:a16="http://schemas.microsoft.com/office/drawing/2014/main" val="2055802360"/>
                    </a:ext>
                  </a:extLst>
                </a:gridCol>
              </a:tblGrid>
              <a:tr h="1026367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IN" sz="2400" dirty="0" err="1"/>
                        <a:t>S.No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r>
                        <a:rPr lang="en-IN" sz="2800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r>
                        <a:rPr lang="en-IN" sz="2800" dirty="0"/>
                        <a:t>Timeline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r>
                        <a:rPr lang="en-IN" sz="2800" dirty="0"/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443040"/>
                  </a:ext>
                </a:extLst>
              </a:tr>
              <a:tr h="350209"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  <a:p>
                      <a:pPr algn="ctr"/>
                      <a:endParaRPr lang="en-US" sz="2200" dirty="0"/>
                    </a:p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  <a:p>
                      <a:pPr algn="ctr"/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A.K. Jain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pPr algn="ctr"/>
                      <a:r>
                        <a:rPr lang="en-IN" sz="2200" dirty="0"/>
                        <a:t>1995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The</a:t>
                      </a:r>
                      <a:r>
                        <a:rPr lang="en-US" sz="2400" spc="125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effect</a:t>
                      </a:r>
                      <a:r>
                        <a:rPr lang="en-US" sz="2400" spc="135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of</a:t>
                      </a:r>
                      <a:r>
                        <a:rPr lang="en-US" sz="2400" spc="125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the</a:t>
                      </a:r>
                      <a:r>
                        <a:rPr lang="en-US" sz="2400" spc="13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surge</a:t>
                      </a:r>
                      <a:r>
                        <a:rPr lang="en-US" sz="2400" b="1" spc="13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motion</a:t>
                      </a:r>
                      <a:r>
                        <a:rPr lang="en-US" sz="2400" spc="125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of</a:t>
                      </a:r>
                      <a:r>
                        <a:rPr lang="en-US" sz="2400" spc="13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the</a:t>
                      </a:r>
                      <a:r>
                        <a:rPr lang="en-US" sz="2400" spc="13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tanker</a:t>
                      </a:r>
                      <a:r>
                        <a:rPr lang="en-US" sz="2400" spc="125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transferred</a:t>
                      </a:r>
                      <a:r>
                        <a:rPr lang="en-US" sz="2400" spc="135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to</a:t>
                      </a:r>
                      <a:r>
                        <a:rPr lang="en-US" sz="2400" spc="13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the</a:t>
                      </a:r>
                      <a:r>
                        <a:rPr lang="en-US" sz="2400" spc="13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tower</a:t>
                      </a:r>
                      <a:r>
                        <a:rPr lang="en-US" sz="2400" spc="-2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is taken into consideration as well.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The analysis is carried out by an </a:t>
                      </a: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iterative frequency</a:t>
                      </a:r>
                      <a:r>
                        <a:rPr lang="en-US" sz="2400" b="1" spc="-26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domain</a:t>
                      </a:r>
                      <a:r>
                        <a:rPr lang="en-US" sz="2400" b="1" spc="8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method.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584863"/>
                  </a:ext>
                </a:extLst>
              </a:tr>
              <a:tr h="1296955">
                <a:tc>
                  <a:txBody>
                    <a:bodyPr/>
                    <a:lstStyle/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r>
                        <a:rPr lang="en-US" sz="2200" dirty="0"/>
                        <a:t>     2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  <a:p>
                      <a:pPr algn="ctr"/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Gernon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and Lou 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2200" dirty="0"/>
                    </a:p>
                    <a:p>
                      <a:pPr algn="l"/>
                      <a:endParaRPr lang="en-US" sz="2200" dirty="0"/>
                    </a:p>
                    <a:p>
                      <a:pPr algn="ctr"/>
                      <a:r>
                        <a:rPr lang="en-US" sz="2200" dirty="0"/>
                        <a:t>1987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Tanker system was modeled as a two DOF system</a:t>
                      </a:r>
                      <a:r>
                        <a:rPr lang="en-US" sz="2400" spc="5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where the </a:t>
                      </a: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ALP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is allowed to </a:t>
                      </a: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pitch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and the </a:t>
                      </a: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tanker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is allowed to </a:t>
                      </a: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surge.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19196"/>
                  </a:ext>
                </a:extLst>
              </a:tr>
              <a:tr h="1296955">
                <a:tc>
                  <a:txBody>
                    <a:bodyPr/>
                    <a:lstStyle/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r>
                        <a:rPr lang="en-US" sz="2200" dirty="0"/>
                        <a:t>     3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  <a:p>
                      <a:pPr algn="ctr"/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Kirk and Jain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  <a:p>
                      <a:pPr algn="ctr"/>
                      <a:r>
                        <a:rPr lang="en-US" sz="2200" dirty="0"/>
                        <a:t>1977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Both ALP and tanker are treated as rigid bodies.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Lagrange’s</a:t>
                      </a:r>
                      <a:r>
                        <a:rPr lang="en-US" sz="2400" b="1" spc="5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equation</a:t>
                      </a:r>
                      <a:r>
                        <a:rPr lang="en-US" sz="2400" b="1" spc="95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to</a:t>
                      </a:r>
                      <a:r>
                        <a:rPr lang="en-US" sz="2400" spc="95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formulate</a:t>
                      </a:r>
                      <a:r>
                        <a:rPr lang="en-US" sz="2400" spc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the</a:t>
                      </a:r>
                      <a:r>
                        <a:rPr lang="en-US" sz="2400" spc="95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problem</a:t>
                      </a:r>
                      <a:endParaRPr lang="en-IN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50509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201950B-6BAE-8E37-D23D-DAD92DC85577}"/>
              </a:ext>
            </a:extLst>
          </p:cNvPr>
          <p:cNvSpPr txBox="1"/>
          <p:nvPr/>
        </p:nvSpPr>
        <p:spPr>
          <a:xfrm>
            <a:off x="569166" y="576198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/>
              <a:t>ALP modeled with a tanker</a:t>
            </a:r>
            <a:r>
              <a:rPr lang="en-US" dirty="0"/>
              <a:t>: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0249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C2388C-EF50-657D-E62C-D8637B6C7B9B}"/>
              </a:ext>
            </a:extLst>
          </p:cNvPr>
          <p:cNvSpPr txBox="1"/>
          <p:nvPr/>
        </p:nvSpPr>
        <p:spPr>
          <a:xfrm>
            <a:off x="3368351" y="79382"/>
            <a:ext cx="7427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Objective and Scope of the Thesis</a:t>
            </a:r>
            <a:endParaRPr lang="en-IN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2FC288-1550-E171-FECE-8FE9FCA97941}"/>
              </a:ext>
            </a:extLst>
          </p:cNvPr>
          <p:cNvSpPr txBox="1"/>
          <p:nvPr/>
        </p:nvSpPr>
        <p:spPr>
          <a:xfrm>
            <a:off x="295467" y="1216034"/>
            <a:ext cx="1188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Objective</a:t>
            </a:r>
            <a:r>
              <a:rPr lang="en-US" sz="2400" dirty="0"/>
              <a:t>:</a:t>
            </a: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B8A570-8815-1ABE-8EE8-CA9086CE7862}"/>
              </a:ext>
            </a:extLst>
          </p:cNvPr>
          <p:cNvSpPr txBox="1"/>
          <p:nvPr/>
        </p:nvSpPr>
        <p:spPr>
          <a:xfrm>
            <a:off x="449422" y="541047"/>
            <a:ext cx="11579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Based</a:t>
            </a:r>
            <a:r>
              <a:rPr lang="en-US" sz="2400" spc="9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on</a:t>
            </a:r>
            <a:r>
              <a:rPr lang="en-US" sz="2400" spc="9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2400" spc="9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above</a:t>
            </a:r>
            <a:r>
              <a:rPr lang="en-US" sz="2400" spc="9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literature</a:t>
            </a:r>
            <a:r>
              <a:rPr lang="en-US" sz="2400" spc="9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review,</a:t>
            </a:r>
            <a:r>
              <a:rPr lang="en-US" sz="2400" spc="1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2400" spc="9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objective</a:t>
            </a:r>
            <a:r>
              <a:rPr lang="en-US" sz="2400" spc="9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2400" spc="9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scope</a:t>
            </a:r>
            <a:r>
              <a:rPr lang="en-US" sz="2400" spc="9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2400" spc="9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2400" spc="9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thesis</a:t>
            </a:r>
            <a:r>
              <a:rPr lang="en-US" sz="2400" spc="9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have</a:t>
            </a:r>
            <a:r>
              <a:rPr lang="en-US" sz="2400" spc="9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been</a:t>
            </a:r>
            <a:r>
              <a:rPr lang="en-US" sz="2400" spc="-2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finalized</a:t>
            </a:r>
            <a:r>
              <a:rPr lang="en-US" sz="2400" spc="1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as</a:t>
            </a:r>
            <a:r>
              <a:rPr lang="en-US" sz="2400" spc="1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follows.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D8269A-1D84-00D9-3999-38B00D51A3FA}"/>
              </a:ext>
            </a:extLst>
          </p:cNvPr>
          <p:cNvSpPr txBox="1"/>
          <p:nvPr/>
        </p:nvSpPr>
        <p:spPr>
          <a:xfrm>
            <a:off x="954057" y="1644620"/>
            <a:ext cx="11019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en-US" sz="2400" spc="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study</a:t>
            </a:r>
            <a:r>
              <a:rPr lang="en-US" sz="2400" spc="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2400" spc="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nonlinear</a:t>
            </a:r>
            <a:r>
              <a:rPr lang="en-US" sz="2400" spc="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dynamic</a:t>
            </a:r>
            <a:r>
              <a:rPr lang="en-US" sz="2400" spc="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behavior</a:t>
            </a:r>
            <a:r>
              <a:rPr lang="en-US" sz="2400" spc="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2400" spc="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ALP</a:t>
            </a:r>
            <a:r>
              <a:rPr lang="en-US" sz="2400" spc="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attached</a:t>
            </a:r>
            <a:r>
              <a:rPr lang="en-US" sz="2400" spc="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en-US" sz="2400" spc="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large</a:t>
            </a:r>
            <a:r>
              <a:rPr lang="en-US" sz="2400" spc="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ships and</a:t>
            </a:r>
            <a:r>
              <a:rPr lang="en-US" sz="2400" spc="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obtain</a:t>
            </a:r>
            <a:r>
              <a:rPr lang="en-US" sz="2400" spc="-25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2400" spc="8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instability</a:t>
            </a:r>
            <a:r>
              <a:rPr lang="en-US" sz="2400" spc="8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conditions.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48A1DE-F547-F8E1-B716-9F8998EAF080}"/>
              </a:ext>
            </a:extLst>
          </p:cNvPr>
          <p:cNvSpPr txBox="1"/>
          <p:nvPr/>
        </p:nvSpPr>
        <p:spPr>
          <a:xfrm>
            <a:off x="295467" y="2321729"/>
            <a:ext cx="11271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Scope:</a:t>
            </a:r>
            <a:endParaRPr lang="en-IN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00E85E-1204-74C0-0EB4-A08729B9C2D6}"/>
              </a:ext>
            </a:extLst>
          </p:cNvPr>
          <p:cNvSpPr txBox="1"/>
          <p:nvPr/>
        </p:nvSpPr>
        <p:spPr>
          <a:xfrm>
            <a:off x="813314" y="2714321"/>
            <a:ext cx="112153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Mathematical modelling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of an 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SDOF ALP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under regular and irregular ocean waves</a:t>
            </a:r>
            <a:r>
              <a:rPr lang="en-US" sz="24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2400" spc="7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en-US" sz="2400" spc="8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study</a:t>
            </a:r>
            <a:r>
              <a:rPr lang="en-US" sz="2400" spc="8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its</a:t>
            </a:r>
            <a:r>
              <a:rPr lang="en-US" sz="2400" spc="8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dynamic</a:t>
            </a:r>
            <a:r>
              <a:rPr lang="en-US" sz="2400" spc="8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behaviour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</a:rPr>
              <a:t>C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onnecting a 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large ship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with the 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ALP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platform and developing its mathematical</a:t>
            </a:r>
            <a:r>
              <a:rPr lang="en-US" sz="24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model</a:t>
            </a:r>
            <a:r>
              <a:rPr lang="en-US" sz="2400" spc="9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under</a:t>
            </a:r>
            <a:r>
              <a:rPr lang="en-US" sz="2400" spc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the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irregular</a:t>
            </a:r>
            <a:r>
              <a:rPr lang="en-US" sz="2400" spc="9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2400" spc="9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regular</a:t>
            </a:r>
            <a:r>
              <a:rPr lang="en-US" sz="2400" spc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ocean.</a:t>
            </a:r>
          </a:p>
          <a:p>
            <a:pPr marL="342900" indent="-342900">
              <a:buFont typeface="+mj-lt"/>
              <a:buAutoNum type="arabicPeriod"/>
            </a:pP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</a:rPr>
              <a:t>S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tudying its dynamic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behaviour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mainly nonlinear phenomena like 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instability</a:t>
            </a:r>
            <a:r>
              <a:rPr lang="en-US" sz="24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 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Lyapunov exponents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spc="5" dirty="0">
                <a:latin typeface="Calibri" panose="020F0502020204030204" pitchFamily="34" charset="0"/>
                <a:ea typeface="Calibri" panose="020F0502020204030204" pitchFamily="34" charset="0"/>
              </a:rPr>
              <a:t>U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nderstanding the various responses of the system by</a:t>
            </a:r>
            <a:r>
              <a:rPr lang="en-US" sz="24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varying</a:t>
            </a:r>
            <a:r>
              <a:rPr lang="en-US" sz="2400" spc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different</a:t>
            </a:r>
            <a:r>
              <a:rPr lang="en-US" sz="2400" spc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parameters</a:t>
            </a:r>
            <a:r>
              <a:rPr lang="en-US" sz="2400" spc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2400" spc="9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initial</a:t>
            </a:r>
            <a:r>
              <a:rPr lang="en-US" sz="2400" spc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conditions.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62422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0CE759-8AFE-CF29-B665-A4C9EBF8268A}"/>
              </a:ext>
            </a:extLst>
          </p:cNvPr>
          <p:cNvSpPr txBox="1"/>
          <p:nvPr/>
        </p:nvSpPr>
        <p:spPr>
          <a:xfrm>
            <a:off x="4432041" y="251926"/>
            <a:ext cx="6055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Methodology</a:t>
            </a:r>
            <a:endParaRPr lang="en-IN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432178-37EA-17EB-A4D3-276454F000F2}"/>
              </a:ext>
            </a:extLst>
          </p:cNvPr>
          <p:cNvSpPr txBox="1"/>
          <p:nvPr/>
        </p:nvSpPr>
        <p:spPr>
          <a:xfrm>
            <a:off x="4441372" y="1276348"/>
            <a:ext cx="7604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Non-linear behavior of ALP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EADC1F-2FBC-3948-0720-8C28FB99716A}"/>
              </a:ext>
            </a:extLst>
          </p:cNvPr>
          <p:cNvSpPr/>
          <p:nvPr/>
        </p:nvSpPr>
        <p:spPr>
          <a:xfrm>
            <a:off x="4376057" y="1276348"/>
            <a:ext cx="2733870" cy="3693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FB6C05-880D-9EE4-DCB9-1DC7F806C9AD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4152122" y="1645680"/>
            <a:ext cx="1590870" cy="882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97D4883-7BAE-9592-3BE6-19547C669F12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742992" y="1645680"/>
            <a:ext cx="2141375" cy="780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E59D8FD-B344-8012-311A-E317A8BBDF3F}"/>
              </a:ext>
            </a:extLst>
          </p:cNvPr>
          <p:cNvSpPr txBox="1"/>
          <p:nvPr/>
        </p:nvSpPr>
        <p:spPr>
          <a:xfrm>
            <a:off x="3023118" y="2593910"/>
            <a:ext cx="245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Without a Ship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2FA7F0-12A7-1C52-D647-8F6A553ADB07}"/>
              </a:ext>
            </a:extLst>
          </p:cNvPr>
          <p:cNvSpPr txBox="1"/>
          <p:nvPr/>
        </p:nvSpPr>
        <p:spPr>
          <a:xfrm>
            <a:off x="7352522" y="2528596"/>
            <a:ext cx="214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a ship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B7C108-FD6D-2EE0-34D6-08CE404DDCB3}"/>
              </a:ext>
            </a:extLst>
          </p:cNvPr>
          <p:cNvSpPr/>
          <p:nvPr/>
        </p:nvSpPr>
        <p:spPr>
          <a:xfrm>
            <a:off x="3023118" y="2528596"/>
            <a:ext cx="1816361" cy="5131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A2C834-032B-A969-285E-F29C79A9040C}"/>
              </a:ext>
            </a:extLst>
          </p:cNvPr>
          <p:cNvSpPr/>
          <p:nvPr/>
        </p:nvSpPr>
        <p:spPr>
          <a:xfrm>
            <a:off x="7352522" y="2450058"/>
            <a:ext cx="1427584" cy="5131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45A4EF-8DDB-390D-02EA-0F1BA230B1A7}"/>
              </a:ext>
            </a:extLst>
          </p:cNvPr>
          <p:cNvSpPr txBox="1"/>
          <p:nvPr/>
        </p:nvSpPr>
        <p:spPr>
          <a:xfrm>
            <a:off x="606490" y="3536302"/>
            <a:ext cx="588761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Derivation of </a:t>
            </a:r>
            <a:r>
              <a:rPr lang="en-US" sz="2000" b="1" dirty="0" err="1"/>
              <a:t>EoM</a:t>
            </a:r>
            <a:r>
              <a:rPr lang="en-US" sz="2000" dirty="0"/>
              <a:t> of SDOF </a:t>
            </a:r>
            <a:r>
              <a:rPr lang="en-US" sz="2000" b="1" dirty="0"/>
              <a:t>ALP.</a:t>
            </a:r>
            <a:r>
              <a:rPr lang="en-US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Wave loads are calculated using the </a:t>
            </a:r>
            <a:r>
              <a:rPr lang="en-US" sz="2000" b="1" dirty="0" err="1"/>
              <a:t>Morisson</a:t>
            </a:r>
            <a:r>
              <a:rPr lang="en-US" sz="2000" b="1" dirty="0"/>
              <a:t> equation</a:t>
            </a:r>
            <a:r>
              <a:rPr lang="en-US" sz="2000" dirty="0"/>
              <a:t>, and </a:t>
            </a:r>
            <a:r>
              <a:rPr lang="en-US" sz="2000" b="1" dirty="0"/>
              <a:t>PM Spectra</a:t>
            </a:r>
            <a:r>
              <a:rPr lang="en-US" sz="2000" dirty="0"/>
              <a:t> are used to calculate the respective values of the external force.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Responses of all the cases will be obtained using the </a:t>
            </a:r>
            <a:r>
              <a:rPr lang="en-US" sz="2000" b="1" dirty="0"/>
              <a:t>Newmark </a:t>
            </a:r>
            <a:r>
              <a:rPr lang="el-GR" sz="2000" b="1" dirty="0"/>
              <a:t>β</a:t>
            </a:r>
            <a:r>
              <a:rPr lang="en-US" sz="2000" b="1" dirty="0"/>
              <a:t> method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Responses will be studied by varying different parameters of the equation of motion.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Phase plot, joint pdf</a:t>
            </a:r>
            <a:r>
              <a:rPr lang="en-US" sz="2000" dirty="0"/>
              <a:t>, and maximum </a:t>
            </a:r>
            <a:r>
              <a:rPr lang="en-US" sz="2000" b="1" dirty="0"/>
              <a:t>Lyapunov constant </a:t>
            </a:r>
            <a:r>
              <a:rPr lang="en-US" sz="2000" dirty="0"/>
              <a:t>will be calculated to analyze the system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BC6280-CCF9-20F9-C9E1-5E9BBA225CD5}"/>
              </a:ext>
            </a:extLst>
          </p:cNvPr>
          <p:cNvSpPr/>
          <p:nvPr/>
        </p:nvSpPr>
        <p:spPr>
          <a:xfrm>
            <a:off x="541176" y="3536302"/>
            <a:ext cx="5803640" cy="30697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CF6BBD3-CD0E-4862-D4F9-1E74B14CB9AD}"/>
              </a:ext>
            </a:extLst>
          </p:cNvPr>
          <p:cNvCxnSpPr>
            <a:stCxn id="15" idx="2"/>
          </p:cNvCxnSpPr>
          <p:nvPr/>
        </p:nvCxnSpPr>
        <p:spPr>
          <a:xfrm flipH="1">
            <a:off x="3928188" y="3041780"/>
            <a:ext cx="3111" cy="494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777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572300-9647-B59C-67E0-2958D67DA9BC}"/>
              </a:ext>
            </a:extLst>
          </p:cNvPr>
          <p:cNvSpPr txBox="1"/>
          <p:nvPr/>
        </p:nvSpPr>
        <p:spPr>
          <a:xfrm>
            <a:off x="4198775" y="279919"/>
            <a:ext cx="4189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Work Done till now……….</a:t>
            </a:r>
            <a:endParaRPr lang="en-IN" sz="2800" b="1" dirty="0">
              <a:solidFill>
                <a:srgbClr val="00B05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888BBE-8C2E-F931-CFB0-4F1566A8A950}"/>
              </a:ext>
            </a:extLst>
          </p:cNvPr>
          <p:cNvSpPr txBox="1"/>
          <p:nvPr/>
        </p:nvSpPr>
        <p:spPr>
          <a:xfrm>
            <a:off x="418322" y="803139"/>
            <a:ext cx="11355355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</a:rPr>
              <a:t>Literature Review.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</a:rPr>
              <a:t>Derivation of Equation of Motion of ALP.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</a:rPr>
              <a:t>Formulation of ALP Structure and Moment of Buoyancy(Ro), Mass Moment of Inertia(Io) and frequency Calculation.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</a:rPr>
              <a:t> Calculating load on ALP based on random ocean waves presented by PM Spectra.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</a:rPr>
              <a:t>Solution of Equation of Motion using Newmark </a:t>
            </a:r>
            <a:r>
              <a:rPr lang="el-GR" sz="2400" dirty="0">
                <a:solidFill>
                  <a:srgbClr val="00B050"/>
                </a:solidFill>
              </a:rPr>
              <a:t>β</a:t>
            </a:r>
            <a:r>
              <a:rPr lang="en-US" sz="2400" dirty="0">
                <a:solidFill>
                  <a:srgbClr val="00B050"/>
                </a:solidFill>
              </a:rPr>
              <a:t>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</a:rPr>
              <a:t>Analysis of the Responses using Phase plot</a:t>
            </a:r>
            <a:r>
              <a:rPr lang="en-US" sz="2400" dirty="0"/>
              <a:t>, joint PDF, and Lyapunov constant.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Analysis of the Responses in Ship attached condition.</a:t>
            </a:r>
          </a:p>
          <a:p>
            <a:r>
              <a:rPr lang="en-IN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352433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45E0EA-D5D0-01AD-11F0-B7567C41F0BA}"/>
              </a:ext>
            </a:extLst>
          </p:cNvPr>
          <p:cNvSpPr txBox="1"/>
          <p:nvPr/>
        </p:nvSpPr>
        <p:spPr>
          <a:xfrm>
            <a:off x="3582955" y="214604"/>
            <a:ext cx="5766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Equation of Motion of ALP</a:t>
            </a:r>
            <a:endParaRPr lang="en-IN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965BBF2-4052-A266-1C0C-287DD4358F26}"/>
                  </a:ext>
                </a:extLst>
              </p:cNvPr>
              <p:cNvSpPr txBox="1"/>
              <p:nvPr/>
            </p:nvSpPr>
            <p:spPr>
              <a:xfrm>
                <a:off x="503853" y="886408"/>
                <a:ext cx="11215396" cy="5792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The</a:t>
                </a:r>
                <a:r>
                  <a:rPr lang="en-US" sz="1800" spc="-1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equation</a:t>
                </a:r>
                <a:r>
                  <a:rPr lang="en-US" sz="1800" spc="-1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of</a:t>
                </a:r>
                <a:r>
                  <a:rPr lang="en-US" sz="1800" spc="-1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motion</a:t>
                </a:r>
                <a:r>
                  <a:rPr lang="en-US" sz="1800" spc="-1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of</a:t>
                </a:r>
                <a:r>
                  <a:rPr lang="en-US" sz="1800" spc="-1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SDOF</a:t>
                </a:r>
                <a:r>
                  <a:rPr lang="en-US" sz="1800" spc="-1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ALP</a:t>
                </a:r>
                <a:r>
                  <a:rPr lang="en-US" sz="1800" spc="-1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is</a:t>
                </a:r>
                <a:r>
                  <a:rPr lang="en-US" sz="1800" spc="-1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obtained</a:t>
                </a:r>
                <a:r>
                  <a:rPr lang="en-US" sz="1800" spc="-1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from</a:t>
                </a:r>
                <a:r>
                  <a:rPr lang="en-US" sz="1800" spc="-1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the</a:t>
                </a:r>
                <a:r>
                  <a:rPr lang="en-US" sz="1800" spc="-1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reference</a:t>
                </a:r>
                <a:r>
                  <a:rPr lang="en-US" sz="1800" spc="-1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-</a:t>
                </a:r>
                <a:r>
                  <a:rPr lang="en-US" sz="1800" spc="-1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[Rajagopalan</a:t>
                </a:r>
                <a:r>
                  <a:rPr lang="en-US" sz="1800" spc="-1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and</a:t>
                </a:r>
                <a:r>
                  <a:rPr lang="en-US" sz="1800" spc="-26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Eatock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Taylor (1982); Datta and Jain (1990); Bar- Avi and Benaroya (1960)], which is as</a:t>
                </a:r>
                <a:r>
                  <a:rPr lang="en-US" sz="1800" spc="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follows-</a:t>
                </a:r>
              </a:p>
              <a:p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</a:rPr>
                  <a:t>	</a:t>
                </a:r>
                <a:r>
                  <a:rPr lang="en-US" sz="18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28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I</a:t>
                </a:r>
                <a:r>
                  <a:rPr lang="en-US" sz="2800" spc="5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0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IN" sz="2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+</a:t>
                </a:r>
                <a:r>
                  <a:rPr lang="en-US" sz="2800" spc="-1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2</a:t>
                </a:r>
                <a:r>
                  <a:rPr lang="en-US" sz="2800" i="1" spc="3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η</a:t>
                </a:r>
                <a:r>
                  <a:rPr lang="en-US" sz="2800" i="1" dirty="0">
                    <a:latin typeface="Calibri" panose="020F0502020204030204" pitchFamily="34" charset="0"/>
                    <a:ea typeface="Calibri" panose="020F0502020204030204" pitchFamily="34" charset="0"/>
                  </a:rPr>
                  <a:t> I</a:t>
                </a:r>
                <a:r>
                  <a:rPr lang="en-US" sz="2800" spc="50" baseline="-25000" dirty="0">
                    <a:latin typeface="Calibri" panose="020F0502020204030204" pitchFamily="34" charset="0"/>
                    <a:ea typeface="Calibri" panose="020F0502020204030204" pitchFamily="34" charset="0"/>
                  </a:rPr>
                  <a:t>0</a:t>
                </a:r>
                <a:r>
                  <a:rPr lang="en-US" sz="2800" i="1" dirty="0">
                    <a:latin typeface="Calibri" panose="020F0502020204030204" pitchFamily="34" charset="0"/>
                    <a:ea typeface="Calibri" panose="020F0502020204030204" pitchFamily="34" charset="0"/>
                  </a:rPr>
                  <a:t>ω</a:t>
                </a:r>
                <a:r>
                  <a:rPr lang="en-US" sz="2800" i="1" baseline="-25000" dirty="0">
                    <a:latin typeface="Calibri" panose="020F0502020204030204" pitchFamily="34" charset="0"/>
                    <a:ea typeface="Calibri" panose="020F0502020204030204" pitchFamily="34" charset="0"/>
                  </a:rPr>
                  <a:t>s</a:t>
                </a:r>
                <a:r>
                  <a:rPr lang="en-IN" sz="28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IN" sz="2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IN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+</a:t>
                </a:r>
                <a:r>
                  <a:rPr lang="en-US" sz="2800" spc="-1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28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R</a:t>
                </a:r>
                <a:r>
                  <a:rPr lang="en-US" sz="2800" spc="5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0</a:t>
                </a:r>
                <a:r>
                  <a:rPr lang="en-US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(1</a:t>
                </a:r>
                <a:r>
                  <a:rPr lang="en-US" sz="2800" spc="-1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+</a:t>
                </a:r>
                <a:r>
                  <a:rPr lang="en-US" sz="2800" spc="-1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2800" i="1" spc="-52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γ</a:t>
                </a:r>
                <a:r>
                  <a:rPr lang="en-US" sz="2800" spc="3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¯</a:t>
                </a:r>
                <a:r>
                  <a:rPr lang="en-US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)</a:t>
                </a:r>
                <a:r>
                  <a:rPr lang="en-IN" sz="2800" dirty="0">
                    <a:solidFill>
                      <a:srgbClr val="836967"/>
                    </a:solidFill>
                  </a:rPr>
                  <a:t> </a:t>
                </a:r>
                <a:r>
                  <a:rPr lang="el-GR" sz="2800" dirty="0">
                    <a:solidFill>
                      <a:srgbClr val="836967"/>
                    </a:solidFill>
                  </a:rPr>
                  <a:t>θ</a:t>
                </a:r>
                <a:r>
                  <a:rPr lang="en-US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=</a:t>
                </a:r>
                <a:r>
                  <a:rPr lang="en-US" sz="2800" spc="5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28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F</a:t>
                </a:r>
                <a:r>
                  <a:rPr lang="en-US" sz="2800" i="1" spc="-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(</a:t>
                </a:r>
                <a:r>
                  <a:rPr lang="en-US" sz="28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t</a:t>
                </a:r>
                <a:r>
                  <a:rPr lang="en-US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)				(1.1)</a:t>
                </a:r>
              </a:p>
              <a:p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</a:rPr>
                  <a:t>	Where,</a:t>
                </a:r>
              </a:p>
              <a:p>
                <a:r>
                  <a:rPr lang="en-US" sz="2400" i="1" spc="6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	γ</a:t>
                </a:r>
                <a:r>
                  <a:rPr lang="en-US" sz="2400" spc="-39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(</a:t>
                </a:r>
                <a:r>
                  <a:rPr lang="en-US" sz="2400" spc="-16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¯</a:t>
                </a:r>
                <a:r>
                  <a:rPr lang="en-US" sz="24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t</a:t>
                </a: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)</a:t>
                </a:r>
                <a:r>
                  <a:rPr lang="en-US" sz="2400" spc="5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=</a:t>
                </a:r>
                <a:r>
                  <a:rPr lang="en-US" sz="2400" spc="5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l-GR" sz="2400" dirty="0">
                    <a:solidFill>
                      <a:srgbClr val="836967"/>
                    </a:solidFill>
                  </a:rPr>
                  <a:t>θ </a:t>
                </a:r>
                <a:r>
                  <a:rPr lang="en-US" sz="2400" spc="50" baseline="30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2</a:t>
                </a: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;</a:t>
                </a:r>
                <a:r>
                  <a:rPr lang="en-US" sz="2400" spc="-7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24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R</a:t>
                </a:r>
                <a:r>
                  <a:rPr lang="en-US" sz="24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0</a:t>
                </a:r>
                <a:r>
                  <a:rPr lang="en-US" sz="2400" spc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=</a:t>
                </a:r>
                <a:r>
                  <a:rPr lang="en-US" sz="2400" spc="5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24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V</a:t>
                </a:r>
                <a:r>
                  <a:rPr lang="en-US" sz="2400" spc="5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0</a:t>
                </a:r>
                <a:r>
                  <a:rPr lang="en-US" sz="24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ρ</a:t>
                </a:r>
                <a:r>
                  <a:rPr lang="en-US" sz="2400" i="1" spc="75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ω</a:t>
                </a:r>
                <a:r>
                  <a:rPr lang="en-US" sz="24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g</a:t>
                </a:r>
              </a:p>
              <a:p>
                <a:endParaRPr lang="en-US" sz="2400" i="1" dirty="0"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marL="231140">
                  <a:spcBef>
                    <a:spcPts val="5"/>
                  </a:spcBef>
                  <a:spcAft>
                    <a:spcPts val="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Here,</a:t>
                </a:r>
                <a:r>
                  <a:rPr lang="en-US" sz="1800" spc="10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I</a:t>
                </a:r>
                <a:r>
                  <a:rPr lang="en-US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0</a:t>
                </a:r>
                <a:r>
                  <a:rPr lang="en-US" sz="1800" spc="13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is</a:t>
                </a:r>
                <a:r>
                  <a:rPr lang="en-US" sz="1800" spc="10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the</a:t>
                </a:r>
                <a:r>
                  <a:rPr lang="en-US" sz="1800" spc="10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mass</a:t>
                </a:r>
                <a:r>
                  <a:rPr lang="en-US" sz="1800" spc="10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moment</a:t>
                </a:r>
                <a:r>
                  <a:rPr lang="en-US" sz="1800" spc="10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of</a:t>
                </a:r>
                <a:r>
                  <a:rPr lang="en-US" sz="1800" spc="10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inertia</a:t>
                </a:r>
                <a:r>
                  <a:rPr lang="en-US" sz="1800" spc="10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of</a:t>
                </a:r>
                <a:r>
                  <a:rPr lang="en-US" sz="1800" spc="10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ALP,</a:t>
                </a:r>
                <a:r>
                  <a:rPr lang="en-US" sz="1800" spc="10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l-GR" dirty="0">
                    <a:solidFill>
                      <a:srgbClr val="836967"/>
                    </a:solidFill>
                  </a:rPr>
                  <a:t>θ</a:t>
                </a:r>
                <a:r>
                  <a:rPr lang="en-US" sz="1800" i="1" spc="13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is</a:t>
                </a:r>
                <a:r>
                  <a:rPr lang="en-US" sz="1800" spc="10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the</a:t>
                </a:r>
                <a:r>
                  <a:rPr lang="en-US" sz="1800" spc="10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angular</a:t>
                </a:r>
                <a:r>
                  <a:rPr lang="en-US" sz="1800" spc="10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rotation</a:t>
                </a:r>
                <a:r>
                  <a:rPr lang="en-US" sz="1800" spc="10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or</a:t>
                </a:r>
                <a:r>
                  <a:rPr lang="en-US" sz="1800" spc="10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displacement</a:t>
                </a:r>
                <a:r>
                  <a:rPr lang="en-IN" dirty="0"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of</a:t>
                </a:r>
                <a:r>
                  <a:rPr lang="en-US" sz="1800" spc="19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the</a:t>
                </a:r>
                <a:r>
                  <a:rPr lang="en-US" sz="1800" spc="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ALP</a:t>
                </a:r>
                <a:r>
                  <a:rPr lang="en-US" sz="1800" spc="17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from</a:t>
                </a:r>
                <a:r>
                  <a:rPr lang="en-US" sz="1800" spc="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the</a:t>
                </a:r>
                <a:r>
                  <a:rPr lang="en-US" sz="1800" spc="19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base</a:t>
                </a:r>
                <a:r>
                  <a:rPr lang="en-US" sz="1800" spc="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of</a:t>
                </a:r>
                <a:r>
                  <a:rPr lang="en-US" sz="1800" spc="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the</a:t>
                </a:r>
                <a:r>
                  <a:rPr lang="en-US" sz="1800" spc="19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hinge,</a:t>
                </a:r>
                <a:r>
                  <a:rPr lang="en-IN" dirty="0"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IN" sz="1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IN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spc="28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and</a:t>
                </a:r>
                <a:r>
                  <a:rPr lang="en-US" sz="1800" spc="25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IN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are</a:t>
                </a:r>
                <a:r>
                  <a:rPr lang="en-US" sz="1800" spc="25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the</a:t>
                </a:r>
                <a:r>
                  <a:rPr lang="en-US" sz="1800" spc="25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angular</a:t>
                </a:r>
                <a:r>
                  <a:rPr lang="en-US" sz="1800" spc="25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velocity</a:t>
                </a:r>
                <a:r>
                  <a:rPr lang="en-US" sz="1800" spc="25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and</a:t>
                </a:r>
                <a:r>
                  <a:rPr lang="en-US" sz="1800" spc="25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angular</a:t>
                </a:r>
                <a:r>
                  <a:rPr lang="en-IN" dirty="0"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acceleration of the ALP. </a:t>
                </a:r>
                <a:r>
                  <a:rPr lang="en-US" sz="18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V</a:t>
                </a:r>
                <a:r>
                  <a:rPr lang="en-US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0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is the displaced volume of water by the ALP, </a:t>
                </a:r>
                <a:r>
                  <a:rPr lang="en-US" sz="1800" i="1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ω</a:t>
                </a:r>
                <a:r>
                  <a:rPr lang="en-US" sz="1800" i="1" baseline="-25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s</a:t>
                </a:r>
                <a:r>
                  <a:rPr lang="en-US" sz="18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is the natural</a:t>
                </a:r>
                <a:r>
                  <a:rPr lang="en-US" sz="1800" spc="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frequency</a:t>
                </a:r>
                <a:r>
                  <a:rPr lang="en-US" sz="1800" spc="10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of</a:t>
                </a:r>
                <a:r>
                  <a:rPr lang="en-US" sz="1800" spc="11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the</a:t>
                </a:r>
                <a:r>
                  <a:rPr lang="en-US" sz="1800" spc="11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ALP,</a:t>
                </a:r>
                <a:r>
                  <a:rPr lang="en-US" sz="1800" spc="10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η</a:t>
                </a:r>
                <a:r>
                  <a:rPr lang="en-US" sz="1800" i="1" spc="15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is</a:t>
                </a:r>
                <a:r>
                  <a:rPr lang="en-US" sz="1800" spc="10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the</a:t>
                </a:r>
                <a:r>
                  <a:rPr lang="en-US" sz="1800" spc="11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percentage</a:t>
                </a:r>
                <a:r>
                  <a:rPr lang="en-US" sz="1800" spc="11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of</a:t>
                </a:r>
                <a:r>
                  <a:rPr lang="en-US" sz="1800" spc="10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critical</a:t>
                </a:r>
                <a:r>
                  <a:rPr lang="en-US" sz="1800" spc="11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damping</a:t>
                </a:r>
                <a:r>
                  <a:rPr lang="en-US" sz="1800" spc="11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of</a:t>
                </a:r>
                <a:r>
                  <a:rPr lang="en-US" sz="1800" spc="10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the</a:t>
                </a:r>
                <a:r>
                  <a:rPr lang="en-US" sz="1800" spc="11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ALP</a:t>
                </a:r>
                <a:r>
                  <a:rPr lang="en-US" sz="1800" spc="11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system</a:t>
                </a:r>
                <a:r>
                  <a:rPr lang="en-US" sz="1800" spc="10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when</a:t>
                </a:r>
                <a:r>
                  <a:rPr lang="en-US" sz="1800" spc="11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it</a:t>
                </a:r>
                <a:r>
                  <a:rPr lang="en-US" sz="1800" spc="-25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is</a:t>
                </a:r>
                <a:r>
                  <a:rPr lang="en-US" sz="1800" spc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not</a:t>
                </a:r>
                <a:r>
                  <a:rPr lang="en-US" sz="1800" spc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displaced.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marL="231140" marR="860425" algn="just">
                  <a:lnSpc>
                    <a:spcPct val="162000"/>
                  </a:lnSpc>
                  <a:spcBef>
                    <a:spcPts val="950"/>
                  </a:spcBef>
                  <a:spcAft>
                    <a:spcPts val="0"/>
                  </a:spcAft>
                </a:pPr>
                <a:r>
                  <a:rPr lang="en-US" sz="18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R</a:t>
                </a:r>
                <a:r>
                  <a:rPr lang="en-US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0</a:t>
                </a:r>
                <a:r>
                  <a:rPr lang="en-US" sz="1800" spc="18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and</a:t>
                </a:r>
                <a:r>
                  <a:rPr lang="en-US" sz="1800" spc="13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I</a:t>
                </a:r>
                <a:r>
                  <a:rPr lang="en-US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0</a:t>
                </a:r>
                <a:r>
                  <a:rPr lang="en-US" sz="1800" spc="16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can</a:t>
                </a:r>
                <a:r>
                  <a:rPr lang="en-US" sz="1800" spc="13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be</a:t>
                </a:r>
                <a:r>
                  <a:rPr lang="en-US" sz="1800" spc="13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obtained</a:t>
                </a:r>
                <a:r>
                  <a:rPr lang="en-US" sz="1800" spc="13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from</a:t>
                </a:r>
                <a:r>
                  <a:rPr lang="en-US" sz="1800" spc="13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the</a:t>
                </a:r>
                <a:r>
                  <a:rPr lang="en-US" sz="1800" spc="13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below</a:t>
                </a:r>
                <a:r>
                  <a:rPr lang="en-US" sz="1800" spc="13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formulae</a:t>
                </a:r>
                <a:r>
                  <a:rPr lang="en-US" sz="1800" spc="13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-</a:t>
                </a:r>
                <a:r>
                  <a:rPr lang="en-US" sz="1800" spc="14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R</a:t>
                </a:r>
                <a:r>
                  <a:rPr lang="en-US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0</a:t>
                </a:r>
                <a:r>
                  <a:rPr lang="en-US" sz="1800" spc="18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is</a:t>
                </a:r>
                <a:r>
                  <a:rPr lang="en-US" sz="1800" spc="13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the</a:t>
                </a:r>
                <a:r>
                  <a:rPr lang="en-US" sz="1800" spc="13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moment</a:t>
                </a:r>
                <a:r>
                  <a:rPr lang="en-US" sz="1800" spc="13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of</a:t>
                </a:r>
                <a:r>
                  <a:rPr lang="en-US" sz="1800" spc="14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buoyancy</a:t>
                </a:r>
                <a:r>
                  <a:rPr lang="en-US" sz="1800" spc="13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of</a:t>
                </a:r>
                <a:r>
                  <a:rPr lang="en-US" sz="1800" spc="-25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the submerged tower subtracting the moment of weight of the entire tower. </a:t>
                </a:r>
                <a:r>
                  <a:rPr lang="en-US" sz="18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I</a:t>
                </a:r>
                <a:r>
                  <a:rPr lang="en-US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0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is the mass</a:t>
                </a:r>
                <a:r>
                  <a:rPr lang="en-US" sz="1800" spc="-25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moment</a:t>
                </a:r>
                <a:r>
                  <a:rPr lang="en-US" sz="1800" spc="4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of</a:t>
                </a:r>
                <a:r>
                  <a:rPr lang="en-US" sz="1800" spc="4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inertia</a:t>
                </a:r>
                <a:r>
                  <a:rPr lang="en-US" sz="1800" spc="4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of</a:t>
                </a:r>
                <a:r>
                  <a:rPr lang="en-US" sz="1800" spc="4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the</a:t>
                </a:r>
                <a:r>
                  <a:rPr lang="en-US" sz="1800" spc="4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entire</a:t>
                </a:r>
                <a:r>
                  <a:rPr lang="en-US" sz="1800" spc="5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tower</a:t>
                </a:r>
                <a:r>
                  <a:rPr lang="en-US" sz="1800" spc="4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summed</a:t>
                </a:r>
                <a:r>
                  <a:rPr lang="en-US" sz="1800" spc="5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with</a:t>
                </a:r>
                <a:r>
                  <a:rPr lang="en-US" sz="1800" spc="4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added</a:t>
                </a:r>
                <a:r>
                  <a:rPr lang="en-US" sz="1800" spc="4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mass</a:t>
                </a:r>
                <a:r>
                  <a:rPr lang="en-US" sz="1800" spc="4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moment</a:t>
                </a:r>
                <a:r>
                  <a:rPr lang="en-US" sz="1800" spc="4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of</a:t>
                </a:r>
                <a:r>
                  <a:rPr lang="en-US" sz="1800" spc="4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inertia.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endParaRPr lang="en-IN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965BBF2-4052-A266-1C0C-287DD4358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53" y="886408"/>
                <a:ext cx="11215396" cy="5792611"/>
              </a:xfrm>
              <a:prstGeom prst="rect">
                <a:avLst/>
              </a:prstGeom>
              <a:blipFill>
                <a:blip r:embed="rId2"/>
                <a:stretch>
                  <a:fillRect l="-489" t="-526" r="-2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4286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06CC4C-E768-966A-BFC1-510CE79F4061}"/>
                  </a:ext>
                </a:extLst>
              </p:cNvPr>
              <p:cNvSpPr txBox="1"/>
              <p:nvPr/>
            </p:nvSpPr>
            <p:spPr>
              <a:xfrm>
                <a:off x="223936" y="354563"/>
                <a:ext cx="11616612" cy="8700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7215">
                  <a:tabLst>
                    <a:tab pos="5354320" algn="l"/>
                  </a:tabLst>
                </a:pPr>
                <a:endParaRPr lang="en-US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pPr marL="577215">
                  <a:tabLst>
                    <a:tab pos="5354320" algn="l"/>
                  </a:tabLs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The</a:t>
                </a:r>
                <a:r>
                  <a:rPr lang="en-US" sz="1800" spc="-2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ALP</a:t>
                </a:r>
                <a:r>
                  <a:rPr lang="en-US" sz="1800" spc="-1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is</a:t>
                </a:r>
                <a:r>
                  <a:rPr lang="en-US" sz="1800" spc="-2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segmented</a:t>
                </a:r>
                <a:r>
                  <a:rPr lang="en-US" sz="1800" spc="-1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into</a:t>
                </a:r>
                <a:r>
                  <a:rPr lang="en-US" sz="1800" spc="-1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N</a:t>
                </a:r>
                <a:r>
                  <a:rPr lang="en-US" sz="1800" spc="-2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elements</a:t>
                </a:r>
                <a:r>
                  <a:rPr lang="en-US" sz="1800" spc="-1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along</a:t>
                </a:r>
                <a:r>
                  <a:rPr lang="en-US" sz="1800" spc="-2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the</a:t>
                </a:r>
                <a:r>
                  <a:rPr lang="en-US" sz="1800" spc="-1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height</a:t>
                </a:r>
                <a:r>
                  <a:rPr lang="en-US" sz="1800" spc="-1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and</a:t>
                </a:r>
                <a:r>
                  <a:rPr lang="en-US" sz="1800" spc="-2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can</a:t>
                </a:r>
                <a:r>
                  <a:rPr lang="en-US" sz="1800" spc="-2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be</a:t>
                </a:r>
                <a:r>
                  <a:rPr lang="en-US" sz="1800" spc="-1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given</a:t>
                </a:r>
                <a:r>
                  <a:rPr lang="en-US" sz="1800" spc="-1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as</a:t>
                </a:r>
                <a:r>
                  <a:rPr lang="en-US" sz="1800" spc="-1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-</a:t>
                </a:r>
                <a:endParaRPr lang="en-US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pPr marL="577215">
                  <a:tabLst>
                    <a:tab pos="535432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 dirty="0" smtClean="0">
                            <a:solidFill>
                              <a:srgbClr val="836967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 smtClean="0">
                            <a:effectLst/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800" i="1" dirty="0" smtClean="0">
                            <a:effectLst/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1800" b="0" i="1" dirty="0" smtClean="0">
                        <a:effectLst/>
                        <a:latin typeface="Cambria Math" panose="02040503050406030204" pitchFamily="18" charset="0"/>
                      </a:rPr>
                      <m:t>𝑔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18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/>
                            <m:aln/>
                          </m:rPr>
                          <a:rPr lang="en-US" sz="1800" b="0" i="0" dirty="0" smtClean="0">
                            <a:effectLst/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sz="1800" i="0" dirty="0" smtClean="0">
                            <a:effectLst/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836967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b="0" i="0" dirty="0" smtClean="0"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836967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836967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effectLst/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  <m: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1800" i="0" dirty="0" smtClean="0">
                        <a:effectLst/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/>
                            <m:aln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/>
                        </m:sSub>
                      </m:sup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	(1.2)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 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 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 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 dirty="0" smtClean="0">
                            <a:solidFill>
                              <a:srgbClr val="836967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 smtClean="0">
                            <a:effectLst/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800" i="1" dirty="0" smtClean="0">
                            <a:effectLst/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1800" b="0" i="1" dirty="0" smtClean="0">
                        <a:effectLst/>
                        <a:latin typeface="Cambria Math" panose="02040503050406030204" pitchFamily="18" charset="0"/>
                      </a:rPr>
                      <m:t>𝑔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18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/>
                            <m:aln/>
                          </m:rPr>
                          <a:rPr lang="en-US" sz="1800" b="0" i="0" dirty="0" smtClean="0">
                            <a:effectLst/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sz="1800" i="0" dirty="0" smtClean="0">
                            <a:effectLst/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836967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b="0" i="0" dirty="0" smtClean="0"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IN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IN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IN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den>
                        </m:f>
                        <m: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1800" i="0" dirty="0" smtClean="0">
                        <a:effectLst/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/>
                            <m:aln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I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IN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IN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    (1.3)</a:t>
                </a:r>
              </a:p>
              <a:p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where </a:t>
                </a:r>
                <a:r>
                  <a:rPr lang="en-US" sz="18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n</a:t>
                </a:r>
                <a:r>
                  <a:rPr lang="en-US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0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is the total number of submerged elements of ALP along its height, </a:t>
                </a:r>
                <a:r>
                  <a:rPr lang="en-US" sz="18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V j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and </a:t>
                </a:r>
                <a:r>
                  <a:rPr lang="en-US" sz="1800" i="1" spc="4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Wj</a:t>
                </a:r>
                <a:r>
                  <a:rPr lang="en-US" sz="1800" i="1" spc="4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i="1" spc="-33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are volume and weight in air for </a:t>
                </a:r>
                <a:r>
                  <a:rPr lang="en-US" sz="1800" i="1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j</a:t>
                </a:r>
                <a:r>
                  <a:rPr lang="en-US" sz="1800" i="1" baseline="30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t</a:t>
                </a:r>
                <a:r>
                  <a:rPr lang="en-US" i="1" baseline="30000" dirty="0" err="1">
                    <a:latin typeface="Calibri" panose="020F0502020204030204" pitchFamily="34" charset="0"/>
                    <a:ea typeface="Calibri" panose="020F0502020204030204" pitchFamily="34" charset="0"/>
                  </a:rPr>
                  <a:t>h</a:t>
                </a:r>
                <a:r>
                  <a:rPr lang="en-US" sz="18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element, </a:t>
                </a:r>
                <a:r>
                  <a:rPr lang="en-US" sz="1800" i="1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S</a:t>
                </a:r>
                <a:r>
                  <a:rPr lang="en-US" sz="1800" i="1" baseline="-25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j</a:t>
                </a:r>
                <a:r>
                  <a:rPr lang="en-US" sz="18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is the distance of CG of the </a:t>
                </a:r>
                <a:r>
                  <a:rPr lang="en-US" sz="1800" i="1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j</a:t>
                </a:r>
                <a:r>
                  <a:rPr lang="en-US" sz="1800" i="1" baseline="30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t</a:t>
                </a:r>
                <a:r>
                  <a:rPr lang="en-US" i="1" baseline="30000" dirty="0" err="1">
                    <a:latin typeface="Calibri" panose="020F0502020204030204" pitchFamily="34" charset="0"/>
                    <a:ea typeface="Calibri" panose="020F0502020204030204" pitchFamily="34" charset="0"/>
                  </a:rPr>
                  <a:t>h</a:t>
                </a:r>
                <a:r>
                  <a:rPr lang="en-US" sz="18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element</a:t>
                </a:r>
                <a:r>
                  <a:rPr lang="en-US" sz="1800" spc="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from</a:t>
                </a:r>
                <a:r>
                  <a:rPr lang="en-US" sz="1800" spc="7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the</a:t>
                </a:r>
                <a:r>
                  <a:rPr lang="en-US" sz="1800" spc="7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base</a:t>
                </a:r>
                <a:r>
                  <a:rPr lang="en-US" sz="1800" spc="7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hinge</a:t>
                </a:r>
                <a:r>
                  <a:rPr lang="en-US" sz="1800" spc="7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along</a:t>
                </a:r>
                <a:r>
                  <a:rPr lang="en-US" sz="1800" spc="7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the</a:t>
                </a:r>
                <a:r>
                  <a:rPr lang="en-US" sz="1800" spc="8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ALP</a:t>
                </a:r>
                <a:r>
                  <a:rPr lang="en-US" sz="1800" spc="-2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and</a:t>
                </a:r>
                <a:r>
                  <a:rPr lang="en-US" sz="1800" spc="7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i="1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ρ</a:t>
                </a:r>
                <a:r>
                  <a:rPr lang="en-US" sz="1800" i="1" baseline="-25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ω</a:t>
                </a:r>
                <a:r>
                  <a:rPr lang="en-US" sz="1800" i="1" spc="14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is</a:t>
                </a:r>
                <a:r>
                  <a:rPr lang="en-US" sz="1800" spc="8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the</a:t>
                </a:r>
                <a:r>
                  <a:rPr lang="en-US" sz="1800" spc="7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mass</a:t>
                </a:r>
                <a:r>
                  <a:rPr lang="en-US" sz="1800" spc="7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density</a:t>
                </a:r>
                <a:r>
                  <a:rPr lang="en-US" sz="1800" spc="7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of</a:t>
                </a:r>
                <a:r>
                  <a:rPr lang="en-US" sz="1800" spc="7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the</a:t>
                </a:r>
                <a:r>
                  <a:rPr lang="en-US" sz="1800" spc="7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water.</a:t>
                </a:r>
              </a:p>
              <a:p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The external force F(t) in equation 1.1 represents the total moment of hydrodynamic force about</a:t>
                </a:r>
                <a:r>
                  <a:rPr lang="en-US" sz="1800" spc="-25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the base. Morison equation has been used to derive F(t). The total moment is basically a summation of the moments from each of the submerged elements of ALP. For computational</a:t>
                </a:r>
                <a:r>
                  <a:rPr lang="en-US" sz="1800" spc="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purpose it is assumed that the variation along the length of an element of the tower is</a:t>
                </a:r>
                <a:r>
                  <a:rPr lang="en-US" sz="1800" spc="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negligible.</a:t>
                </a:r>
                <a:r>
                  <a:rPr lang="en-US" sz="1800" spc="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It is also assumed that the variation in F(t) due to displacement of tower is</a:t>
                </a:r>
                <a:r>
                  <a:rPr lang="en-US" sz="1800" spc="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negligible as change in number of submerged elements is almost negligible in comparison</a:t>
                </a:r>
                <a:r>
                  <a:rPr lang="en-US" sz="1800" spc="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to</a:t>
                </a:r>
                <a:r>
                  <a:rPr lang="en-US" sz="1800" spc="9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the</a:t>
                </a:r>
                <a:r>
                  <a:rPr lang="en-US" sz="1800" spc="9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total</a:t>
                </a:r>
                <a:r>
                  <a:rPr lang="en-US" sz="1800" spc="9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number</a:t>
                </a:r>
                <a:r>
                  <a:rPr lang="en-US" sz="1800" spc="9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of</a:t>
                </a:r>
                <a:r>
                  <a:rPr lang="en-US" sz="1800" spc="9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submerged</a:t>
                </a:r>
                <a:r>
                  <a:rPr lang="en-US" sz="1800" spc="9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elements.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06CC4C-E768-966A-BFC1-510CE79F4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36" y="354563"/>
                <a:ext cx="11616612" cy="8700330"/>
              </a:xfrm>
              <a:prstGeom prst="rect">
                <a:avLst/>
              </a:prstGeom>
              <a:blipFill>
                <a:blip r:embed="rId2"/>
                <a:stretch>
                  <a:fillRect l="-47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15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1581</TotalTime>
  <Words>2131</Words>
  <Application>Microsoft Office PowerPoint</Application>
  <PresentationFormat>Widescreen</PresentationFormat>
  <Paragraphs>338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Lucida Console</vt:lpstr>
      <vt:lpstr>Roboto</vt:lpstr>
      <vt:lpstr>Times New Roman</vt:lpstr>
      <vt:lpstr>Office Theme</vt:lpstr>
      <vt:lpstr>Non-Linear Dynamics of an Articulated Loading Platform attached to an FPSO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Non-Linear Dynamics of an Articulated Loading Platform attached to an FPSO</dc:title>
  <dc:creator>Sawan Chakraborty</dc:creator>
  <cp:lastModifiedBy>Sawan Chakraborty</cp:lastModifiedBy>
  <cp:revision>22</cp:revision>
  <dcterms:created xsi:type="dcterms:W3CDTF">2023-09-09T05:45:05Z</dcterms:created>
  <dcterms:modified xsi:type="dcterms:W3CDTF">2023-11-10T03:14:08Z</dcterms:modified>
</cp:coreProperties>
</file>