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58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L Process" id="{9301A200-BB24-184F-A417-95B2A143E8FB}">
          <p14:sldIdLst>
            <p14:sldId id="256"/>
            <p14:sldId id="257"/>
          </p14:sldIdLst>
        </p14:section>
        <p14:section name="CV Approaches" id="{4AFB31EF-4CE7-DA49-93E9-FF45499FEA5D}">
          <p14:sldIdLst>
            <p14:sldId id="259"/>
            <p14:sldId id="260"/>
            <p14:sldId id="258"/>
            <p14:sldId id="263"/>
          </p14:sldIdLst>
        </p14:section>
        <p14:section name="Results" id="{C00862F1-0816-5B44-BAEA-083D10C463FE}">
          <p14:sldIdLst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0A4F"/>
    <a:srgbClr val="1E9374"/>
    <a:srgbClr val="F5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0"/>
    <p:restoredTop sz="86351"/>
  </p:normalViewPr>
  <p:slideViewPr>
    <p:cSldViewPr snapToGrid="0" snapToObjects="1" showGuides="1">
      <p:cViewPr varScale="1">
        <p:scale>
          <a:sx n="99" d="100"/>
          <a:sy n="99" d="100"/>
        </p:scale>
        <p:origin x="184" y="384"/>
      </p:cViewPr>
      <p:guideLst>
        <p:guide orient="horz" pos="2544"/>
        <p:guide pos="3840"/>
      </p:guideLst>
    </p:cSldViewPr>
  </p:slideViewPr>
  <p:outlineViewPr>
    <p:cViewPr>
      <p:scale>
        <a:sx n="85" d="100"/>
        <a:sy n="85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4E0C6-D745-2F45-B6C1-7E22DBAC91E9}" type="datetimeFigureOut">
              <a:rPr lang="en-US" smtClean="0"/>
              <a:t>2/4/22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427BD-50D7-B148-B086-D1D5AD35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3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427BD-50D7-B148-B086-D1D5AD35C2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66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427BD-50D7-B148-B086-D1D5AD35C2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0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427BD-50D7-B148-B086-D1D5AD35C2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99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427BD-50D7-B148-B086-D1D5AD35C2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87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4D921-5814-7246-A6ED-935D651C9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1079C-730E-7541-8726-EA3E4174B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9B493-AE0F-3E42-AE0A-6A2FD8FB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F1-CDC8-B94F-9D7D-89A3319E6394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D64EA-50C8-8D43-BC01-DB8D09216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736C4-B8C7-844E-8A92-C3FF32C5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AAA-AC3E-514B-87E1-9D403D55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6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35B4-4366-E94A-A88E-6B9761F1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258CE-DB98-1D49-80B0-AC3ED70E2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66663-176F-6048-B02B-8E4E68BC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F1-CDC8-B94F-9D7D-89A3319E6394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8EC97-84BB-BA4A-9620-82DDEA82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1F7C3-45E1-E840-BC45-33132371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AAA-AC3E-514B-87E1-9D403D55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1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3C7E61-E3B7-384C-8176-8E90129C5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4AB25-368F-4F4C-8AF5-8B6C2F013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9D34A-5522-604D-97EA-D5FE36D1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F1-CDC8-B94F-9D7D-89A3319E6394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B2B9B-0AE3-5D44-97F9-6AAFD431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B4CF6-FB5E-A240-A2D9-E6671ADC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AAA-AC3E-514B-87E1-9D403D55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5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6C47-3A0C-0541-999F-8702B022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539E8-A085-9B40-AB8E-C7F5B7DFB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40358-A05D-F140-B7AE-EFFCFF4C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F1-CDC8-B94F-9D7D-89A3319E6394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429C6-2336-AC43-B418-3368CB34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E9030-EBB3-2D4A-A68E-E95E2AF9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AAA-AC3E-514B-87E1-9D403D55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3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3BD4-6F5F-9C45-B752-ACD30FB9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8F523-C204-534A-9F47-573A35DDC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88AC1-D65E-F848-9EFE-7025D9C3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F1-CDC8-B94F-9D7D-89A3319E6394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5A353-53C3-A847-B30D-3AB97601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02B76-00C0-9946-B044-7CADED61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AAA-AC3E-514B-87E1-9D403D55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6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8BD2B-FBCF-814D-AA7F-3039A825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51848-7A2D-EE49-8349-CC149C669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D9F83-C8EE-0949-8AC3-3F4373BB8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232AA-6B9B-F34E-898C-F0E20509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F1-CDC8-B94F-9D7D-89A3319E6394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4E529-D3E4-D74D-967A-A8BF0575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B731D-E7EA-8941-8F48-FDBE091E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AAA-AC3E-514B-87E1-9D403D55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3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65AA-3D07-E24F-B7F3-57C47632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E8B44-C92C-8C4C-92FA-3FEDE854D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D91C8-4D8D-E746-BAD0-BCD03A975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B00CC9-8AD3-0545-A7CA-A6DEC2DAF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FCA7A-998A-CC4E-AEBB-4EBFF5B27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14FDEC-37A9-C846-ADED-EE17818B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F1-CDC8-B94F-9D7D-89A3319E6394}" type="datetimeFigureOut">
              <a:rPr lang="en-US" smtClean="0"/>
              <a:t>2/4/22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6F41B-8742-344F-AA58-92A68FE3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D61328-240D-144C-B109-2C0A1CA7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AAA-AC3E-514B-87E1-9D403D55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4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C037-7C2C-4447-825B-6972D018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F925C-CFE7-114B-B1C2-FA750F9B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F1-CDC8-B94F-9D7D-89A3319E6394}" type="datetimeFigureOut">
              <a:rPr lang="en-US" smtClean="0"/>
              <a:t>2/4/22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E5DA2-1E1E-1B4A-B0D8-2E6F752E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39E33-BB84-A94D-AABC-B75A8713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AAA-AC3E-514B-87E1-9D403D55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513F28-3C74-2E48-9839-A8E4831F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F1-CDC8-B94F-9D7D-89A3319E6394}" type="datetimeFigureOut">
              <a:rPr lang="en-US" smtClean="0"/>
              <a:t>2/4/22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01C08-FFCD-064F-9E34-0F6A6CBC8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FCEF3-C5D0-8547-BCE0-8FB822CA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AAA-AC3E-514B-87E1-9D403D55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C530-F89F-9445-8E5F-8284AE62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20D81-4BD6-A34E-B77D-DC25E38F9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47522-D025-0F43-9C8D-B90363CFC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8FE8F-929F-9B4F-902F-EF89F4CA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F1-CDC8-B94F-9D7D-89A3319E6394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A3D47-4E63-3D45-A45A-26849401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A8EED-A9D7-DC4C-A318-157E6B1E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AAA-AC3E-514B-87E1-9D403D55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2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4687-B0D5-8744-890F-69241DF7A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5302E-92BE-6949-B79F-1B30D08E2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2E9D8-1189-8E49-A676-442B8FB8C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E05D2-C6D4-574A-8D1C-DDB3105C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F1-CDC8-B94F-9D7D-89A3319E6394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A6BDB-4E9A-3F4A-83F2-A3074C70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33A98-4FC9-124E-9709-692F3670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AAA-AC3E-514B-87E1-9D403D55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7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C4CFD-9CAC-5746-BA11-F90BD237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32692-AD21-954D-B919-19241B130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F5C13-89B4-A44C-8512-2D81E3DE9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AABF1-CDC8-B94F-9D7D-89A3319E6394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FEDF1-F69C-9044-A075-541D94DBB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8F93C-5119-5743-BF08-145D93919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15AAA-AC3E-514B-87E1-9D403D55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9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4DFD7D-9761-E345-858A-8BDD894400B4}"/>
              </a:ext>
            </a:extLst>
          </p:cNvPr>
          <p:cNvSpPr txBox="1"/>
          <p:nvPr/>
        </p:nvSpPr>
        <p:spPr>
          <a:xfrm>
            <a:off x="4158630" y="1190101"/>
            <a:ext cx="3881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ed Hat Display" panose="02010503040201060303" pitchFamily="2" charset="77"/>
              </a:rPr>
              <a:t>Machine Learning Methods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C826E99-A98E-8948-AD64-D23AC434A883}"/>
              </a:ext>
            </a:extLst>
          </p:cNvPr>
          <p:cNvGrpSpPr/>
          <p:nvPr/>
        </p:nvGrpSpPr>
        <p:grpSpPr>
          <a:xfrm>
            <a:off x="1380266" y="2045007"/>
            <a:ext cx="9818095" cy="923330"/>
            <a:chOff x="1242242" y="2286549"/>
            <a:chExt cx="9818095" cy="92333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97A8B84-EE59-1C47-B312-7EC54EF7EE00}"/>
                </a:ext>
              </a:extLst>
            </p:cNvPr>
            <p:cNvGrpSpPr/>
            <p:nvPr/>
          </p:nvGrpSpPr>
          <p:grpSpPr>
            <a:xfrm>
              <a:off x="1242242" y="2286549"/>
              <a:ext cx="9818095" cy="923330"/>
              <a:chOff x="1242242" y="2286549"/>
              <a:chExt cx="9818095" cy="92333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C194C6-FFC2-A340-92F9-F6996404CED6}"/>
                  </a:ext>
                </a:extLst>
              </p:cNvPr>
              <p:cNvSpPr txBox="1"/>
              <p:nvPr/>
            </p:nvSpPr>
            <p:spPr>
              <a:xfrm>
                <a:off x="2937897" y="2286549"/>
                <a:ext cx="205756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Red Hat Display" panose="02010503040201060303" pitchFamily="2" charset="77"/>
                  </a:rPr>
                  <a:t>Splitting Data into Training and Test Datasets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DFFBA2-B283-C141-A273-F08ABF1F2AEB}"/>
                  </a:ext>
                </a:extLst>
              </p:cNvPr>
              <p:cNvSpPr txBox="1"/>
              <p:nvPr/>
            </p:nvSpPr>
            <p:spPr>
              <a:xfrm>
                <a:off x="5592268" y="2286549"/>
                <a:ext cx="23803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Red Hat Display" panose="02010503040201060303" pitchFamily="2" charset="77"/>
                  </a:rPr>
                  <a:t>Cross-Validating Models for each Variable Combination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0F8039-B993-1F49-B5B9-E8149D294417}"/>
                  </a:ext>
                </a:extLst>
              </p:cNvPr>
              <p:cNvSpPr txBox="1"/>
              <p:nvPr/>
            </p:nvSpPr>
            <p:spPr>
              <a:xfrm>
                <a:off x="8501685" y="2286549"/>
                <a:ext cx="25586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Red Hat Display" panose="02010503040201060303" pitchFamily="2" charset="77"/>
                  </a:rPr>
                  <a:t>Selecting Model with Lowest Test Mean Squared Error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0CDBF5-AA27-B14B-AD38-2B557BD0EB75}"/>
                  </a:ext>
                </a:extLst>
              </p:cNvPr>
              <p:cNvSpPr txBox="1"/>
              <p:nvPr/>
            </p:nvSpPr>
            <p:spPr>
              <a:xfrm>
                <a:off x="1242242" y="2425049"/>
                <a:ext cx="10988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360A4F"/>
                    </a:solidFill>
                    <a:latin typeface="Red Hat Display" panose="02010503040201060303" pitchFamily="2" charset="77"/>
                  </a:rPr>
                  <a:t>ML</a:t>
                </a:r>
              </a:p>
              <a:p>
                <a:pPr algn="ctr"/>
                <a:r>
                  <a:rPr lang="en-US" dirty="0">
                    <a:solidFill>
                      <a:srgbClr val="360A4F"/>
                    </a:solidFill>
                    <a:latin typeface="Red Hat Display" panose="02010503040201060303" pitchFamily="2" charset="77"/>
                  </a:rPr>
                  <a:t>Stage I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AFB49B3-88CC-6041-98A3-F5B2FB8485BC}"/>
                </a:ext>
              </a:extLst>
            </p:cNvPr>
            <p:cNvGrpSpPr/>
            <p:nvPr/>
          </p:nvGrpSpPr>
          <p:grpSpPr>
            <a:xfrm>
              <a:off x="2366162" y="2666432"/>
              <a:ext cx="6144870" cy="165100"/>
              <a:chOff x="2366162" y="2666432"/>
              <a:chExt cx="6144870" cy="165100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0F1CB38-40C0-FC42-8B32-A4EF3AFF8A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6162" y="2748982"/>
                <a:ext cx="411544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0AAF510-5B06-BF4B-AE24-F576293548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0724" y="2748982"/>
                <a:ext cx="411544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068C8ADB-882F-FA4C-B834-1499C18DF4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15732" y="2666432"/>
                <a:ext cx="495300" cy="165100"/>
              </a:xfrm>
              <a:prstGeom prst="rect">
                <a:avLst/>
              </a:prstGeom>
            </p:spPr>
          </p:pic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BFE811-8012-9646-815E-D5C23AF643BE}"/>
              </a:ext>
            </a:extLst>
          </p:cNvPr>
          <p:cNvGrpSpPr/>
          <p:nvPr/>
        </p:nvGrpSpPr>
        <p:grpSpPr>
          <a:xfrm>
            <a:off x="1380266" y="3522456"/>
            <a:ext cx="9066768" cy="923330"/>
            <a:chOff x="1242242" y="3763998"/>
            <a:chExt cx="9066768" cy="92333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2101F56-36F8-0346-8721-814A80E49612}"/>
                </a:ext>
              </a:extLst>
            </p:cNvPr>
            <p:cNvGrpSpPr/>
            <p:nvPr/>
          </p:nvGrpSpPr>
          <p:grpSpPr>
            <a:xfrm>
              <a:off x="1242242" y="3763998"/>
              <a:ext cx="9066768" cy="923330"/>
              <a:chOff x="1242242" y="3763998"/>
              <a:chExt cx="9066768" cy="92333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59CBC5-5869-6342-ADDF-CC0495D0708D}"/>
                  </a:ext>
                </a:extLst>
              </p:cNvPr>
              <p:cNvSpPr txBox="1"/>
              <p:nvPr/>
            </p:nvSpPr>
            <p:spPr>
              <a:xfrm>
                <a:off x="9210164" y="3902498"/>
                <a:ext cx="10988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360A4F"/>
                    </a:solidFill>
                    <a:latin typeface="Red Hat Display" panose="02010503040201060303" pitchFamily="2" charset="77"/>
                  </a:rPr>
                  <a:t>ML</a:t>
                </a:r>
              </a:p>
              <a:p>
                <a:pPr algn="ctr"/>
                <a:r>
                  <a:rPr lang="en-US" dirty="0">
                    <a:solidFill>
                      <a:srgbClr val="360A4F"/>
                    </a:solidFill>
                    <a:latin typeface="Red Hat Display" panose="02010503040201060303" pitchFamily="2" charset="77"/>
                  </a:rPr>
                  <a:t>Stage II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B65716-FC7D-4F4D-A5E5-8F8B0D079053}"/>
                  </a:ext>
                </a:extLst>
              </p:cNvPr>
              <p:cNvSpPr txBox="1"/>
              <p:nvPr/>
            </p:nvSpPr>
            <p:spPr>
              <a:xfrm>
                <a:off x="5226203" y="3763998"/>
                <a:ext cx="23803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Red Hat Display" panose="02010503040201060303" pitchFamily="2" charset="77"/>
                  </a:rPr>
                  <a:t>Tuning Selected Model Hyperparameters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DED571-6C39-1144-9523-9A32CE8E97F3}"/>
                  </a:ext>
                </a:extLst>
              </p:cNvPr>
              <p:cNvSpPr txBox="1"/>
              <p:nvPr/>
            </p:nvSpPr>
            <p:spPr>
              <a:xfrm>
                <a:off x="1242242" y="3763998"/>
                <a:ext cx="23803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Red Hat Display" panose="02010503040201060303" pitchFamily="2" charset="77"/>
                  </a:rPr>
                  <a:t>Run Tuned Model on Entire Dataset and Analyze Results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6E699E1-7A52-C446-B0F4-F13D2D16C176}"/>
                </a:ext>
              </a:extLst>
            </p:cNvPr>
            <p:cNvGrpSpPr/>
            <p:nvPr/>
          </p:nvGrpSpPr>
          <p:grpSpPr>
            <a:xfrm>
              <a:off x="3994794" y="4199615"/>
              <a:ext cx="4804150" cy="0"/>
              <a:chOff x="3994794" y="4199615"/>
              <a:chExt cx="4804150" cy="0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0037124-BB5B-B54D-B4A4-C510A159F9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98279" y="4199615"/>
                <a:ext cx="1000665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66203B3-2162-FA45-A781-94A4A105AF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94794" y="4199615"/>
                <a:ext cx="1000665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276FF68-D6FD-3145-9D11-439D271DB1A0}"/>
              </a:ext>
            </a:extLst>
          </p:cNvPr>
          <p:cNvGrpSpPr/>
          <p:nvPr/>
        </p:nvGrpSpPr>
        <p:grpSpPr>
          <a:xfrm>
            <a:off x="1380266" y="5097678"/>
            <a:ext cx="6364302" cy="923330"/>
            <a:chOff x="1242242" y="5339220"/>
            <a:chExt cx="6364302" cy="92333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3A3136E-7C69-824C-94E4-E581F7FCFA1F}"/>
                </a:ext>
              </a:extLst>
            </p:cNvPr>
            <p:cNvGrpSpPr/>
            <p:nvPr/>
          </p:nvGrpSpPr>
          <p:grpSpPr>
            <a:xfrm>
              <a:off x="1242242" y="5339220"/>
              <a:ext cx="6364302" cy="923330"/>
              <a:chOff x="1242242" y="5339220"/>
              <a:chExt cx="6364302" cy="92333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96EA07-A551-6944-96ED-C8F14A3B4A68}"/>
                  </a:ext>
                </a:extLst>
              </p:cNvPr>
              <p:cNvSpPr txBox="1"/>
              <p:nvPr/>
            </p:nvSpPr>
            <p:spPr>
              <a:xfrm>
                <a:off x="5226203" y="5339220"/>
                <a:ext cx="23803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Red Hat Display" panose="02010503040201060303" pitchFamily="2" charset="77"/>
                  </a:rPr>
                  <a:t>Use PDP Values to Analyze Important Variable Behavior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C7E8EA-99B9-D04B-8E99-22465D2D8ECB}"/>
                  </a:ext>
                </a:extLst>
              </p:cNvPr>
              <p:cNvSpPr txBox="1"/>
              <p:nvPr/>
            </p:nvSpPr>
            <p:spPr>
              <a:xfrm>
                <a:off x="1242242" y="5339220"/>
                <a:ext cx="23803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Red Hat Display" panose="02010503040201060303" pitchFamily="2" charset="77"/>
                  </a:rPr>
                  <a:t>Apply Importance  Values to Dissect Predictive Power</a:t>
                </a:r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B92B164-4605-1644-A177-D2FEC2CCAACA}"/>
                </a:ext>
              </a:extLst>
            </p:cNvPr>
            <p:cNvCxnSpPr>
              <a:cxnSpLocks/>
            </p:cNvCxnSpPr>
            <p:nvPr/>
          </p:nvCxnSpPr>
          <p:spPr>
            <a:xfrm>
              <a:off x="4049076" y="5786539"/>
              <a:ext cx="911877" cy="1434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9A980E2-385A-5342-A242-BD0D35969737}"/>
              </a:ext>
            </a:extLst>
          </p:cNvPr>
          <p:cNvCxnSpPr>
            <a:cxnSpLocks/>
          </p:cNvCxnSpPr>
          <p:nvPr/>
        </p:nvCxnSpPr>
        <p:spPr>
          <a:xfrm>
            <a:off x="1380266" y="3183145"/>
            <a:ext cx="77809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113B6DE-D4D3-BC41-AB83-ED41F3E369EE}"/>
              </a:ext>
            </a:extLst>
          </p:cNvPr>
          <p:cNvCxnSpPr>
            <a:cxnSpLocks/>
          </p:cNvCxnSpPr>
          <p:nvPr/>
        </p:nvCxnSpPr>
        <p:spPr>
          <a:xfrm>
            <a:off x="3416060" y="4754591"/>
            <a:ext cx="75567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652E9E-FE8C-074E-9787-AA9C3F50D45B}"/>
              </a:ext>
            </a:extLst>
          </p:cNvPr>
          <p:cNvCxnSpPr>
            <a:cxnSpLocks/>
          </p:cNvCxnSpPr>
          <p:nvPr/>
        </p:nvCxnSpPr>
        <p:spPr>
          <a:xfrm>
            <a:off x="9885523" y="2968337"/>
            <a:ext cx="0" cy="55433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04A969E-9DA4-8E48-8ECA-28D1F2BEAB67}"/>
              </a:ext>
            </a:extLst>
          </p:cNvPr>
          <p:cNvCxnSpPr>
            <a:cxnSpLocks/>
          </p:cNvCxnSpPr>
          <p:nvPr/>
        </p:nvCxnSpPr>
        <p:spPr>
          <a:xfrm>
            <a:off x="2500962" y="4477423"/>
            <a:ext cx="3224" cy="42238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7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2F41DD-22A6-D641-898F-357450F7F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1670050"/>
            <a:ext cx="88773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9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F6452A79-FA64-3D44-AD1E-39F62540C908}"/>
              </a:ext>
            </a:extLst>
          </p:cNvPr>
          <p:cNvGrpSpPr/>
          <p:nvPr/>
        </p:nvGrpSpPr>
        <p:grpSpPr>
          <a:xfrm>
            <a:off x="1595085" y="1718732"/>
            <a:ext cx="8720666" cy="2895597"/>
            <a:chOff x="1595085" y="1363133"/>
            <a:chExt cx="8720666" cy="28955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C36C1B-D3DF-4841-83C1-B706D9AAD773}"/>
                </a:ext>
              </a:extLst>
            </p:cNvPr>
            <p:cNvGrpSpPr/>
            <p:nvPr/>
          </p:nvGrpSpPr>
          <p:grpSpPr>
            <a:xfrm>
              <a:off x="1595085" y="1781433"/>
              <a:ext cx="8720666" cy="558800"/>
              <a:chOff x="1595085" y="1219201"/>
              <a:chExt cx="8720666" cy="558800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01504609-0133-0D42-9594-E94D5E343B0C}"/>
                  </a:ext>
                </a:extLst>
              </p:cNvPr>
              <p:cNvSpPr/>
              <p:nvPr/>
            </p:nvSpPr>
            <p:spPr>
              <a:xfrm>
                <a:off x="1595085" y="1219201"/>
                <a:ext cx="8720666" cy="558800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ed Hat Display" panose="02010503040201060303" pitchFamily="2" charset="77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A06FAD-5020-F24A-A262-21E365025AF8}"/>
                  </a:ext>
                </a:extLst>
              </p:cNvPr>
              <p:cNvSpPr txBox="1"/>
              <p:nvPr/>
            </p:nvSpPr>
            <p:spPr>
              <a:xfrm>
                <a:off x="1713617" y="1313935"/>
                <a:ext cx="1402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1, 2, 3, 4, 5, …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B7E2D3-F561-A448-AD0C-ED210CA61272}"/>
                  </a:ext>
                </a:extLst>
              </p:cNvPr>
              <p:cNvSpPr txBox="1"/>
              <p:nvPr/>
            </p:nvSpPr>
            <p:spPr>
              <a:xfrm>
                <a:off x="9672284" y="1313935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n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3F9046-AB01-2A4E-9B78-88C425931832}"/>
                </a:ext>
              </a:extLst>
            </p:cNvPr>
            <p:cNvSpPr txBox="1"/>
            <p:nvPr/>
          </p:nvSpPr>
          <p:spPr>
            <a:xfrm>
              <a:off x="1713617" y="1363133"/>
              <a:ext cx="1494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Red Hat Display" panose="02010503040201060303" pitchFamily="2" charset="77"/>
                </a:rPr>
                <a:t>Total Data Set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761AB33-45A5-C04D-BEC0-E2843C526953}"/>
                </a:ext>
              </a:extLst>
            </p:cNvPr>
            <p:cNvGrpSpPr/>
            <p:nvPr/>
          </p:nvGrpSpPr>
          <p:grpSpPr>
            <a:xfrm>
              <a:off x="1595085" y="3361376"/>
              <a:ext cx="8720666" cy="897354"/>
              <a:chOff x="1595085" y="2751779"/>
              <a:chExt cx="8720666" cy="897354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F5F464B2-ACFB-0C41-881D-C15C4C8DD8EF}"/>
                  </a:ext>
                </a:extLst>
              </p:cNvPr>
              <p:cNvSpPr/>
              <p:nvPr/>
            </p:nvSpPr>
            <p:spPr>
              <a:xfrm>
                <a:off x="7890932" y="3090333"/>
                <a:ext cx="2424819" cy="558800"/>
              </a:xfrm>
              <a:prstGeom prst="roundRect">
                <a:avLst/>
              </a:prstGeom>
              <a:solidFill>
                <a:srgbClr val="360A4F">
                  <a:alpha val="15000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ed Hat Display" panose="02010503040201060303" pitchFamily="2" charset="77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EF1820D-5D0C-E94C-920E-394FE218F5EC}"/>
                  </a:ext>
                </a:extLst>
              </p:cNvPr>
              <p:cNvGrpSpPr/>
              <p:nvPr/>
            </p:nvGrpSpPr>
            <p:grpSpPr>
              <a:xfrm>
                <a:off x="1595085" y="2751779"/>
                <a:ext cx="8189314" cy="897354"/>
                <a:chOff x="1595085" y="2751779"/>
                <a:chExt cx="8189314" cy="897354"/>
              </a:xfrm>
            </p:grpSpPr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96EF3D4C-1880-4F4C-B471-88E51CD0BAC5}"/>
                    </a:ext>
                  </a:extLst>
                </p:cNvPr>
                <p:cNvSpPr/>
                <p:nvPr/>
              </p:nvSpPr>
              <p:spPr>
                <a:xfrm>
                  <a:off x="1595085" y="3090333"/>
                  <a:ext cx="6177315" cy="558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3B56F5C-8EC7-E04A-A04A-7352C66FEB50}"/>
                    </a:ext>
                  </a:extLst>
                </p:cNvPr>
                <p:cNvSpPr txBox="1"/>
                <p:nvPr/>
              </p:nvSpPr>
              <p:spPr>
                <a:xfrm>
                  <a:off x="1713617" y="3185067"/>
                  <a:ext cx="17876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Red Hat Display" panose="02010503040201060303" pitchFamily="2" charset="77"/>
                    </a:rPr>
                    <a:t>1, 37, 77, 2, 45, …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85D176A-9390-3449-A03C-783FC9FB7A07}"/>
                    </a:ext>
                  </a:extLst>
                </p:cNvPr>
                <p:cNvSpPr txBox="1"/>
                <p:nvPr/>
              </p:nvSpPr>
              <p:spPr>
                <a:xfrm>
                  <a:off x="1620484" y="2751779"/>
                  <a:ext cx="195277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Red Hat Display" panose="02010503040201060303" pitchFamily="2" charset="77"/>
                    </a:rPr>
                    <a:t>Train Data Set </a:t>
                  </a:r>
                  <a:r>
                    <a:rPr lang="en-US" sz="1200" dirty="0">
                      <a:latin typeface="Red Hat Display" panose="02010503040201060303" pitchFamily="2" charset="77"/>
                    </a:rPr>
                    <a:t>(80%)</a:t>
                  </a:r>
                  <a:endParaRPr lang="en-US" sz="1600" dirty="0">
                    <a:latin typeface="Red Hat Display" panose="02010503040201060303" pitchFamily="2" charset="77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A3A8F85-EF9A-204E-91F6-6505F629193B}"/>
                    </a:ext>
                  </a:extLst>
                </p:cNvPr>
                <p:cNvSpPr txBox="1"/>
                <p:nvPr/>
              </p:nvSpPr>
              <p:spPr>
                <a:xfrm>
                  <a:off x="7890932" y="2751779"/>
                  <a:ext cx="189346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Red Hat Display" panose="02010503040201060303" pitchFamily="2" charset="77"/>
                    </a:rPr>
                    <a:t>Test Data Set </a:t>
                  </a:r>
                  <a:r>
                    <a:rPr lang="en-US" sz="1200" dirty="0">
                      <a:latin typeface="Red Hat Display" panose="02010503040201060303" pitchFamily="2" charset="77"/>
                    </a:rPr>
                    <a:t>(20%)</a:t>
                  </a:r>
                  <a:endParaRPr lang="en-US" sz="1600" dirty="0">
                    <a:latin typeface="Red Hat Display" panose="02010503040201060303" pitchFamily="2" charset="77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E1E8642-F96C-344C-8B56-DB247307687D}"/>
                    </a:ext>
                  </a:extLst>
                </p:cNvPr>
                <p:cNvSpPr txBox="1"/>
                <p:nvPr/>
              </p:nvSpPr>
              <p:spPr>
                <a:xfrm>
                  <a:off x="7924798" y="3185067"/>
                  <a:ext cx="18117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Red Hat Display" panose="02010503040201060303" pitchFamily="2" charset="77"/>
                    </a:rPr>
                    <a:t>39, 3, 92, 13, 5, …</a:t>
                  </a:r>
                </a:p>
              </p:txBody>
            </p:sp>
          </p:grp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17A2F61-9B77-2F49-88EA-341AC4226DFC}"/>
                </a:ext>
              </a:extLst>
            </p:cNvPr>
            <p:cNvCxnSpPr>
              <a:cxnSpLocks/>
            </p:cNvCxnSpPr>
            <p:nvPr/>
          </p:nvCxnSpPr>
          <p:spPr>
            <a:xfrm>
              <a:off x="5955418" y="2661962"/>
              <a:ext cx="0" cy="59770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93C5AC7-8888-9A49-A72A-CEA9B9BCCABA}"/>
              </a:ext>
            </a:extLst>
          </p:cNvPr>
          <p:cNvSpPr txBox="1"/>
          <p:nvPr/>
        </p:nvSpPr>
        <p:spPr>
          <a:xfrm>
            <a:off x="4058103" y="673785"/>
            <a:ext cx="3478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ed Hat Display" panose="02010503040201060303" pitchFamily="2" charset="77"/>
              </a:rPr>
              <a:t>Validation Set Approach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9C056D-2C4B-EB4A-BBBC-A137168AC6B3}"/>
              </a:ext>
            </a:extLst>
          </p:cNvPr>
          <p:cNvSpPr/>
          <p:nvPr/>
        </p:nvSpPr>
        <p:spPr>
          <a:xfrm>
            <a:off x="1134535" y="1322402"/>
            <a:ext cx="9719734" cy="38761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3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343D53C-AC53-AB45-85B0-A29EB0E1D1DF}"/>
              </a:ext>
            </a:extLst>
          </p:cNvPr>
          <p:cNvGrpSpPr/>
          <p:nvPr/>
        </p:nvGrpSpPr>
        <p:grpSpPr>
          <a:xfrm>
            <a:off x="1595085" y="2137032"/>
            <a:ext cx="8720666" cy="558800"/>
            <a:chOff x="1595085" y="1219201"/>
            <a:chExt cx="8720666" cy="558800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0A59A51-087D-674E-9EFB-9E64D661A56B}"/>
                </a:ext>
              </a:extLst>
            </p:cNvPr>
            <p:cNvSpPr/>
            <p:nvPr/>
          </p:nvSpPr>
          <p:spPr>
            <a:xfrm>
              <a:off x="1595085" y="1219201"/>
              <a:ext cx="8720666" cy="55880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ed Hat Display" panose="02010503040201060303" pitchFamily="2" charset="7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DD36E2-FC57-654D-AB6E-BD8A2F65A203}"/>
                </a:ext>
              </a:extLst>
            </p:cNvPr>
            <p:cNvSpPr txBox="1"/>
            <p:nvPr/>
          </p:nvSpPr>
          <p:spPr>
            <a:xfrm>
              <a:off x="1713617" y="1313935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ed Hat Display" panose="02010503040201060303" pitchFamily="2" charset="77"/>
                </a:rPr>
                <a:t>1, 2, 3, 4, 5, …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AED8DB-57C2-CB49-A25C-657EE10DDE51}"/>
                </a:ext>
              </a:extLst>
            </p:cNvPr>
            <p:cNvSpPr txBox="1"/>
            <p:nvPr/>
          </p:nvSpPr>
          <p:spPr>
            <a:xfrm>
              <a:off x="9672284" y="131393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ed Hat Display" panose="02010503040201060303" pitchFamily="2" charset="77"/>
                </a:rPr>
                <a:t>n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D0ECD8C-C533-7F4F-B4FA-C39E55209C3D}"/>
              </a:ext>
            </a:extLst>
          </p:cNvPr>
          <p:cNvSpPr txBox="1"/>
          <p:nvPr/>
        </p:nvSpPr>
        <p:spPr>
          <a:xfrm>
            <a:off x="1713617" y="1718732"/>
            <a:ext cx="1494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ed Hat Display" panose="02010503040201060303" pitchFamily="2" charset="77"/>
              </a:rPr>
              <a:t>Total Data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BD3CD1-3AB8-E942-B30F-594F721EA338}"/>
              </a:ext>
            </a:extLst>
          </p:cNvPr>
          <p:cNvSpPr txBox="1"/>
          <p:nvPr/>
        </p:nvSpPr>
        <p:spPr>
          <a:xfrm>
            <a:off x="8258351" y="3244477"/>
            <a:ext cx="188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ed Hat Display" panose="02010503040201060303" pitchFamily="2" charset="77"/>
              </a:rPr>
              <a:t>Test Data Set </a:t>
            </a:r>
            <a:r>
              <a:rPr lang="en-US" sz="1200" dirty="0">
                <a:latin typeface="Red Hat Display" panose="02010503040201060303" pitchFamily="2" charset="77"/>
              </a:rPr>
              <a:t>(25%)</a:t>
            </a:r>
            <a:endParaRPr lang="en-US" sz="1600" dirty="0">
              <a:latin typeface="Red Hat Display" panose="02010503040201060303" pitchFamily="2" charset="77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4852A1-E5D0-F542-9C5F-A20A11FAF9A6}"/>
              </a:ext>
            </a:extLst>
          </p:cNvPr>
          <p:cNvCxnSpPr>
            <a:cxnSpLocks/>
          </p:cNvCxnSpPr>
          <p:nvPr/>
        </p:nvCxnSpPr>
        <p:spPr>
          <a:xfrm>
            <a:off x="5955418" y="2899030"/>
            <a:ext cx="0" cy="5299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CCD8826-30F3-7149-8F6E-EF0ECE439307}"/>
              </a:ext>
            </a:extLst>
          </p:cNvPr>
          <p:cNvSpPr txBox="1"/>
          <p:nvPr/>
        </p:nvSpPr>
        <p:spPr>
          <a:xfrm>
            <a:off x="4260082" y="771019"/>
            <a:ext cx="339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ed Hat Display" panose="02010503040201060303" pitchFamily="2" charset="77"/>
              </a:rPr>
              <a:t>K-Fold Cross Validation</a:t>
            </a:r>
          </a:p>
          <a:p>
            <a:pPr algn="ctr"/>
            <a:r>
              <a:rPr lang="en-US" sz="1200" dirty="0">
                <a:latin typeface="Red Hat Display" panose="02010503040201060303" pitchFamily="2" charset="77"/>
              </a:rPr>
              <a:t>(k = 4)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FFD185-92A1-2243-B16E-A8E7B80B747D}"/>
              </a:ext>
            </a:extLst>
          </p:cNvPr>
          <p:cNvSpPr/>
          <p:nvPr/>
        </p:nvSpPr>
        <p:spPr>
          <a:xfrm>
            <a:off x="1134535" y="1552815"/>
            <a:ext cx="9719734" cy="500038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EA254F7-2572-9449-9488-F910BF20674B}"/>
              </a:ext>
            </a:extLst>
          </p:cNvPr>
          <p:cNvGrpSpPr/>
          <p:nvPr/>
        </p:nvGrpSpPr>
        <p:grpSpPr>
          <a:xfrm>
            <a:off x="1600352" y="3630398"/>
            <a:ext cx="8710132" cy="2683585"/>
            <a:chOff x="1600352" y="3630398"/>
            <a:chExt cx="8710132" cy="268358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DC697EC-860E-A34A-9D89-BDC6534CCD20}"/>
                </a:ext>
              </a:extLst>
            </p:cNvPr>
            <p:cNvGrpSpPr/>
            <p:nvPr/>
          </p:nvGrpSpPr>
          <p:grpSpPr>
            <a:xfrm>
              <a:off x="1600352" y="3630398"/>
              <a:ext cx="8710132" cy="558800"/>
              <a:chOff x="1605619" y="4070657"/>
              <a:chExt cx="8710132" cy="558800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22F622-C326-164F-9933-A53AE4A7B988}"/>
                  </a:ext>
                </a:extLst>
              </p:cNvPr>
              <p:cNvSpPr txBox="1"/>
              <p:nvPr/>
            </p:nvSpPr>
            <p:spPr>
              <a:xfrm>
                <a:off x="1713617" y="4150263"/>
                <a:ext cx="1242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1, 37, 77, …</a:t>
                </a: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17D325F3-2B96-BA4E-A46E-2BC0D89DB520}"/>
                  </a:ext>
                </a:extLst>
              </p:cNvPr>
              <p:cNvGrpSpPr/>
              <p:nvPr/>
            </p:nvGrpSpPr>
            <p:grpSpPr>
              <a:xfrm>
                <a:off x="1605619" y="4070657"/>
                <a:ext cx="8710132" cy="558800"/>
                <a:chOff x="1605619" y="4070657"/>
                <a:chExt cx="8710132" cy="558800"/>
              </a:xfrm>
            </p:grpSpPr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378A9EAE-2561-9244-8EEF-8F5C1FEDC0CB}"/>
                    </a:ext>
                  </a:extLst>
                </p:cNvPr>
                <p:cNvSpPr/>
                <p:nvPr/>
              </p:nvSpPr>
              <p:spPr>
                <a:xfrm>
                  <a:off x="1605619" y="4070657"/>
                  <a:ext cx="2057400" cy="558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234D3A14-69E9-394D-8151-F1A88E968854}"/>
                    </a:ext>
                  </a:extLst>
                </p:cNvPr>
                <p:cNvSpPr/>
                <p:nvPr/>
              </p:nvSpPr>
              <p:spPr>
                <a:xfrm>
                  <a:off x="3823196" y="4070657"/>
                  <a:ext cx="2057400" cy="558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B0802DB4-8FB2-3D4F-BBE7-DD63D969AC30}"/>
                    </a:ext>
                  </a:extLst>
                </p:cNvPr>
                <p:cNvSpPr/>
                <p:nvPr/>
              </p:nvSpPr>
              <p:spPr>
                <a:xfrm>
                  <a:off x="6040773" y="4070657"/>
                  <a:ext cx="2057400" cy="558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8395510A-6F3E-7344-90E1-01BDB89A272F}"/>
                    </a:ext>
                  </a:extLst>
                </p:cNvPr>
                <p:cNvSpPr/>
                <p:nvPr/>
              </p:nvSpPr>
              <p:spPr>
                <a:xfrm>
                  <a:off x="8258351" y="4070657"/>
                  <a:ext cx="2057400" cy="558800"/>
                </a:xfrm>
                <a:prstGeom prst="roundRect">
                  <a:avLst/>
                </a:prstGeom>
                <a:solidFill>
                  <a:srgbClr val="360A4F">
                    <a:alpha val="15000"/>
                  </a:srgb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C4DD9B-F571-D74A-955A-472E2F07E428}"/>
                  </a:ext>
                </a:extLst>
              </p:cNvPr>
              <p:cNvSpPr txBox="1"/>
              <p:nvPr/>
            </p:nvSpPr>
            <p:spPr>
              <a:xfrm>
                <a:off x="8412703" y="4150263"/>
                <a:ext cx="1242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92, 13, 5, …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F3E71D3-126F-8346-8545-800176175F04}"/>
                </a:ext>
              </a:extLst>
            </p:cNvPr>
            <p:cNvGrpSpPr/>
            <p:nvPr/>
          </p:nvGrpSpPr>
          <p:grpSpPr>
            <a:xfrm>
              <a:off x="1600352" y="4338660"/>
              <a:ext cx="8710132" cy="558800"/>
              <a:chOff x="1605619" y="4070657"/>
              <a:chExt cx="8710132" cy="558800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6B03EE2-6C35-3548-9635-CA3574AF43E8}"/>
                  </a:ext>
                </a:extLst>
              </p:cNvPr>
              <p:cNvSpPr txBox="1"/>
              <p:nvPr/>
            </p:nvSpPr>
            <p:spPr>
              <a:xfrm>
                <a:off x="1713617" y="4150263"/>
                <a:ext cx="1242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1, 37, 77, …</a:t>
                </a: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3345C0F-B326-1F40-A4EE-5DE733BD174C}"/>
                  </a:ext>
                </a:extLst>
              </p:cNvPr>
              <p:cNvGrpSpPr/>
              <p:nvPr/>
            </p:nvGrpSpPr>
            <p:grpSpPr>
              <a:xfrm>
                <a:off x="1605619" y="4070657"/>
                <a:ext cx="8710132" cy="558800"/>
                <a:chOff x="1605619" y="4070657"/>
                <a:chExt cx="8710132" cy="558800"/>
              </a:xfrm>
            </p:grpSpPr>
            <p:sp>
              <p:nvSpPr>
                <p:cNvPr id="40" name="Rounded Rectangle 39">
                  <a:extLst>
                    <a:ext uri="{FF2B5EF4-FFF2-40B4-BE49-F238E27FC236}">
                      <a16:creationId xmlns:a16="http://schemas.microsoft.com/office/drawing/2014/main" id="{47B84760-EAE8-7F4E-944F-498BF578D5EA}"/>
                    </a:ext>
                  </a:extLst>
                </p:cNvPr>
                <p:cNvSpPr/>
                <p:nvPr/>
              </p:nvSpPr>
              <p:spPr>
                <a:xfrm>
                  <a:off x="1605619" y="4070657"/>
                  <a:ext cx="2057400" cy="558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  <p:sp>
              <p:nvSpPr>
                <p:cNvPr id="41" name="Rounded Rectangle 40">
                  <a:extLst>
                    <a:ext uri="{FF2B5EF4-FFF2-40B4-BE49-F238E27FC236}">
                      <a16:creationId xmlns:a16="http://schemas.microsoft.com/office/drawing/2014/main" id="{6E4A3D34-8E0F-0C46-9236-6411237E5F7A}"/>
                    </a:ext>
                  </a:extLst>
                </p:cNvPr>
                <p:cNvSpPr/>
                <p:nvPr/>
              </p:nvSpPr>
              <p:spPr>
                <a:xfrm>
                  <a:off x="3823196" y="4070657"/>
                  <a:ext cx="2057400" cy="558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DF6CD0FE-4FCD-624E-AEAC-334BA68974F5}"/>
                    </a:ext>
                  </a:extLst>
                </p:cNvPr>
                <p:cNvSpPr/>
                <p:nvPr/>
              </p:nvSpPr>
              <p:spPr>
                <a:xfrm>
                  <a:off x="6040773" y="4070657"/>
                  <a:ext cx="2057400" cy="558800"/>
                </a:xfrm>
                <a:prstGeom prst="roundRect">
                  <a:avLst/>
                </a:prstGeom>
                <a:solidFill>
                  <a:srgbClr val="360A4F">
                    <a:alpha val="15000"/>
                  </a:srgb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  <p:sp>
              <p:nvSpPr>
                <p:cNvPr id="43" name="Rounded Rectangle 42">
                  <a:extLst>
                    <a:ext uri="{FF2B5EF4-FFF2-40B4-BE49-F238E27FC236}">
                      <a16:creationId xmlns:a16="http://schemas.microsoft.com/office/drawing/2014/main" id="{92AD3744-379A-7843-A4D0-E97F55069AA8}"/>
                    </a:ext>
                  </a:extLst>
                </p:cNvPr>
                <p:cNvSpPr/>
                <p:nvPr/>
              </p:nvSpPr>
              <p:spPr>
                <a:xfrm>
                  <a:off x="8258351" y="4070657"/>
                  <a:ext cx="2057400" cy="558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709D1A2-2572-154E-8A29-321824F6D17B}"/>
                  </a:ext>
                </a:extLst>
              </p:cNvPr>
              <p:cNvSpPr txBox="1"/>
              <p:nvPr/>
            </p:nvSpPr>
            <p:spPr>
              <a:xfrm>
                <a:off x="8412703" y="4150263"/>
                <a:ext cx="1242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92, 13, 5, …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77C831D-0007-284F-89D0-91E27F504AE2}"/>
                </a:ext>
              </a:extLst>
            </p:cNvPr>
            <p:cNvGrpSpPr/>
            <p:nvPr/>
          </p:nvGrpSpPr>
          <p:grpSpPr>
            <a:xfrm>
              <a:off x="1600352" y="5046922"/>
              <a:ext cx="8710132" cy="558800"/>
              <a:chOff x="1605619" y="4070657"/>
              <a:chExt cx="8710132" cy="558800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81AB63D-7B4D-CB4A-A64E-4F107AFBCFC9}"/>
                  </a:ext>
                </a:extLst>
              </p:cNvPr>
              <p:cNvSpPr txBox="1"/>
              <p:nvPr/>
            </p:nvSpPr>
            <p:spPr>
              <a:xfrm>
                <a:off x="1713617" y="4150263"/>
                <a:ext cx="1242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1, 37, 77, …</a:t>
                </a: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F62AC39D-FF7E-1B4E-A3F8-174DD2E9715B}"/>
                  </a:ext>
                </a:extLst>
              </p:cNvPr>
              <p:cNvGrpSpPr/>
              <p:nvPr/>
            </p:nvGrpSpPr>
            <p:grpSpPr>
              <a:xfrm>
                <a:off x="1605619" y="4070657"/>
                <a:ext cx="8710132" cy="558800"/>
                <a:chOff x="1605619" y="4070657"/>
                <a:chExt cx="8710132" cy="558800"/>
              </a:xfrm>
            </p:grpSpPr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F9C028FC-3E49-3146-B6A5-F3F0CC12B317}"/>
                    </a:ext>
                  </a:extLst>
                </p:cNvPr>
                <p:cNvSpPr/>
                <p:nvPr/>
              </p:nvSpPr>
              <p:spPr>
                <a:xfrm>
                  <a:off x="1605619" y="4070657"/>
                  <a:ext cx="2057400" cy="558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  <p:sp>
              <p:nvSpPr>
                <p:cNvPr id="50" name="Rounded Rectangle 49">
                  <a:extLst>
                    <a:ext uri="{FF2B5EF4-FFF2-40B4-BE49-F238E27FC236}">
                      <a16:creationId xmlns:a16="http://schemas.microsoft.com/office/drawing/2014/main" id="{AAFB0154-9162-684F-AC0E-6B301D22B997}"/>
                    </a:ext>
                  </a:extLst>
                </p:cNvPr>
                <p:cNvSpPr/>
                <p:nvPr/>
              </p:nvSpPr>
              <p:spPr>
                <a:xfrm>
                  <a:off x="3823196" y="4070657"/>
                  <a:ext cx="2057400" cy="558800"/>
                </a:xfrm>
                <a:prstGeom prst="roundRect">
                  <a:avLst/>
                </a:prstGeom>
                <a:solidFill>
                  <a:srgbClr val="360A4F">
                    <a:alpha val="15000"/>
                  </a:srgb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  <p:sp>
              <p:nvSpPr>
                <p:cNvPr id="51" name="Rounded Rectangle 50">
                  <a:extLst>
                    <a:ext uri="{FF2B5EF4-FFF2-40B4-BE49-F238E27FC236}">
                      <a16:creationId xmlns:a16="http://schemas.microsoft.com/office/drawing/2014/main" id="{5F992384-0045-9A43-8980-D306947F6B1F}"/>
                    </a:ext>
                  </a:extLst>
                </p:cNvPr>
                <p:cNvSpPr/>
                <p:nvPr/>
              </p:nvSpPr>
              <p:spPr>
                <a:xfrm>
                  <a:off x="6040773" y="4070657"/>
                  <a:ext cx="2057400" cy="558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  <p:sp>
              <p:nvSpPr>
                <p:cNvPr id="52" name="Rounded Rectangle 51">
                  <a:extLst>
                    <a:ext uri="{FF2B5EF4-FFF2-40B4-BE49-F238E27FC236}">
                      <a16:creationId xmlns:a16="http://schemas.microsoft.com/office/drawing/2014/main" id="{034A1609-BF92-BA4C-BDF1-6D03A2BEEECC}"/>
                    </a:ext>
                  </a:extLst>
                </p:cNvPr>
                <p:cNvSpPr/>
                <p:nvPr/>
              </p:nvSpPr>
              <p:spPr>
                <a:xfrm>
                  <a:off x="8258351" y="4070657"/>
                  <a:ext cx="2057400" cy="558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4C65D59-A74D-BC48-9A2C-370D4D35C180}"/>
                  </a:ext>
                </a:extLst>
              </p:cNvPr>
              <p:cNvSpPr txBox="1"/>
              <p:nvPr/>
            </p:nvSpPr>
            <p:spPr>
              <a:xfrm>
                <a:off x="8412703" y="4150263"/>
                <a:ext cx="1242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92, 13, 5, …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53A4A94-8576-C449-BB29-1E44DA3B484D}"/>
                </a:ext>
              </a:extLst>
            </p:cNvPr>
            <p:cNvGrpSpPr/>
            <p:nvPr/>
          </p:nvGrpSpPr>
          <p:grpSpPr>
            <a:xfrm>
              <a:off x="1600352" y="5755183"/>
              <a:ext cx="8710132" cy="558800"/>
              <a:chOff x="1605619" y="4070657"/>
              <a:chExt cx="8710132" cy="558800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8EE19C2-2777-AE43-AEAD-0CE28F802C84}"/>
                  </a:ext>
                </a:extLst>
              </p:cNvPr>
              <p:cNvSpPr txBox="1"/>
              <p:nvPr/>
            </p:nvSpPr>
            <p:spPr>
              <a:xfrm>
                <a:off x="1713617" y="4150263"/>
                <a:ext cx="1242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1, 37, 77, …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BCFD73D3-F5CA-9F41-9EF0-4A468B966DC3}"/>
                  </a:ext>
                </a:extLst>
              </p:cNvPr>
              <p:cNvGrpSpPr/>
              <p:nvPr/>
            </p:nvGrpSpPr>
            <p:grpSpPr>
              <a:xfrm>
                <a:off x="1605619" y="4070657"/>
                <a:ext cx="8710132" cy="558800"/>
                <a:chOff x="1605619" y="4070657"/>
                <a:chExt cx="8710132" cy="558800"/>
              </a:xfrm>
            </p:grpSpPr>
            <p:sp>
              <p:nvSpPr>
                <p:cNvPr id="57" name="Rounded Rectangle 56">
                  <a:extLst>
                    <a:ext uri="{FF2B5EF4-FFF2-40B4-BE49-F238E27FC236}">
                      <a16:creationId xmlns:a16="http://schemas.microsoft.com/office/drawing/2014/main" id="{FF2010A5-35FE-8E4B-9473-DC468F19D1D1}"/>
                    </a:ext>
                  </a:extLst>
                </p:cNvPr>
                <p:cNvSpPr/>
                <p:nvPr/>
              </p:nvSpPr>
              <p:spPr>
                <a:xfrm>
                  <a:off x="1605619" y="4070657"/>
                  <a:ext cx="2057400" cy="558800"/>
                </a:xfrm>
                <a:prstGeom prst="roundRect">
                  <a:avLst/>
                </a:prstGeom>
                <a:solidFill>
                  <a:srgbClr val="360A4F">
                    <a:alpha val="15000"/>
                  </a:srgb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  <p:sp>
              <p:nvSpPr>
                <p:cNvPr id="58" name="Rounded Rectangle 57">
                  <a:extLst>
                    <a:ext uri="{FF2B5EF4-FFF2-40B4-BE49-F238E27FC236}">
                      <a16:creationId xmlns:a16="http://schemas.microsoft.com/office/drawing/2014/main" id="{26FD3CED-FD8A-974C-B209-AD0281C09F25}"/>
                    </a:ext>
                  </a:extLst>
                </p:cNvPr>
                <p:cNvSpPr/>
                <p:nvPr/>
              </p:nvSpPr>
              <p:spPr>
                <a:xfrm>
                  <a:off x="3823196" y="4070657"/>
                  <a:ext cx="2057400" cy="558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  <p:sp>
              <p:nvSpPr>
                <p:cNvPr id="59" name="Rounded Rectangle 58">
                  <a:extLst>
                    <a:ext uri="{FF2B5EF4-FFF2-40B4-BE49-F238E27FC236}">
                      <a16:creationId xmlns:a16="http://schemas.microsoft.com/office/drawing/2014/main" id="{EEA0816E-8A9B-F04C-9565-A03104B4E687}"/>
                    </a:ext>
                  </a:extLst>
                </p:cNvPr>
                <p:cNvSpPr/>
                <p:nvPr/>
              </p:nvSpPr>
              <p:spPr>
                <a:xfrm>
                  <a:off x="6040773" y="4070657"/>
                  <a:ext cx="2057400" cy="558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  <p:sp>
              <p:nvSpPr>
                <p:cNvPr id="60" name="Rounded Rectangle 59">
                  <a:extLst>
                    <a:ext uri="{FF2B5EF4-FFF2-40B4-BE49-F238E27FC236}">
                      <a16:creationId xmlns:a16="http://schemas.microsoft.com/office/drawing/2014/main" id="{E0EEFC2D-D9BA-304F-82FA-F5C548B6CE63}"/>
                    </a:ext>
                  </a:extLst>
                </p:cNvPr>
                <p:cNvSpPr/>
                <p:nvPr/>
              </p:nvSpPr>
              <p:spPr>
                <a:xfrm>
                  <a:off x="8258351" y="4070657"/>
                  <a:ext cx="2057400" cy="558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66E5A01-DAC4-0D40-BE3F-EFE77D6F6F29}"/>
                  </a:ext>
                </a:extLst>
              </p:cNvPr>
              <p:cNvSpPr txBox="1"/>
              <p:nvPr/>
            </p:nvSpPr>
            <p:spPr>
              <a:xfrm>
                <a:off x="8412703" y="4150263"/>
                <a:ext cx="1242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92, 13, 5, 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7113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A4084B-1B05-9F43-8866-1AFE3BF89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4" y="622300"/>
            <a:ext cx="4470400" cy="2806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E22380-244D-B644-A7A0-C51C1125A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783" y="622300"/>
            <a:ext cx="46355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FA8B375-BBA9-3549-B1AE-9542E273B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43419"/>
              </p:ext>
            </p:extLst>
          </p:nvPr>
        </p:nvGraphicFramePr>
        <p:xfrm>
          <a:off x="215144" y="1790828"/>
          <a:ext cx="3321880" cy="2780394"/>
        </p:xfrm>
        <a:graphic>
          <a:graphicData uri="http://schemas.openxmlformats.org/drawingml/2006/table">
            <a:tbl>
              <a:tblPr firstRow="1" bandRow="1">
                <a:solidFill>
                  <a:srgbClr val="9F87A8"/>
                </a:solidFill>
                <a:tableStyleId>{5C22544A-7EE6-4342-B048-85BDC9FD1C3A}</a:tableStyleId>
              </a:tblPr>
              <a:tblGrid>
                <a:gridCol w="1660940">
                  <a:extLst>
                    <a:ext uri="{9D8B030D-6E8A-4147-A177-3AD203B41FA5}">
                      <a16:colId xmlns:a16="http://schemas.microsoft.com/office/drawing/2014/main" val="3274054627"/>
                    </a:ext>
                  </a:extLst>
                </a:gridCol>
                <a:gridCol w="1660940">
                  <a:extLst>
                    <a:ext uri="{9D8B030D-6E8A-4147-A177-3AD203B41FA5}">
                      <a16:colId xmlns:a16="http://schemas.microsoft.com/office/drawing/2014/main" val="903164890"/>
                    </a:ext>
                  </a:extLst>
                </a:gridCol>
              </a:tblGrid>
              <a:tr h="463399"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Unique Identifier</a:t>
                      </a:r>
                    </a:p>
                  </a:txBody>
                  <a:tcPr anchor="ctr">
                    <a:solidFill>
                      <a:srgbClr val="360A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beds_total</a:t>
                      </a:r>
                    </a:p>
                  </a:txBody>
                  <a:tcPr anchor="ctr">
                    <a:solidFill>
                      <a:srgbClr val="360A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090878"/>
                  </a:ext>
                </a:extLst>
              </a:tr>
              <a:tr h="463399"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#112345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beds_total_1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679151"/>
                  </a:ext>
                </a:extLst>
              </a:tr>
              <a:tr h="463399"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#22346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beds_total_2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320838"/>
                  </a:ext>
                </a:extLst>
              </a:tr>
              <a:tr h="463399"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#31452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beds_total_3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61558"/>
                  </a:ext>
                </a:extLst>
              </a:tr>
              <a:tr h="463399"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#49083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beds_total_4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993310"/>
                  </a:ext>
                </a:extLst>
              </a:tr>
              <a:tr h="463399"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#59867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beds_total_5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799666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7A53C4-883A-7846-9601-CACC49385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573410"/>
              </p:ext>
            </p:extLst>
          </p:nvPr>
        </p:nvGraphicFramePr>
        <p:xfrm>
          <a:off x="5572258" y="1790828"/>
          <a:ext cx="6503832" cy="269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972">
                  <a:extLst>
                    <a:ext uri="{9D8B030D-6E8A-4147-A177-3AD203B41FA5}">
                      <a16:colId xmlns:a16="http://schemas.microsoft.com/office/drawing/2014/main" val="3181071863"/>
                    </a:ext>
                  </a:extLst>
                </a:gridCol>
                <a:gridCol w="1083972">
                  <a:extLst>
                    <a:ext uri="{9D8B030D-6E8A-4147-A177-3AD203B41FA5}">
                      <a16:colId xmlns:a16="http://schemas.microsoft.com/office/drawing/2014/main" val="1175366356"/>
                    </a:ext>
                  </a:extLst>
                </a:gridCol>
                <a:gridCol w="1083972">
                  <a:extLst>
                    <a:ext uri="{9D8B030D-6E8A-4147-A177-3AD203B41FA5}">
                      <a16:colId xmlns:a16="http://schemas.microsoft.com/office/drawing/2014/main" val="2910049711"/>
                    </a:ext>
                  </a:extLst>
                </a:gridCol>
                <a:gridCol w="1083972">
                  <a:extLst>
                    <a:ext uri="{9D8B030D-6E8A-4147-A177-3AD203B41FA5}">
                      <a16:colId xmlns:a16="http://schemas.microsoft.com/office/drawing/2014/main" val="3308650883"/>
                    </a:ext>
                  </a:extLst>
                </a:gridCol>
                <a:gridCol w="1083972">
                  <a:extLst>
                    <a:ext uri="{9D8B030D-6E8A-4147-A177-3AD203B41FA5}">
                      <a16:colId xmlns:a16="http://schemas.microsoft.com/office/drawing/2014/main" val="1576593221"/>
                    </a:ext>
                  </a:extLst>
                </a:gridCol>
                <a:gridCol w="1083972">
                  <a:extLst>
                    <a:ext uri="{9D8B030D-6E8A-4147-A177-3AD203B41FA5}">
                      <a16:colId xmlns:a16="http://schemas.microsoft.com/office/drawing/2014/main" val="866405761"/>
                    </a:ext>
                  </a:extLst>
                </a:gridCol>
              </a:tblGrid>
              <a:tr h="448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100" b="1" kern="1200" dirty="0">
                          <a:solidFill>
                            <a:schemeClr val="lt1"/>
                          </a:solidFill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Unique Identifier</a:t>
                      </a:r>
                    </a:p>
                  </a:txBody>
                  <a:tcPr anchor="ctr">
                    <a:solidFill>
                      <a:srgbClr val="360A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100" b="1" kern="1200" dirty="0">
                          <a:solidFill>
                            <a:schemeClr val="lt1"/>
                          </a:solidFill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beds_total_1</a:t>
                      </a:r>
                    </a:p>
                  </a:txBody>
                  <a:tcPr anchor="ctr">
                    <a:solidFill>
                      <a:srgbClr val="360A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100" b="1" kern="1200" dirty="0">
                          <a:solidFill>
                            <a:schemeClr val="lt1"/>
                          </a:solidFill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beds_total_2</a:t>
                      </a:r>
                    </a:p>
                  </a:txBody>
                  <a:tcPr anchor="ctr">
                    <a:solidFill>
                      <a:srgbClr val="360A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100" b="1" kern="1200" dirty="0">
                          <a:solidFill>
                            <a:schemeClr val="lt1"/>
                          </a:solidFill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beds_total_3</a:t>
                      </a:r>
                    </a:p>
                  </a:txBody>
                  <a:tcPr anchor="ctr">
                    <a:solidFill>
                      <a:srgbClr val="360A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100" b="1" kern="1200" dirty="0">
                          <a:solidFill>
                            <a:schemeClr val="lt1"/>
                          </a:solidFill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beds_total_4</a:t>
                      </a:r>
                    </a:p>
                  </a:txBody>
                  <a:tcPr anchor="ctr">
                    <a:solidFill>
                      <a:srgbClr val="360A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100" b="1" kern="1200" dirty="0">
                          <a:solidFill>
                            <a:schemeClr val="lt1"/>
                          </a:solidFill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beds_total_5</a:t>
                      </a:r>
                    </a:p>
                  </a:txBody>
                  <a:tcPr anchor="ctr">
                    <a:solidFill>
                      <a:srgbClr val="360A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741091"/>
                  </a:ext>
                </a:extLst>
              </a:tr>
              <a:tr h="448364"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#112345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763002"/>
                  </a:ext>
                </a:extLst>
              </a:tr>
              <a:tr h="448364"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#22346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861398"/>
                  </a:ext>
                </a:extLst>
              </a:tr>
              <a:tr h="448364"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#31452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211553"/>
                  </a:ext>
                </a:extLst>
              </a:tr>
              <a:tr h="448364"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#49083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851918"/>
                  </a:ext>
                </a:extLst>
              </a:tr>
              <a:tr h="448364"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#59867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166970"/>
                  </a:ext>
                </a:extLst>
              </a:tr>
            </a:tbl>
          </a:graphicData>
        </a:graphic>
      </p:graphicFrame>
      <p:sp>
        <p:nvSpPr>
          <p:cNvPr id="5" name="Down Arrow 4">
            <a:extLst>
              <a:ext uri="{FF2B5EF4-FFF2-40B4-BE49-F238E27FC236}">
                <a16:creationId xmlns:a16="http://schemas.microsoft.com/office/drawing/2014/main" id="{A1661019-F561-8449-8D87-872B87480F08}"/>
              </a:ext>
            </a:extLst>
          </p:cNvPr>
          <p:cNvSpPr/>
          <p:nvPr/>
        </p:nvSpPr>
        <p:spPr>
          <a:xfrm rot="16200000">
            <a:off x="4430654" y="2585292"/>
            <a:ext cx="247974" cy="1439442"/>
          </a:xfrm>
          <a:prstGeom prst="downArrow">
            <a:avLst/>
          </a:prstGeom>
          <a:solidFill>
            <a:srgbClr val="1E93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BF5FC-E81F-E942-B293-C2348FD01627}"/>
              </a:ext>
            </a:extLst>
          </p:cNvPr>
          <p:cNvSpPr txBox="1"/>
          <p:nvPr/>
        </p:nvSpPr>
        <p:spPr>
          <a:xfrm>
            <a:off x="3847799" y="2884679"/>
            <a:ext cx="1324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/>
              <a:t>One-Hot Encoding</a:t>
            </a:r>
          </a:p>
        </p:txBody>
      </p:sp>
    </p:spTree>
    <p:extLst>
      <p:ext uri="{BB962C8B-B14F-4D97-AF65-F5344CB8AC3E}">
        <p14:creationId xmlns:p14="http://schemas.microsoft.com/office/powerpoint/2010/main" val="333871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534C510-1C49-8E48-BB09-004CE3645AE1}"/>
              </a:ext>
            </a:extLst>
          </p:cNvPr>
          <p:cNvSpPr/>
          <p:nvPr/>
        </p:nvSpPr>
        <p:spPr>
          <a:xfrm>
            <a:off x="1134535" y="1472833"/>
            <a:ext cx="9672010" cy="5177349"/>
          </a:xfrm>
          <a:prstGeom prst="rect">
            <a:avLst/>
          </a:prstGeom>
          <a:solidFill>
            <a:schemeClr val="bg1">
              <a:lumMod val="95000"/>
              <a:alpha val="31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712B3C-9D10-2442-9C1B-2EBECA69CAF0}"/>
              </a:ext>
            </a:extLst>
          </p:cNvPr>
          <p:cNvSpPr txBox="1"/>
          <p:nvPr/>
        </p:nvSpPr>
        <p:spPr>
          <a:xfrm>
            <a:off x="1134535" y="1072723"/>
            <a:ext cx="1962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ed Hat Display" panose="02010503040201060303" pitchFamily="2" charset="77"/>
              </a:rPr>
              <a:t>Results Structure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A1A1478-4225-D349-8C93-88768C21D0F9}"/>
              </a:ext>
            </a:extLst>
          </p:cNvPr>
          <p:cNvGrpSpPr/>
          <p:nvPr/>
        </p:nvGrpSpPr>
        <p:grpSpPr>
          <a:xfrm>
            <a:off x="5926843" y="2039807"/>
            <a:ext cx="4440436" cy="1856673"/>
            <a:chOff x="1956117" y="4024036"/>
            <a:chExt cx="4440436" cy="1856673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FDC33C8-E3A4-0C4C-A30F-1DB142749FFA}"/>
                </a:ext>
              </a:extLst>
            </p:cNvPr>
            <p:cNvSpPr txBox="1"/>
            <p:nvPr/>
          </p:nvSpPr>
          <p:spPr>
            <a:xfrm>
              <a:off x="1956117" y="4024036"/>
              <a:ext cx="23762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  <a:latin typeface="Red Hat Display" panose="02010503040201060303" pitchFamily="2" charset="77"/>
                </a:rPr>
                <a:t>Key Variable Analysis</a:t>
              </a: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830AB45-1488-3649-B747-0E85E0E1C53D}"/>
                </a:ext>
              </a:extLst>
            </p:cNvPr>
            <p:cNvGrpSpPr/>
            <p:nvPr/>
          </p:nvGrpSpPr>
          <p:grpSpPr>
            <a:xfrm>
              <a:off x="2667100" y="4531895"/>
              <a:ext cx="3729453" cy="1348814"/>
              <a:chOff x="2944944" y="2613768"/>
              <a:chExt cx="3729453" cy="1348814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97B5BE2-D526-B944-B3FD-1DB5287A3DCF}"/>
                  </a:ext>
                </a:extLst>
              </p:cNvPr>
              <p:cNvSpPr txBox="1"/>
              <p:nvPr/>
            </p:nvSpPr>
            <p:spPr>
              <a:xfrm>
                <a:off x="2944944" y="2940262"/>
                <a:ext cx="2070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Days on the Market</a:t>
                </a:r>
                <a:endParaRPr lang="en-DE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0AB851C-A5F6-A345-B450-1F559BD99406}"/>
                  </a:ext>
                </a:extLst>
              </p:cNvPr>
              <p:cNvSpPr txBox="1"/>
              <p:nvPr/>
            </p:nvSpPr>
            <p:spPr>
              <a:xfrm>
                <a:off x="2944944" y="3266756"/>
                <a:ext cx="3729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Land Size</a:t>
                </a:r>
                <a:endParaRPr lang="en-DE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9898581-C42E-DD43-BC0F-B8033BBCD186}"/>
                  </a:ext>
                </a:extLst>
              </p:cNvPr>
              <p:cNvSpPr txBox="1"/>
              <p:nvPr/>
            </p:nvSpPr>
            <p:spPr>
              <a:xfrm>
                <a:off x="2944944" y="3593250"/>
                <a:ext cx="3729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Property Style</a:t>
                </a:r>
                <a:endParaRPr lang="en-DE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78E1440-1C6D-1444-8C17-B8788A88FEE9}"/>
                  </a:ext>
                </a:extLst>
              </p:cNvPr>
              <p:cNvSpPr txBox="1"/>
              <p:nvPr/>
            </p:nvSpPr>
            <p:spPr>
              <a:xfrm>
                <a:off x="2944944" y="2613768"/>
                <a:ext cx="22648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dirty="0"/>
                  <a:t>Number of Bedrooms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EF56961-1172-4443-B419-96A3C7A19B31}"/>
                </a:ext>
              </a:extLst>
            </p:cNvPr>
            <p:cNvGrpSpPr/>
            <p:nvPr/>
          </p:nvGrpSpPr>
          <p:grpSpPr>
            <a:xfrm>
              <a:off x="2251452" y="4510388"/>
              <a:ext cx="442324" cy="1210440"/>
              <a:chOff x="3276813" y="2380266"/>
              <a:chExt cx="442324" cy="1210440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4CF8E4E-B520-824A-ACF5-46E28BFED7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6813" y="2380266"/>
                <a:ext cx="0" cy="121044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083D4B4-B226-DE45-B3B0-45458FBDDE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6815" y="2602178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379C5AD-D71D-AC49-A901-A9FF39119D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6815" y="2928672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2E2D9024-DF34-0C4D-A47C-B8F7EF21E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0823" y="3255166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42787FA4-14B0-0941-9510-7EB2F19978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0071" y="3590706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C350CAA7-5C8F-7146-9648-A04FE2F8E9F0}"/>
              </a:ext>
            </a:extLst>
          </p:cNvPr>
          <p:cNvSpPr/>
          <p:nvPr/>
        </p:nvSpPr>
        <p:spPr>
          <a:xfrm>
            <a:off x="5296591" y="1856122"/>
            <a:ext cx="4332307" cy="217472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8868B1D-32F4-8040-8CF7-6ED8577B3031}"/>
              </a:ext>
            </a:extLst>
          </p:cNvPr>
          <p:cNvGrpSpPr/>
          <p:nvPr/>
        </p:nvGrpSpPr>
        <p:grpSpPr>
          <a:xfrm>
            <a:off x="6538644" y="4557625"/>
            <a:ext cx="4702814" cy="1812652"/>
            <a:chOff x="2722520" y="1953674"/>
            <a:chExt cx="4702814" cy="181265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FC5DCDC-5C2C-B64C-B6AB-25BF6C500C70}"/>
                </a:ext>
              </a:extLst>
            </p:cNvPr>
            <p:cNvSpPr txBox="1"/>
            <p:nvPr/>
          </p:nvSpPr>
          <p:spPr>
            <a:xfrm>
              <a:off x="2722520" y="1953674"/>
              <a:ext cx="20575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  <a:latin typeface="Red Hat Display" panose="02010503040201060303" pitchFamily="2" charset="77"/>
                </a:rPr>
                <a:t>Corona Crisis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526B871-0702-4145-809E-DF950C364836}"/>
                </a:ext>
              </a:extLst>
            </p:cNvPr>
            <p:cNvGrpSpPr/>
            <p:nvPr/>
          </p:nvGrpSpPr>
          <p:grpSpPr>
            <a:xfrm>
              <a:off x="3695881" y="2417512"/>
              <a:ext cx="3729453" cy="1348814"/>
              <a:chOff x="2944944" y="2613768"/>
              <a:chExt cx="3729453" cy="134881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2DC4C1-CB50-B540-A78C-1C2300867602}"/>
                  </a:ext>
                </a:extLst>
              </p:cNvPr>
              <p:cNvSpPr txBox="1"/>
              <p:nvPr/>
            </p:nvSpPr>
            <p:spPr>
              <a:xfrm>
                <a:off x="2944944" y="2940262"/>
                <a:ext cx="16087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Price: Q1 vs Q4</a:t>
                </a:r>
                <a:endParaRPr lang="en-DE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82C5F66-AED5-444C-A50C-EAE1121D7789}"/>
                  </a:ext>
                </a:extLst>
              </p:cNvPr>
              <p:cNvSpPr txBox="1"/>
              <p:nvPr/>
            </p:nvSpPr>
            <p:spPr>
              <a:xfrm>
                <a:off x="2944944" y="3266756"/>
                <a:ext cx="3729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Size:   Q1 vs Q4</a:t>
                </a:r>
                <a:endParaRPr lang="en-DE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97CBCD7-7603-624B-9D2C-C3BB0BB04543}"/>
                  </a:ext>
                </a:extLst>
              </p:cNvPr>
              <p:cNvSpPr txBox="1"/>
              <p:nvPr/>
            </p:nvSpPr>
            <p:spPr>
              <a:xfrm>
                <a:off x="2944944" y="3593250"/>
                <a:ext cx="3729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Age:   Q1 vs Q4</a:t>
                </a:r>
                <a:endParaRPr lang="en-DE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97E347F-9ACC-7849-94EC-9094A12F6648}"/>
                  </a:ext>
                </a:extLst>
              </p:cNvPr>
              <p:cNvSpPr txBox="1"/>
              <p:nvPr/>
            </p:nvSpPr>
            <p:spPr>
              <a:xfrm>
                <a:off x="2944944" y="2613768"/>
                <a:ext cx="1849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dirty="0"/>
                  <a:t>City Limits vs Not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E0FEA05-865F-7944-811A-469B07356526}"/>
                </a:ext>
              </a:extLst>
            </p:cNvPr>
            <p:cNvGrpSpPr/>
            <p:nvPr/>
          </p:nvGrpSpPr>
          <p:grpSpPr>
            <a:xfrm>
              <a:off x="3280543" y="2380217"/>
              <a:ext cx="442324" cy="1210440"/>
              <a:chOff x="3276813" y="2380266"/>
              <a:chExt cx="442324" cy="1210440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2134EEB-5D79-594F-993C-89974F355A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6813" y="2380266"/>
                <a:ext cx="0" cy="121044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5FACDA5-10E3-E842-B1D8-BC93ACE422A3}"/>
                  </a:ext>
                </a:extLst>
              </p:cNvPr>
              <p:cNvCxnSpPr>
                <a:cxnSpLocks/>
                <a:stCxn id="40" idx="1"/>
              </p:cNvCxnSpPr>
              <p:nvPr/>
            </p:nvCxnSpPr>
            <p:spPr>
              <a:xfrm flipH="1">
                <a:off x="3276815" y="2602178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2C52E42-55F2-B044-9A87-0E7E040871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6815" y="2928672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E61996D8-4E28-BA4E-AD22-743F8142D0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0823" y="3255166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76F6974-D208-814C-99E4-51077E30E4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0071" y="3590706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108D7F4B-BD61-394F-AB83-1F9C32A32A63}"/>
              </a:ext>
            </a:extLst>
          </p:cNvPr>
          <p:cNvSpPr/>
          <p:nvPr/>
        </p:nvSpPr>
        <p:spPr>
          <a:xfrm>
            <a:off x="5997630" y="4303434"/>
            <a:ext cx="4332307" cy="217472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B25D14-66B9-8640-8474-D6FE6F3B03FC}"/>
              </a:ext>
            </a:extLst>
          </p:cNvPr>
          <p:cNvSpPr txBox="1"/>
          <p:nvPr/>
        </p:nvSpPr>
        <p:spPr>
          <a:xfrm>
            <a:off x="1627355" y="3628125"/>
            <a:ext cx="2376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Red Hat Display" panose="02010503040201060303" pitchFamily="2" charset="77"/>
              </a:rPr>
              <a:t>Corona Crisis</a:t>
            </a:r>
          </a:p>
        </p:txBody>
      </p:sp>
    </p:spTree>
    <p:extLst>
      <p:ext uri="{BB962C8B-B14F-4D97-AF65-F5344CB8AC3E}">
        <p14:creationId xmlns:p14="http://schemas.microsoft.com/office/powerpoint/2010/main" val="74464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71EC1F1-62C9-4449-8BFE-FBB78B268508}"/>
              </a:ext>
            </a:extLst>
          </p:cNvPr>
          <p:cNvSpPr/>
          <p:nvPr/>
        </p:nvSpPr>
        <p:spPr>
          <a:xfrm>
            <a:off x="3103418" y="189000"/>
            <a:ext cx="6480000" cy="6480000"/>
          </a:xfrm>
          <a:prstGeom prst="ellipse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26A93E2-C649-034E-985C-C22D24603158}"/>
              </a:ext>
            </a:extLst>
          </p:cNvPr>
          <p:cNvSpPr>
            <a:spLocks noChangeAspect="1"/>
          </p:cNvSpPr>
          <p:nvPr/>
        </p:nvSpPr>
        <p:spPr>
          <a:xfrm>
            <a:off x="6220290" y="1094508"/>
            <a:ext cx="3076110" cy="3076110"/>
          </a:xfrm>
          <a:prstGeom prst="ellipse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611A1F-94DA-0842-B906-8681BF6DA530}"/>
              </a:ext>
            </a:extLst>
          </p:cNvPr>
          <p:cNvSpPr>
            <a:spLocks noChangeAspect="1"/>
          </p:cNvSpPr>
          <p:nvPr/>
        </p:nvSpPr>
        <p:spPr>
          <a:xfrm>
            <a:off x="3858091" y="3228108"/>
            <a:ext cx="3076110" cy="3076110"/>
          </a:xfrm>
          <a:prstGeom prst="ellipse">
            <a:avLst/>
          </a:prstGeom>
          <a:solidFill>
            <a:schemeClr val="accent5">
              <a:lumMod val="20000"/>
              <a:lumOff val="80000"/>
              <a:alpha val="3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C4F6C1-8EFC-1148-947E-1182D9F7AD6C}"/>
              </a:ext>
            </a:extLst>
          </p:cNvPr>
          <p:cNvSpPr txBox="1"/>
          <p:nvPr/>
        </p:nvSpPr>
        <p:spPr>
          <a:xfrm>
            <a:off x="3624877" y="1965999"/>
            <a:ext cx="2376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Red Hat Display" panose="02010503040201060303" pitchFamily="2" charset="77"/>
              </a:rPr>
              <a:t>Corona Crisis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B7F673-454A-6C4C-A29A-79DC2E2FC6A9}"/>
              </a:ext>
            </a:extLst>
          </p:cNvPr>
          <p:cNvGrpSpPr/>
          <p:nvPr/>
        </p:nvGrpSpPr>
        <p:grpSpPr>
          <a:xfrm>
            <a:off x="4027701" y="3976348"/>
            <a:ext cx="4440436" cy="1856673"/>
            <a:chOff x="1956117" y="4024036"/>
            <a:chExt cx="4440436" cy="18566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7D2688-801B-3E4B-B696-B052F28B91AE}"/>
                </a:ext>
              </a:extLst>
            </p:cNvPr>
            <p:cNvSpPr txBox="1"/>
            <p:nvPr/>
          </p:nvSpPr>
          <p:spPr>
            <a:xfrm>
              <a:off x="1956117" y="4024036"/>
              <a:ext cx="23762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ed Hat Display" panose="02010503040201060303" pitchFamily="2" charset="77"/>
                </a:rPr>
                <a:t>Key Variable Analysis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7D69EC-B9EF-584F-B006-7C4B3941E622}"/>
                </a:ext>
              </a:extLst>
            </p:cNvPr>
            <p:cNvGrpSpPr/>
            <p:nvPr/>
          </p:nvGrpSpPr>
          <p:grpSpPr>
            <a:xfrm>
              <a:off x="2667100" y="4531895"/>
              <a:ext cx="3729453" cy="1348814"/>
              <a:chOff x="2944944" y="2613768"/>
              <a:chExt cx="3729453" cy="1348814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1F1B68-1D98-CA48-B196-B286AC4EA1DA}"/>
                  </a:ext>
                </a:extLst>
              </p:cNvPr>
              <p:cNvSpPr txBox="1"/>
              <p:nvPr/>
            </p:nvSpPr>
            <p:spPr>
              <a:xfrm>
                <a:off x="2944944" y="2940262"/>
                <a:ext cx="2070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Days on the Market</a:t>
                </a:r>
                <a:endParaRPr lang="en-DE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15E28B-2655-5E42-8D9C-81C9ECFAC773}"/>
                  </a:ext>
                </a:extLst>
              </p:cNvPr>
              <p:cNvSpPr txBox="1"/>
              <p:nvPr/>
            </p:nvSpPr>
            <p:spPr>
              <a:xfrm>
                <a:off x="2944944" y="3266756"/>
                <a:ext cx="3729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Land Size</a:t>
                </a:r>
                <a:endParaRPr lang="en-DE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A7381F-C275-C943-BC8E-456FA4BA7021}"/>
                  </a:ext>
                </a:extLst>
              </p:cNvPr>
              <p:cNvSpPr txBox="1"/>
              <p:nvPr/>
            </p:nvSpPr>
            <p:spPr>
              <a:xfrm>
                <a:off x="2944944" y="3593250"/>
                <a:ext cx="3729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Property Style</a:t>
                </a:r>
                <a:endParaRPr lang="en-DE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7DEB7F-C33D-AE47-A5B3-26B1DBC0CC9D}"/>
                  </a:ext>
                </a:extLst>
              </p:cNvPr>
              <p:cNvSpPr txBox="1"/>
              <p:nvPr/>
            </p:nvSpPr>
            <p:spPr>
              <a:xfrm>
                <a:off x="2944944" y="2613768"/>
                <a:ext cx="22648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dirty="0"/>
                  <a:t>Number of Bedrooms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8D08FB7-2F8E-3F42-9CAF-8CDA5976A048}"/>
                </a:ext>
              </a:extLst>
            </p:cNvPr>
            <p:cNvGrpSpPr/>
            <p:nvPr/>
          </p:nvGrpSpPr>
          <p:grpSpPr>
            <a:xfrm>
              <a:off x="2251452" y="4510388"/>
              <a:ext cx="442324" cy="1210440"/>
              <a:chOff x="3276813" y="2380266"/>
              <a:chExt cx="442324" cy="121044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61E7F86-AA5A-1545-9064-71E92807C4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6813" y="2380266"/>
                <a:ext cx="0" cy="121044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285283B-C229-5F4D-9A29-A26806A134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6815" y="2602178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E3E90F5-D352-6641-893D-F89ED9FEC7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6815" y="2928672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0B90D87-092E-6448-91E1-1F2FB73EBE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0823" y="3255166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66B68CA-9740-4643-97D7-F30E76F15A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0071" y="3590706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E1AE0E-A6F0-464B-95F7-5AF16012D908}"/>
              </a:ext>
            </a:extLst>
          </p:cNvPr>
          <p:cNvGrpSpPr/>
          <p:nvPr/>
        </p:nvGrpSpPr>
        <p:grpSpPr>
          <a:xfrm>
            <a:off x="6528600" y="1768386"/>
            <a:ext cx="4467282" cy="1812652"/>
            <a:chOff x="2958052" y="1953674"/>
            <a:chExt cx="4467282" cy="181265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2C4E4B-BC6E-1E4B-96CF-CD09108B5DD5}"/>
                </a:ext>
              </a:extLst>
            </p:cNvPr>
            <p:cNvSpPr txBox="1"/>
            <p:nvPr/>
          </p:nvSpPr>
          <p:spPr>
            <a:xfrm>
              <a:off x="2958052" y="1953674"/>
              <a:ext cx="22967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ed Hat Display" panose="02010503040201060303" pitchFamily="2" charset="77"/>
                </a:rPr>
                <a:t>Subsection Analysis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4311988-582B-3B46-9EE0-1DD4360A21AF}"/>
                </a:ext>
              </a:extLst>
            </p:cNvPr>
            <p:cNvGrpSpPr/>
            <p:nvPr/>
          </p:nvGrpSpPr>
          <p:grpSpPr>
            <a:xfrm>
              <a:off x="3695881" y="2417512"/>
              <a:ext cx="3729453" cy="1348814"/>
              <a:chOff x="2944944" y="2613768"/>
              <a:chExt cx="3729453" cy="134881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7C06C68-6B10-984C-BD91-0F65980E5C95}"/>
                  </a:ext>
                </a:extLst>
              </p:cNvPr>
              <p:cNvSpPr txBox="1"/>
              <p:nvPr/>
            </p:nvSpPr>
            <p:spPr>
              <a:xfrm>
                <a:off x="2944944" y="2940262"/>
                <a:ext cx="16087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Price: Q1 vs Q4</a:t>
                </a:r>
                <a:endParaRPr lang="en-DE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0CEA7FF-B1EC-EE4B-9E1B-F4D388136215}"/>
                  </a:ext>
                </a:extLst>
              </p:cNvPr>
              <p:cNvSpPr txBox="1"/>
              <p:nvPr/>
            </p:nvSpPr>
            <p:spPr>
              <a:xfrm>
                <a:off x="2944944" y="3266756"/>
                <a:ext cx="3729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Size:   Q1 vs Q4</a:t>
                </a:r>
                <a:endParaRPr lang="en-DE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64DCD39-472E-4045-AD8D-ED6D87E48186}"/>
                  </a:ext>
                </a:extLst>
              </p:cNvPr>
              <p:cNvSpPr txBox="1"/>
              <p:nvPr/>
            </p:nvSpPr>
            <p:spPr>
              <a:xfrm>
                <a:off x="2944944" y="3593250"/>
                <a:ext cx="3729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Age:   Q1 vs Q4</a:t>
                </a:r>
                <a:endParaRPr lang="en-DE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C0EEBE6-2D2C-6547-9DD6-C8BAF63D1B4E}"/>
                  </a:ext>
                </a:extLst>
              </p:cNvPr>
              <p:cNvSpPr txBox="1"/>
              <p:nvPr/>
            </p:nvSpPr>
            <p:spPr>
              <a:xfrm>
                <a:off x="2944944" y="2613768"/>
                <a:ext cx="1849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dirty="0"/>
                  <a:t>City Limits vs Not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EB41DE6-539C-794F-93BD-E61353669C6A}"/>
                </a:ext>
              </a:extLst>
            </p:cNvPr>
            <p:cNvGrpSpPr/>
            <p:nvPr/>
          </p:nvGrpSpPr>
          <p:grpSpPr>
            <a:xfrm>
              <a:off x="3280543" y="2380217"/>
              <a:ext cx="442324" cy="1210440"/>
              <a:chOff x="3276813" y="2380266"/>
              <a:chExt cx="442324" cy="121044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FB9E1D3-849F-FA40-87FC-8872BD398D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6813" y="2380266"/>
                <a:ext cx="0" cy="121044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52B847C-6783-8A4E-AF20-9BE0BEC8C347}"/>
                  </a:ext>
                </a:extLst>
              </p:cNvPr>
              <p:cNvCxnSpPr>
                <a:cxnSpLocks/>
                <a:stCxn id="33" idx="1"/>
              </p:cNvCxnSpPr>
              <p:nvPr/>
            </p:nvCxnSpPr>
            <p:spPr>
              <a:xfrm flipH="1">
                <a:off x="3276815" y="2602178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2C17509-A3CE-B74A-B5AD-B15260A6BC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6815" y="2928672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F55247D-5A4A-E54E-AEA4-033DE36FB4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0823" y="3255166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6E9369B-D3D3-2448-91F6-637820299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0071" y="3590706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29351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36294</TotalTime>
  <Words>379</Words>
  <Application>Microsoft Macintosh PowerPoint</Application>
  <PresentationFormat>Widescreen</PresentationFormat>
  <Paragraphs>110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Red Hat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Sawyer Benson</dc:creator>
  <cp:lastModifiedBy>Sawyer Benson</cp:lastModifiedBy>
  <cp:revision>22</cp:revision>
  <dcterms:created xsi:type="dcterms:W3CDTF">2021-12-23T12:50:45Z</dcterms:created>
  <dcterms:modified xsi:type="dcterms:W3CDTF">2022-02-27T09:06:57Z</dcterms:modified>
</cp:coreProperties>
</file>