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90" r:id="rId2"/>
    <p:sldId id="949" r:id="rId3"/>
    <p:sldId id="939" r:id="rId4"/>
    <p:sldId id="940" r:id="rId5"/>
    <p:sldId id="943" r:id="rId6"/>
    <p:sldId id="942" r:id="rId7"/>
    <p:sldId id="941" r:id="rId8"/>
    <p:sldId id="944" r:id="rId9"/>
    <p:sldId id="951" r:id="rId10"/>
    <p:sldId id="945" r:id="rId11"/>
    <p:sldId id="946" r:id="rId12"/>
    <p:sldId id="947" r:id="rId13"/>
    <p:sldId id="948" r:id="rId14"/>
    <p:sldId id="950" r:id="rId15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1551" autoAdjust="0"/>
  </p:normalViewPr>
  <p:slideViewPr>
    <p:cSldViewPr snapToGrid="0">
      <p:cViewPr varScale="1">
        <p:scale>
          <a:sx n="105" d="100"/>
          <a:sy n="105" d="100"/>
        </p:scale>
        <p:origin x="9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58825"/>
            <a:ext cx="69103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58825"/>
            <a:ext cx="6910388" cy="38877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7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64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60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42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0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94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7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5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5175"/>
            <a:ext cx="6823075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7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12023725" y="4048125"/>
            <a:ext cx="31750" cy="1016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 sz="200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460500" y="1876425"/>
            <a:ext cx="103632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 sz="2000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 sz="2000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11366500" y="6429381"/>
            <a:ext cx="635000" cy="3077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4" y="16764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886202"/>
            <a:ext cx="85344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064212-5C30-4F36-980F-69538976B4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873" y="42495"/>
            <a:ext cx="1505374" cy="625454"/>
          </a:xfrm>
          <a:prstGeom prst="rect">
            <a:avLst/>
          </a:prstGeom>
        </p:spPr>
      </p:pic>
      <p:pic>
        <p:nvPicPr>
          <p:cNvPr id="18" name="Image 14">
            <a:extLst>
              <a:ext uri="{FF2B5EF4-FFF2-40B4-BE49-F238E27FC236}">
                <a16:creationId xmlns:a16="http://schemas.microsoft.com/office/drawing/2014/main" id="{B68D856D-3AD1-46B8-BFD7-D8A424A1D1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140" y="108751"/>
            <a:ext cx="1407760" cy="4982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152409"/>
            <a:ext cx="251460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52409"/>
            <a:ext cx="734060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5" y="1447809"/>
            <a:ext cx="4927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9605" y="1447809"/>
            <a:ext cx="4927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9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84133" y="6505575"/>
            <a:ext cx="38608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828801" y="990601"/>
            <a:ext cx="103632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 sz="2000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52407"/>
            <a:ext cx="10058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7"/>
            <a:ext cx="114300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11861800" y="1117600"/>
            <a:ext cx="457200" cy="203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 sz="200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10517981" y="2537619"/>
            <a:ext cx="3043238" cy="1016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 sz="2000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10541000" y="2616200"/>
            <a:ext cx="3200400" cy="1016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 sz="2000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12125325" y="4200525"/>
            <a:ext cx="31750" cy="1016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 sz="2000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12023725" y="4048125"/>
            <a:ext cx="31750" cy="1016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 sz="2000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121412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 sz="2000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120396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 sz="2000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57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11379200" y="6429375"/>
            <a:ext cx="6604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11303000" y="6381750"/>
            <a:ext cx="6350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44873" y="181393"/>
            <a:ext cx="1468560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2328863" y="420212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2262190" y="5105407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2435225" y="6354770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2746964" y="5194125"/>
            <a:ext cx="7921036" cy="647700"/>
          </a:xfrm>
        </p:spPr>
        <p:txBody>
          <a:bodyPr/>
          <a:lstStyle/>
          <a:p>
            <a:pPr eaLnBrk="1" hangingPunct="1"/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EE-390(a) TP de conception de systèmes numériques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384300" y="1027146"/>
            <a:ext cx="10807700" cy="289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n-CH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H</a:t>
            </a:r>
            <a:r>
              <a:rPr lang="en-US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a</a:t>
            </a:r>
            <a:r>
              <a:rPr lang="en-CH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r</a:t>
            </a:r>
            <a:r>
              <a:rPr lang="en-US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d</a:t>
            </a:r>
            <a:r>
              <a:rPr lang="en-CH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w</a:t>
            </a:r>
            <a:r>
              <a:rPr lang="en-US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a</a:t>
            </a:r>
            <a:r>
              <a:rPr lang="en-CH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r</a:t>
            </a:r>
            <a:r>
              <a:rPr lang="en-US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e</a:t>
            </a:r>
            <a:r>
              <a:rPr lang="en-CH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</a:t>
            </a:r>
            <a:r>
              <a:rPr lang="en-US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C</a:t>
            </a:r>
            <a:r>
              <a:rPr lang="en-CH" sz="280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lusters</a:t>
            </a:r>
            <a:r>
              <a:rPr lang="en-CH" sz="28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for Secure Hash Algorithm 1: </a:t>
            </a:r>
          </a:p>
          <a:p>
            <a:pPr algn="ctr" defTabSz="913642">
              <a:defRPr/>
            </a:pPr>
            <a:r>
              <a:rPr lang="en-CH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P</a:t>
            </a:r>
            <a:r>
              <a:rPr lang="en-US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r</a:t>
            </a:r>
            <a:r>
              <a:rPr lang="en-CH" sz="2800" i="1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ofiling</a:t>
            </a:r>
            <a:r>
              <a:rPr lang="en-CH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Performance for Different </a:t>
            </a:r>
            <a:r>
              <a:rPr lang="en-CH" sz="2800" i="1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Clust</a:t>
            </a:r>
            <a:r>
              <a:rPr lang="en-US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e</a:t>
            </a:r>
            <a:r>
              <a:rPr lang="en-CH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r</a:t>
            </a:r>
            <a:r>
              <a:rPr lang="en-US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s</a:t>
            </a:r>
            <a:r>
              <a:rPr lang="en-CH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</a:t>
            </a:r>
            <a:r>
              <a:rPr lang="en-US" sz="2800" i="1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C</a:t>
            </a:r>
            <a:r>
              <a:rPr lang="en-CH" sz="2800" i="1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onfigurations</a:t>
            </a:r>
            <a:endParaRPr lang="es-ES" sz="2800" i="1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S</a:t>
            </a:r>
            <a:r>
              <a:rPr lang="en-U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a</a:t>
            </a: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v</a:t>
            </a:r>
            <a:r>
              <a:rPr lang="en-U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e</a:t>
            </a: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r</a:t>
            </a:r>
            <a:r>
              <a:rPr lang="en-US" sz="2800" b="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i</a:t>
            </a: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o </a:t>
            </a:r>
            <a:r>
              <a:rPr lang="en-U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N</a:t>
            </a: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a</a:t>
            </a:r>
            <a:r>
              <a:rPr lang="en-US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s</a:t>
            </a:r>
            <a:r>
              <a:rPr lang="en-CH" sz="2800" b="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turzio</a:t>
            </a: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, Gianluca </a:t>
            </a:r>
            <a:r>
              <a:rPr lang="en-CH" sz="2800" b="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Radi</a:t>
            </a:r>
            <a:endParaRPr lang="es-ES" sz="2800" b="0" kern="0" dirty="0">
              <a:solidFill>
                <a:schemeClr val="tx2"/>
              </a:solidFill>
              <a:ea typeface="ＭＳ Ｐゴシック" pitchFamily="-106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CH" dirty="0"/>
              <a:t> C</a:t>
            </a:r>
            <a:r>
              <a:rPr lang="en-US" dirty="0"/>
              <a:t>l</a:t>
            </a:r>
            <a:r>
              <a:rPr lang="en-CH" dirty="0" err="1"/>
              <a:t>uster</a:t>
            </a:r>
            <a:r>
              <a:rPr lang="en-CH" dirty="0"/>
              <a:t> – 8 Hashers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5D157D-150E-42B1-BB8E-BA86A1BC89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00" t="17654" r="28075" b="9872"/>
          <a:stretch/>
        </p:blipFill>
        <p:spPr>
          <a:xfrm>
            <a:off x="5972148" y="1600199"/>
            <a:ext cx="5613300" cy="47903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C24E89-4D33-430E-8FBD-F3F5D30E2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50" t="13773" r="23500" b="10666"/>
          <a:stretch/>
        </p:blipFill>
        <p:spPr>
          <a:xfrm>
            <a:off x="251053" y="1375277"/>
            <a:ext cx="5613300" cy="48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325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2 C</a:t>
            </a:r>
            <a:r>
              <a:rPr lang="en-US" dirty="0"/>
              <a:t>l</a:t>
            </a:r>
            <a:r>
              <a:rPr lang="en-CH" dirty="0" err="1"/>
              <a:t>uster</a:t>
            </a:r>
            <a:r>
              <a:rPr lang="en-CH" dirty="0"/>
              <a:t> – 4 Hashers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1FEB7-3894-4FAD-99E0-B19F18AD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20" t="19381" r="25773" b="12028"/>
          <a:stretch/>
        </p:blipFill>
        <p:spPr>
          <a:xfrm>
            <a:off x="5835191" y="1527142"/>
            <a:ext cx="5816338" cy="4703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5C8F7-1BA8-4F0B-A588-BFEE6A0E8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52" t="16085" r="26704" b="11135"/>
          <a:stretch/>
        </p:blipFill>
        <p:spPr>
          <a:xfrm>
            <a:off x="540471" y="1527142"/>
            <a:ext cx="5260157" cy="45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64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4 C</a:t>
            </a:r>
            <a:r>
              <a:rPr lang="en-US" dirty="0"/>
              <a:t>l</a:t>
            </a:r>
            <a:r>
              <a:rPr lang="en-CH" dirty="0" err="1"/>
              <a:t>uster</a:t>
            </a:r>
            <a:r>
              <a:rPr lang="en-CH" dirty="0"/>
              <a:t> – 2 Hashers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89987-87A9-4293-BD58-BB532A30E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85" t="16694" r="26546" b="12049"/>
          <a:stretch/>
        </p:blipFill>
        <p:spPr>
          <a:xfrm>
            <a:off x="6259398" y="1404594"/>
            <a:ext cx="5458120" cy="441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6958A-E48C-41D6-A088-0BE56A6648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92" t="15475" r="26546" b="10526"/>
          <a:stretch/>
        </p:blipFill>
        <p:spPr>
          <a:xfrm>
            <a:off x="688156" y="1489435"/>
            <a:ext cx="5128182" cy="45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890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/>
              <a:t>o</a:t>
            </a:r>
            <a:r>
              <a:rPr lang="en-US" dirty="0"/>
              <a:t>n</a:t>
            </a:r>
            <a:r>
              <a:rPr lang="en-CH" dirty="0"/>
              <a:t>s</a:t>
            </a:r>
            <a:r>
              <a:rPr lang="en-US" dirty="0" err="1"/>
              <a:t>i</a:t>
            </a:r>
            <a:r>
              <a:rPr lang="en-CH" dirty="0"/>
              <a:t>d</a:t>
            </a:r>
            <a:r>
              <a:rPr lang="en-US" dirty="0"/>
              <a:t>e</a:t>
            </a:r>
            <a:r>
              <a:rPr lang="en-CH" dirty="0"/>
              <a:t>r</a:t>
            </a:r>
            <a:r>
              <a:rPr lang="en-US" dirty="0"/>
              <a:t>a</a:t>
            </a:r>
            <a:r>
              <a:rPr lang="en-CH" dirty="0"/>
              <a:t>t</a:t>
            </a:r>
            <a:r>
              <a:rPr lang="en-US" dirty="0" err="1"/>
              <a:t>i</a:t>
            </a:r>
            <a:r>
              <a:rPr lang="en-CH" dirty="0"/>
              <a:t>o</a:t>
            </a:r>
            <a:r>
              <a:rPr lang="en-US" dirty="0"/>
              <a:t>n</a:t>
            </a:r>
            <a:r>
              <a:rPr lang="en-CH" dirty="0"/>
              <a:t>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678E4D-FD9D-4946-9F98-15CF6C7F5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08550"/>
              </p:ext>
            </p:extLst>
          </p:nvPr>
        </p:nvGraphicFramePr>
        <p:xfrm>
          <a:off x="2882392" y="3508249"/>
          <a:ext cx="64272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463935661"/>
                    </a:ext>
                  </a:extLst>
                </a:gridCol>
                <a:gridCol w="3885184">
                  <a:extLst>
                    <a:ext uri="{9D8B030D-6E8A-4147-A177-3AD203B41FA5}">
                      <a16:colId xmlns:a16="http://schemas.microsoft.com/office/drawing/2014/main" val="135561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CH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h /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13.449660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8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4556103.980000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8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53.870260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8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1140909.480000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239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904CBE-F973-498C-AE01-F3A5E218636D}"/>
              </a:ext>
            </a:extLst>
          </p:cNvPr>
          <p:cNvSpPr txBox="1"/>
          <p:nvPr/>
        </p:nvSpPr>
        <p:spPr>
          <a:xfrm>
            <a:off x="795528" y="1517904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b="0" dirty="0">
                <a:solidFill>
                  <a:schemeClr val="tx1"/>
                </a:solidFill>
              </a:rPr>
              <a:t>1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 err="1">
                <a:solidFill>
                  <a:schemeClr val="tx1"/>
                </a:solidFill>
              </a:rPr>
              <a:t>luster</a:t>
            </a:r>
            <a:r>
              <a:rPr lang="en-CH" b="0" dirty="0">
                <a:solidFill>
                  <a:schemeClr val="tx1"/>
                </a:solidFill>
              </a:rPr>
              <a:t> – 8 hashers 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p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f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m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4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u</a:t>
            </a:r>
            <a:r>
              <a:rPr lang="en-CH" b="0" dirty="0">
                <a:solidFill>
                  <a:schemeClr val="tx1"/>
                </a:solidFill>
              </a:rPr>
              <a:t>s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s – 2 </a:t>
            </a:r>
            <a:r>
              <a:rPr lang="en-US" b="0" dirty="0">
                <a:solidFill>
                  <a:schemeClr val="tx1"/>
                </a:solidFill>
              </a:rPr>
              <a:t>h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f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m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l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k</a:t>
            </a:r>
            <a:r>
              <a:rPr lang="en-CH" b="0" dirty="0">
                <a:solidFill>
                  <a:schemeClr val="tx1"/>
                </a:solidFill>
              </a:rPr>
              <a:t> number </a:t>
            </a: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u</a:t>
            </a:r>
            <a:r>
              <a:rPr lang="en-CH" b="0" dirty="0">
                <a:solidFill>
                  <a:schemeClr val="tx1"/>
                </a:solidFill>
              </a:rPr>
              <a:t>s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 the first </a:t>
            </a:r>
            <a:r>
              <a:rPr lang="en-CH" b="0" dirty="0" err="1">
                <a:solidFill>
                  <a:schemeClr val="tx1"/>
                </a:solidFill>
              </a:rPr>
              <a:t>configuratio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 all hashers are working, </a:t>
            </a:r>
            <a:r>
              <a:rPr lang="en-US" b="0" dirty="0">
                <a:solidFill>
                  <a:schemeClr val="tx1"/>
                </a:solidFill>
              </a:rPr>
              <a:t>w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d only 2 </a:t>
            </a:r>
            <a:r>
              <a:rPr lang="en-US" b="0" dirty="0">
                <a:solidFill>
                  <a:schemeClr val="tx1"/>
                </a:solidFill>
              </a:rPr>
              <a:t>h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are carrying out useful work.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BD8AA9-B3DF-40D9-A49C-4B400E0BE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96425"/>
              </p:ext>
            </p:extLst>
          </p:nvPr>
        </p:nvGraphicFramePr>
        <p:xfrm>
          <a:off x="2882392" y="4931665"/>
          <a:ext cx="64272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032">
                  <a:extLst>
                    <a:ext uri="{9D8B030D-6E8A-4147-A177-3AD203B41FA5}">
                      <a16:colId xmlns:a16="http://schemas.microsoft.com/office/drawing/2014/main" val="3463935661"/>
                    </a:ext>
                  </a:extLst>
                </a:gridCol>
                <a:gridCol w="3885184">
                  <a:extLst>
                    <a:ext uri="{9D8B030D-6E8A-4147-A177-3AD203B41FA5}">
                      <a16:colId xmlns:a16="http://schemas.microsoft.com/office/drawing/2014/main" val="1355619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CH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h /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3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137.490333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8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4573730.666667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8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212.668667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8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3173293.666667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239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AA93ED-FCE3-4E7D-AFD2-F0E025C8C925}"/>
              </a:ext>
            </a:extLst>
          </p:cNvPr>
          <p:cNvSpPr txBox="1"/>
          <p:nvPr/>
        </p:nvSpPr>
        <p:spPr>
          <a:xfrm>
            <a:off x="874776" y="3920717"/>
            <a:ext cx="161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>
                <a:solidFill>
                  <a:schemeClr val="tx1"/>
                </a:solidFill>
              </a:rPr>
              <a:t>1 </a:t>
            </a:r>
            <a:r>
              <a:rPr lang="en-US">
                <a:solidFill>
                  <a:schemeClr val="tx1"/>
                </a:solidFill>
              </a:rPr>
              <a:t>b</a:t>
            </a:r>
            <a:r>
              <a:rPr lang="en-CH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o</a:t>
            </a:r>
            <a:r>
              <a:rPr lang="en-CH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k</a:t>
            </a:r>
            <a:r>
              <a:rPr lang="en-CH">
                <a:solidFill>
                  <a:schemeClr val="tx1"/>
                </a:solidFill>
              </a:rPr>
              <a:t>: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4238F-DCA7-4042-9B75-65484090C5FB}"/>
              </a:ext>
            </a:extLst>
          </p:cNvPr>
          <p:cNvSpPr txBox="1"/>
          <p:nvPr/>
        </p:nvSpPr>
        <p:spPr>
          <a:xfrm>
            <a:off x="874776" y="5287870"/>
            <a:ext cx="174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dirty="0">
                <a:solidFill>
                  <a:schemeClr val="tx1"/>
                </a:solidFill>
              </a:rPr>
              <a:t>9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CH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CH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CH" dirty="0">
                <a:solidFill>
                  <a:schemeClr val="tx1"/>
                </a:solidFill>
              </a:rPr>
              <a:t>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C6EA4-9AD7-43AA-851F-F5C724A89E22}"/>
              </a:ext>
            </a:extLst>
          </p:cNvPr>
          <p:cNvSpPr txBox="1"/>
          <p:nvPr/>
        </p:nvSpPr>
        <p:spPr>
          <a:xfrm>
            <a:off x="4408678" y="2706791"/>
            <a:ext cx="337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1"/>
                </a:solidFill>
              </a:rPr>
              <a:t>Complexity: </a:t>
            </a:r>
            <a:r>
              <a:rPr lang="en-CH" b="0" dirty="0">
                <a:solidFill>
                  <a:schemeClr val="tx1"/>
                </a:solidFill>
              </a:rPr>
              <a:t>0xFFFF0000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98137-A978-41AE-B386-A470AB6B34DA}"/>
              </a:ext>
            </a:extLst>
          </p:cNvPr>
          <p:cNvSpPr txBox="1"/>
          <p:nvPr/>
        </p:nvSpPr>
        <p:spPr>
          <a:xfrm>
            <a:off x="10052304" y="3920717"/>
            <a:ext cx="161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l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EC76-0290-47F3-BC27-21F321190F84}"/>
              </a:ext>
            </a:extLst>
          </p:cNvPr>
          <p:cNvSpPr txBox="1"/>
          <p:nvPr/>
        </p:nvSpPr>
        <p:spPr>
          <a:xfrm>
            <a:off x="10143744" y="4472262"/>
            <a:ext cx="1612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CH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CH" dirty="0">
                <a:solidFill>
                  <a:schemeClr val="tx1"/>
                </a:solidFill>
              </a:rPr>
              <a:t>O +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CH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CH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CH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CH" dirty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CH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CH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CH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CH" dirty="0">
                <a:solidFill>
                  <a:schemeClr val="tx1"/>
                </a:solidFill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CH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98326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41832" y="3160783"/>
            <a:ext cx="10058400" cy="7921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CH" dirty="0"/>
              <a:t>h</a:t>
            </a:r>
            <a:r>
              <a:rPr lang="en-US" dirty="0"/>
              <a:t>a</a:t>
            </a:r>
            <a:r>
              <a:rPr lang="en-CH" dirty="0"/>
              <a:t>n</a:t>
            </a:r>
            <a:r>
              <a:rPr lang="en-US" dirty="0"/>
              <a:t>k</a:t>
            </a:r>
            <a:r>
              <a:rPr lang="en-CH" dirty="0"/>
              <a:t> </a:t>
            </a:r>
            <a:r>
              <a:rPr lang="en-US" dirty="0"/>
              <a:t>y</a:t>
            </a:r>
            <a:r>
              <a:rPr lang="en-CH" dirty="0"/>
              <a:t>o</a:t>
            </a:r>
            <a:r>
              <a:rPr lang="en-US" dirty="0"/>
              <a:t>u</a:t>
            </a:r>
            <a:r>
              <a:rPr lang="en-CH" dirty="0"/>
              <a:t> </a:t>
            </a:r>
            <a:r>
              <a:rPr lang="en-US" dirty="0"/>
              <a:t>f</a:t>
            </a:r>
            <a:r>
              <a:rPr lang="en-CH" dirty="0"/>
              <a:t>o</a:t>
            </a:r>
            <a:r>
              <a:rPr lang="en-US" dirty="0"/>
              <a:t>r</a:t>
            </a:r>
            <a:r>
              <a:rPr lang="en-CH" dirty="0"/>
              <a:t> </a:t>
            </a:r>
            <a:r>
              <a:rPr lang="en-US" dirty="0"/>
              <a:t>y</a:t>
            </a:r>
            <a:r>
              <a:rPr lang="en-CH" dirty="0"/>
              <a:t>o</a:t>
            </a:r>
            <a:r>
              <a:rPr lang="en-US" dirty="0"/>
              <a:t>u</a:t>
            </a:r>
            <a:r>
              <a:rPr lang="en-CH" dirty="0"/>
              <a:t>r </a:t>
            </a:r>
            <a:r>
              <a:rPr lang="en-US" dirty="0"/>
              <a:t>a</a:t>
            </a:r>
            <a:r>
              <a:rPr lang="en-CH" dirty="0"/>
              <a:t>t</a:t>
            </a:r>
            <a:r>
              <a:rPr lang="en-US" dirty="0"/>
              <a:t>t</a:t>
            </a:r>
            <a:r>
              <a:rPr lang="en-CH" dirty="0"/>
              <a:t>e</a:t>
            </a:r>
            <a:r>
              <a:rPr lang="en-US" dirty="0"/>
              <a:t>n</a:t>
            </a:r>
            <a:r>
              <a:rPr lang="en-CH" dirty="0"/>
              <a:t>t</a:t>
            </a:r>
            <a:r>
              <a:rPr lang="en-US" dirty="0" err="1"/>
              <a:t>i</a:t>
            </a:r>
            <a:r>
              <a:rPr lang="en-CH" dirty="0"/>
              <a:t>o</a:t>
            </a:r>
            <a:r>
              <a:rPr lang="en-US" dirty="0"/>
              <a:t>n</a:t>
            </a:r>
            <a:r>
              <a:rPr lang="en-CH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190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a nutshell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60500" y="1190543"/>
            <a:ext cx="9137396" cy="5300568"/>
          </a:xfrm>
        </p:spPr>
        <p:txBody>
          <a:bodyPr/>
          <a:lstStyle/>
          <a:p>
            <a:r>
              <a:rPr lang="en-US" sz="2000" dirty="0"/>
              <a:t>Hardware modules (hashers) that compute the hashes of an array of 512-bit blocks according to the SHA-1 algorithm. </a:t>
            </a:r>
          </a:p>
          <a:p>
            <a:endParaRPr lang="en-US" sz="2000" dirty="0"/>
          </a:p>
          <a:p>
            <a:r>
              <a:rPr lang="en-US" sz="2000" dirty="0"/>
              <a:t>The hashers are organized in different clusters. Each hasher within the same cluster computes the hash for the same block. Different clusters compute the hashes for different blocks.</a:t>
            </a:r>
          </a:p>
          <a:p>
            <a:endParaRPr lang="en-US" sz="1600" dirty="0"/>
          </a:p>
          <a:p>
            <a:r>
              <a:rPr lang="en-US" sz="2000" b="1" dirty="0"/>
              <a:t>Proof-of-work</a:t>
            </a:r>
            <a:r>
              <a:rPr lang="en-US" sz="2000" dirty="0"/>
              <a:t>. The computed hashes must start with a certain number of ‘0’s (difficulty) that is specified by the application. Otherwise, the least significant 32 bits (nonce) of the input blocks are changed and a new hash is computed.</a:t>
            </a:r>
          </a:p>
          <a:p>
            <a:pPr>
              <a:buNone/>
            </a:pPr>
            <a:endParaRPr lang="en-US" sz="1600" dirty="0"/>
          </a:p>
          <a:p>
            <a:r>
              <a:rPr lang="en-US" sz="2000" dirty="0"/>
              <a:t>The input blocks are read one by one from the memory, and the resulting hashes are then written back.</a:t>
            </a:r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159236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460500" y="1190543"/>
            <a:ext cx="9137396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CH" sz="1800" dirty="0"/>
              <a:t>The ARM Core computes hashes and is used as a baseline when benchmarking different cluster configurations.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DRAM memory</a:t>
            </a:r>
          </a:p>
          <a:p>
            <a:pPr lvl="1"/>
            <a:r>
              <a:rPr lang="en-CH" sz="1800" dirty="0"/>
              <a:t>DRAM is used to store all the input blocks and the computed hashes.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Memory coherence</a:t>
            </a:r>
          </a:p>
          <a:p>
            <a:pPr lvl="1"/>
            <a:r>
              <a:rPr lang="en-CH" sz="1800" dirty="0"/>
              <a:t>All allocated memory is non-cacheable. Every input block is saved internally by each cluster to avoid redundant read transactions.</a:t>
            </a:r>
            <a:endParaRPr lang="en-US" sz="1800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AXI slave</a:t>
            </a:r>
          </a:p>
          <a:p>
            <a:pPr lvl="1"/>
            <a:r>
              <a:rPr lang="en-CH" sz="1800" dirty="0"/>
              <a:t>AXI4 Lite slave is used to allow the user to program the following features of the accelerator: block </a:t>
            </a:r>
            <a:r>
              <a:rPr lang="en-CH" sz="1800" dirty="0" err="1"/>
              <a:t>addr</a:t>
            </a:r>
            <a:r>
              <a:rPr lang="en-US" sz="1800" dirty="0"/>
              <a:t>es</a:t>
            </a:r>
            <a:r>
              <a:rPr lang="en-CH" sz="1800" dirty="0"/>
              <a:t>s, number of blocks, difficulty, result address, start, stop</a:t>
            </a:r>
            <a:endParaRPr lang="en-US" sz="18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897745" y="1190543"/>
            <a:ext cx="8572500" cy="4561033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AXI master</a:t>
            </a:r>
            <a:endParaRPr lang="en-US" sz="2000" dirty="0"/>
          </a:p>
          <a:p>
            <a:pPr lvl="1"/>
            <a:r>
              <a:rPr lang="en-CH" sz="1800" dirty="0"/>
              <a:t>AXI4 Lite master is used by the accelerator to access the DRAM to read the input blocks and write back the resulting hashes</a:t>
            </a:r>
            <a:r>
              <a:rPr lang="en-US" sz="1800" dirty="0"/>
              <a:t>. </a:t>
            </a:r>
            <a:endParaRPr lang="en-CH" sz="1800" dirty="0"/>
          </a:p>
          <a:p>
            <a:pPr lvl="1"/>
            <a:endParaRPr lang="en-US" sz="1800" dirty="0"/>
          </a:p>
          <a:p>
            <a:r>
              <a:rPr lang="en-US" sz="2000" b="1" dirty="0"/>
              <a:t>Interrupts</a:t>
            </a:r>
          </a:p>
          <a:p>
            <a:pPr lvl="1"/>
            <a:r>
              <a:rPr lang="en-CH" sz="1800" dirty="0"/>
              <a:t>An interrupt is asserted by the accelerator when all the blocks  have been </a:t>
            </a:r>
            <a:r>
              <a:rPr lang="en-CH" sz="1800" dirty="0" err="1"/>
              <a:t>succes</a:t>
            </a:r>
            <a:r>
              <a:rPr lang="en-US" sz="1800" dirty="0"/>
              <a:t>s</a:t>
            </a:r>
            <a:r>
              <a:rPr lang="en-CH" sz="1800" dirty="0"/>
              <a:t>fully hashed.</a:t>
            </a:r>
            <a:endParaRPr lang="en-US" sz="1800" dirty="0"/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Linux device driver</a:t>
            </a:r>
          </a:p>
          <a:p>
            <a:pPr lvl="1"/>
            <a:r>
              <a:rPr lang="en-CH" sz="1800" dirty="0"/>
              <a:t>The driver is used to abstract away the details of the configuration of the hardware and notify of the completion of the task</a:t>
            </a:r>
            <a:r>
              <a:rPr lang="en-US" sz="1800" dirty="0"/>
              <a:t>.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</a:t>
            </a:r>
            <a:r>
              <a:rPr lang="en-US" dirty="0"/>
              <a:t>H</a:t>
            </a:r>
            <a:r>
              <a:rPr lang="en-CH" dirty="0"/>
              <a:t>A-1 </a:t>
            </a:r>
            <a:r>
              <a:rPr lang="en-US" dirty="0"/>
              <a:t>O</a:t>
            </a:r>
            <a:r>
              <a:rPr lang="en-CH" dirty="0"/>
              <a:t>v</a:t>
            </a:r>
            <a:r>
              <a:rPr lang="en-US" dirty="0"/>
              <a:t>e</a:t>
            </a:r>
            <a:r>
              <a:rPr lang="en-CH" dirty="0"/>
              <a:t>r</a:t>
            </a:r>
            <a:r>
              <a:rPr lang="en-US" dirty="0"/>
              <a:t>v</a:t>
            </a:r>
            <a:r>
              <a:rPr lang="en-CH" dirty="0" err="1"/>
              <a:t>i</a:t>
            </a:r>
            <a:r>
              <a:rPr lang="en-US" dirty="0"/>
              <a:t>e</a:t>
            </a:r>
            <a:r>
              <a:rPr lang="en-CH" dirty="0"/>
              <a:t>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EF4B8-A52C-43EC-A8F6-038A7708D4EF}"/>
              </a:ext>
            </a:extLst>
          </p:cNvPr>
          <p:cNvSpPr txBox="1"/>
          <p:nvPr/>
        </p:nvSpPr>
        <p:spPr>
          <a:xfrm>
            <a:off x="6565391" y="1699605"/>
            <a:ext cx="48280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w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 main </a:t>
            </a:r>
            <a:r>
              <a:rPr lang="en-CH" b="0" dirty="0" err="1">
                <a:solidFill>
                  <a:schemeClr val="tx1"/>
                </a:solidFill>
              </a:rPr>
              <a:t>pha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f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g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m</a:t>
            </a:r>
            <a:r>
              <a:rPr lang="en-CH" b="0" dirty="0">
                <a:solidFill>
                  <a:schemeClr val="tx1"/>
                </a:solidFill>
              </a:rPr>
              <a:t>: </a:t>
            </a:r>
          </a:p>
          <a:p>
            <a:pPr algn="just"/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H" b="0" dirty="0">
                <a:solidFill>
                  <a:schemeClr val="tx1"/>
                </a:solidFill>
              </a:rPr>
              <a:t>80 32-bit words are computed from the input bl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k</a:t>
            </a:r>
            <a:r>
              <a:rPr lang="en-CH" b="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H" b="0" dirty="0">
                <a:solidFill>
                  <a:schemeClr val="tx1"/>
                </a:solidFill>
              </a:rPr>
              <a:t>80 iterations in w</a:t>
            </a:r>
            <a:r>
              <a:rPr lang="en-US" b="0" dirty="0">
                <a:solidFill>
                  <a:schemeClr val="tx1"/>
                </a:solidFill>
              </a:rPr>
              <a:t>h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h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l 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(5 32-</a:t>
            </a: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ds)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s </a:t>
            </a:r>
            <a:r>
              <a:rPr lang="en-US" b="0" dirty="0">
                <a:solidFill>
                  <a:schemeClr val="tx1"/>
                </a:solidFill>
              </a:rPr>
              <a:t>u</a:t>
            </a:r>
            <a:r>
              <a:rPr lang="en-CH" b="0" dirty="0">
                <a:solidFill>
                  <a:schemeClr val="tx1"/>
                </a:solidFill>
              </a:rPr>
              <a:t>p</a:t>
            </a:r>
            <a:r>
              <a:rPr lang="en-US" b="0" dirty="0">
                <a:solidFill>
                  <a:schemeClr val="tx1"/>
                </a:solidFill>
              </a:rPr>
              <a:t>d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d</a:t>
            </a:r>
            <a:r>
              <a:rPr lang="en-CH" b="0" dirty="0">
                <a:solidFill>
                  <a:schemeClr val="tx1"/>
                </a:solidFill>
              </a:rPr>
              <a:t> according to pre-define</a:t>
            </a:r>
            <a:r>
              <a:rPr lang="en-US" b="0" dirty="0">
                <a:solidFill>
                  <a:schemeClr val="tx1"/>
                </a:solidFill>
              </a:rPr>
              <a:t>d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s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 err="1">
                <a:solidFill>
                  <a:schemeClr val="tx1"/>
                </a:solidFill>
              </a:rPr>
              <a:t>ts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d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f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t </a:t>
            </a:r>
            <a:r>
              <a:rPr lang="en-US" b="0" dirty="0">
                <a:solidFill>
                  <a:schemeClr val="tx1"/>
                </a:solidFill>
              </a:rPr>
              <a:t>d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p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d 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n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m</a:t>
            </a:r>
            <a:r>
              <a:rPr lang="en-CH" b="0" dirty="0">
                <a:solidFill>
                  <a:schemeClr val="tx1"/>
                </a:solidFill>
              </a:rPr>
              <a:t>b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H" b="0" dirty="0">
                <a:solidFill>
                  <a:schemeClr val="tx1"/>
                </a:solidFill>
              </a:rPr>
              <a:t>The result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g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h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h is the final s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77BA6-B52F-4797-8387-ADA7CF9FB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520" y="1264920"/>
            <a:ext cx="4398265" cy="5267947"/>
          </a:xfrm>
        </p:spPr>
      </p:pic>
    </p:spTree>
    <p:extLst>
      <p:ext uri="{BB962C8B-B14F-4D97-AF65-F5344CB8AC3E}">
        <p14:creationId xmlns:p14="http://schemas.microsoft.com/office/powerpoint/2010/main" val="9259037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H" dirty="0" err="1"/>
              <a:t>luster</a:t>
            </a:r>
            <a:r>
              <a:rPr lang="en-CH" dirty="0"/>
              <a:t> </a:t>
            </a:r>
            <a:r>
              <a:rPr lang="en-US" dirty="0"/>
              <a:t>O</a:t>
            </a:r>
            <a:r>
              <a:rPr lang="en-CH" dirty="0"/>
              <a:t>v</a:t>
            </a:r>
            <a:r>
              <a:rPr lang="en-US" dirty="0"/>
              <a:t>e</a:t>
            </a:r>
            <a:r>
              <a:rPr lang="en-CH" dirty="0"/>
              <a:t>r</a:t>
            </a:r>
            <a:r>
              <a:rPr lang="en-US" dirty="0"/>
              <a:t>v</a:t>
            </a:r>
            <a:r>
              <a:rPr lang="en-CH" dirty="0" err="1"/>
              <a:t>i</a:t>
            </a:r>
            <a:r>
              <a:rPr lang="en-US" dirty="0"/>
              <a:t>e</a:t>
            </a:r>
            <a:r>
              <a:rPr lang="en-CH" dirty="0"/>
              <a:t>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EF4B8-A52C-43EC-A8F6-038A7708D4EF}"/>
              </a:ext>
            </a:extLst>
          </p:cNvPr>
          <p:cNvSpPr txBox="1"/>
          <p:nvPr/>
        </p:nvSpPr>
        <p:spPr>
          <a:xfrm>
            <a:off x="7278623" y="1919061"/>
            <a:ext cx="43982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u</a:t>
            </a:r>
            <a:r>
              <a:rPr lang="en-CH" b="0" dirty="0" err="1">
                <a:solidFill>
                  <a:schemeClr val="tx1"/>
                </a:solidFill>
              </a:rPr>
              <a:t>ster</a:t>
            </a:r>
            <a:r>
              <a:rPr lang="en-CH" b="0" dirty="0">
                <a:solidFill>
                  <a:schemeClr val="tx1"/>
                </a:solidFill>
              </a:rPr>
              <a:t> controller coordinates the different hashers and assign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m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g </a:t>
            </a:r>
            <a:r>
              <a:rPr lang="en-CH" b="0" dirty="0" err="1">
                <a:solidFill>
                  <a:schemeClr val="tx1"/>
                </a:solidFill>
              </a:rPr>
              <a:t>nonces</a:t>
            </a:r>
            <a:r>
              <a:rPr lang="en-CH" b="0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H" b="0" dirty="0">
                <a:solidFill>
                  <a:schemeClr val="tx1"/>
                </a:solidFill>
              </a:rPr>
              <a:t>The most significant 480 </a:t>
            </a: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s 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f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p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k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d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m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g</a:t>
            </a:r>
            <a:r>
              <a:rPr lang="en-CH" b="0" dirty="0">
                <a:solidFill>
                  <a:schemeClr val="tx1"/>
                </a:solidFill>
              </a:rPr>
              <a:t> hashers to avoid unnecessary registers.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l</a:t>
            </a:r>
            <a:r>
              <a:rPr lang="en-CH" b="0" dirty="0">
                <a:solidFill>
                  <a:schemeClr val="tx1"/>
                </a:solidFill>
              </a:rPr>
              <a:t> hashers execute in lockstep and yield back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l</a:t>
            </a:r>
            <a:r>
              <a:rPr lang="en-CH" b="0" dirty="0">
                <a:solidFill>
                  <a:schemeClr val="tx1"/>
                </a:solidFill>
              </a:rPr>
              <a:t>t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o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l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r, </a:t>
            </a:r>
            <a:r>
              <a:rPr lang="en-US" b="0" dirty="0">
                <a:solidFill>
                  <a:schemeClr val="tx1"/>
                </a:solidFill>
              </a:rPr>
              <a:t>w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h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k</a:t>
            </a:r>
            <a:r>
              <a:rPr lang="en-CH" b="0" dirty="0">
                <a:solidFill>
                  <a:schemeClr val="tx1"/>
                </a:solidFill>
              </a:rPr>
              <a:t>s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compliance</a:t>
            </a:r>
            <a:r>
              <a:rPr lang="en-CH" b="0" dirty="0">
                <a:solidFill>
                  <a:schemeClr val="tx1"/>
                </a:solidFill>
              </a:rPr>
              <a:t> of the computed has</a:t>
            </a:r>
            <a:r>
              <a:rPr lang="en-US" b="0" dirty="0">
                <a:solidFill>
                  <a:schemeClr val="tx1"/>
                </a:solidFill>
              </a:rPr>
              <a:t>he</a:t>
            </a:r>
            <a:r>
              <a:rPr lang="en-CH" b="0" dirty="0">
                <a:solidFill>
                  <a:schemeClr val="tx1"/>
                </a:solidFill>
              </a:rPr>
              <a:t>s with the difficulty.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BF4CE4-ADCC-4237-8057-2305E8E3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112" y="1338072"/>
            <a:ext cx="6608064" cy="5253394"/>
          </a:xfrm>
        </p:spPr>
      </p:pic>
    </p:spTree>
    <p:extLst>
      <p:ext uri="{BB962C8B-B14F-4D97-AF65-F5344CB8AC3E}">
        <p14:creationId xmlns:p14="http://schemas.microsoft.com/office/powerpoint/2010/main" val="2537203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</a:t>
            </a:r>
            <a:r>
              <a:rPr lang="en-US" dirty="0"/>
              <a:t>y</a:t>
            </a:r>
            <a:r>
              <a:rPr lang="en-CH" dirty="0"/>
              <a:t>s</a:t>
            </a:r>
            <a:r>
              <a:rPr lang="en-US" dirty="0"/>
              <a:t>t</a:t>
            </a:r>
            <a:r>
              <a:rPr lang="en-CH" dirty="0"/>
              <a:t>e</a:t>
            </a:r>
            <a:r>
              <a:rPr lang="en-US" dirty="0"/>
              <a:t>m</a:t>
            </a:r>
            <a:r>
              <a:rPr lang="en-CH" dirty="0"/>
              <a:t> </a:t>
            </a:r>
            <a:r>
              <a:rPr lang="en-US" dirty="0"/>
              <a:t>O</a:t>
            </a:r>
            <a:r>
              <a:rPr lang="en-CH" dirty="0"/>
              <a:t>v</a:t>
            </a:r>
            <a:r>
              <a:rPr lang="en-US" dirty="0"/>
              <a:t>e</a:t>
            </a:r>
            <a:r>
              <a:rPr lang="en-CH" dirty="0"/>
              <a:t>r</a:t>
            </a:r>
            <a:r>
              <a:rPr lang="en-US" dirty="0"/>
              <a:t>v</a:t>
            </a:r>
            <a:r>
              <a:rPr lang="en-CH" dirty="0" err="1"/>
              <a:t>i</a:t>
            </a:r>
            <a:r>
              <a:rPr lang="en-US" dirty="0"/>
              <a:t>e</a:t>
            </a:r>
            <a:r>
              <a:rPr lang="en-CH" dirty="0"/>
              <a:t>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41B55-7B77-43DA-B4D1-FAF2FB941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485" y="1246632"/>
            <a:ext cx="7220947" cy="52824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EF4B8-A52C-43EC-A8F6-038A7708D4EF}"/>
              </a:ext>
            </a:extLst>
          </p:cNvPr>
          <p:cNvSpPr txBox="1"/>
          <p:nvPr/>
        </p:nvSpPr>
        <p:spPr>
          <a:xfrm>
            <a:off x="7525511" y="2149019"/>
            <a:ext cx="41513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H" b="0" dirty="0">
                <a:solidFill>
                  <a:schemeClr val="tx1"/>
                </a:solidFill>
              </a:rPr>
              <a:t>Main controller 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s </a:t>
            </a:r>
            <a:r>
              <a:rPr lang="en-US" b="0" dirty="0">
                <a:solidFill>
                  <a:schemeClr val="tx1"/>
                </a:solidFill>
              </a:rPr>
              <a:t>p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g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m</a:t>
            </a:r>
            <a:r>
              <a:rPr lang="en-CH" b="0" dirty="0">
                <a:solidFill>
                  <a:schemeClr val="tx1"/>
                </a:solidFill>
              </a:rPr>
              <a:t>m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d </a:t>
            </a:r>
            <a:r>
              <a:rPr lang="en-US" b="0" dirty="0">
                <a:solidFill>
                  <a:schemeClr val="tx1"/>
                </a:solidFill>
              </a:rPr>
              <a:t>v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X</a:t>
            </a:r>
            <a:r>
              <a:rPr lang="en-US" b="0" dirty="0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v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H" b="0" dirty="0">
                <a:solidFill>
                  <a:schemeClr val="tx1"/>
                </a:solidFill>
              </a:rPr>
              <a:t>Main controller orchestrates the </a:t>
            </a:r>
            <a:r>
              <a:rPr lang="en-US" b="0" dirty="0">
                <a:solidFill>
                  <a:schemeClr val="tx1"/>
                </a:solidFill>
              </a:rPr>
              <a:t>f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g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o</a:t>
            </a:r>
            <a:r>
              <a:rPr lang="en-CH" b="0" dirty="0">
                <a:solidFill>
                  <a:schemeClr val="tx1"/>
                </a:solidFill>
              </a:rPr>
              <a:t>f each cluster </a:t>
            </a: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en-CH" b="0" dirty="0">
                <a:solidFill>
                  <a:schemeClr val="tx1"/>
                </a:solidFill>
              </a:rPr>
              <a:t>y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s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g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g</a:t>
            </a:r>
            <a:r>
              <a:rPr lang="en-CH" b="0" dirty="0">
                <a:solidFill>
                  <a:schemeClr val="tx1"/>
                </a:solidFill>
              </a:rPr>
              <a:t> different input blocks to different clusters.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M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n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o</a:t>
            </a:r>
            <a:r>
              <a:rPr lang="en-US" b="0" dirty="0">
                <a:solidFill>
                  <a:schemeClr val="tx1"/>
                </a:solidFill>
              </a:rPr>
              <a:t>l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r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</a:rPr>
              <a:t>k</a:t>
            </a:r>
            <a:r>
              <a:rPr lang="en-CH" b="0" dirty="0">
                <a:solidFill>
                  <a:schemeClr val="tx1"/>
                </a:solidFill>
              </a:rPr>
              <a:t>s </a:t>
            </a:r>
            <a:r>
              <a:rPr lang="en-US" b="0" dirty="0">
                <a:solidFill>
                  <a:schemeClr val="tx1"/>
                </a:solidFill>
              </a:rPr>
              <a:t>w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</a:rPr>
              <a:t>h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l</a:t>
            </a:r>
            <a:r>
              <a:rPr lang="en-US" b="0" dirty="0">
                <a:solidFill>
                  <a:schemeClr val="tx1"/>
                </a:solidFill>
              </a:rPr>
              <a:t>u</a:t>
            </a:r>
            <a:r>
              <a:rPr lang="en-CH" b="0" dirty="0">
                <a:solidFill>
                  <a:schemeClr val="tx1"/>
                </a:solidFill>
              </a:rPr>
              <a:t>s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h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f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n</a:t>
            </a:r>
            <a:r>
              <a:rPr lang="en-CH" b="0" dirty="0" err="1">
                <a:solidFill>
                  <a:schemeClr val="tx1"/>
                </a:solidFill>
              </a:rPr>
              <a:t>i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d 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n</a:t>
            </a:r>
            <a:r>
              <a:rPr lang="en-US" b="0" dirty="0">
                <a:solidFill>
                  <a:schemeClr val="tx1"/>
                </a:solidFill>
              </a:rPr>
              <a:t>d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 err="1">
                <a:solidFill>
                  <a:schemeClr val="tx1"/>
                </a:solidFill>
              </a:rPr>
              <a:t>i</a:t>
            </a:r>
            <a:r>
              <a:rPr lang="en-CH" b="0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s </a:t>
            </a:r>
            <a:r>
              <a:rPr lang="en-US" b="0" dirty="0">
                <a:solidFill>
                  <a:schemeClr val="tx1"/>
                </a:solidFill>
              </a:rPr>
              <a:t>b</a:t>
            </a:r>
            <a:r>
              <a:rPr lang="en-CH" b="0" dirty="0">
                <a:solidFill>
                  <a:schemeClr val="tx1"/>
                </a:solidFill>
              </a:rPr>
              <a:t>a</a:t>
            </a:r>
            <a:r>
              <a:rPr lang="en-US" b="0" dirty="0">
                <a:solidFill>
                  <a:schemeClr val="tx1"/>
                </a:solidFill>
              </a:rPr>
              <a:t>c</a:t>
            </a:r>
            <a:r>
              <a:rPr lang="en-CH" b="0" dirty="0">
                <a:solidFill>
                  <a:schemeClr val="tx1"/>
                </a:solidFill>
              </a:rPr>
              <a:t>k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e</a:t>
            </a:r>
            <a:r>
              <a:rPr lang="en-CH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r</a:t>
            </a:r>
            <a:r>
              <a:rPr lang="en-CH" b="0" dirty="0">
                <a:solidFill>
                  <a:schemeClr val="tx1"/>
                </a:solidFill>
              </a:rPr>
              <a:t>e</a:t>
            </a:r>
            <a:r>
              <a:rPr lang="en-US" b="0" dirty="0">
                <a:solidFill>
                  <a:schemeClr val="tx1"/>
                </a:solidFill>
              </a:rPr>
              <a:t>s</a:t>
            </a:r>
            <a:r>
              <a:rPr lang="en-CH" b="0" dirty="0">
                <a:solidFill>
                  <a:schemeClr val="tx1"/>
                </a:solidFill>
              </a:rPr>
              <a:t>u</a:t>
            </a:r>
            <a:r>
              <a:rPr lang="en-US" b="0" dirty="0">
                <a:solidFill>
                  <a:schemeClr val="tx1"/>
                </a:solidFill>
              </a:rPr>
              <a:t>l</a:t>
            </a:r>
            <a:r>
              <a:rPr lang="en-CH" b="0" dirty="0">
                <a:solidFill>
                  <a:schemeClr val="tx1"/>
                </a:solidFill>
              </a:rPr>
              <a:t>t </a:t>
            </a:r>
            <a:r>
              <a:rPr lang="en-US" b="0" dirty="0">
                <a:solidFill>
                  <a:schemeClr val="tx1"/>
                </a:solidFill>
              </a:rPr>
              <a:t>t</a:t>
            </a:r>
            <a:r>
              <a:rPr lang="en-CH" b="0" dirty="0">
                <a:solidFill>
                  <a:schemeClr val="tx1"/>
                </a:solidFill>
              </a:rPr>
              <a:t>o </a:t>
            </a:r>
            <a:r>
              <a:rPr lang="en-US" b="0" dirty="0">
                <a:solidFill>
                  <a:schemeClr val="tx1"/>
                </a:solidFill>
              </a:rPr>
              <a:t>D</a:t>
            </a:r>
            <a:r>
              <a:rPr lang="en-CH" b="0" dirty="0">
                <a:solidFill>
                  <a:schemeClr val="tx1"/>
                </a:solidFill>
              </a:rPr>
              <a:t>R</a:t>
            </a:r>
            <a:r>
              <a:rPr lang="en-US" b="0" dirty="0">
                <a:solidFill>
                  <a:schemeClr val="tx1"/>
                </a:solidFill>
              </a:rPr>
              <a:t>A</a:t>
            </a:r>
            <a:r>
              <a:rPr lang="en-CH" b="0" dirty="0">
                <a:solidFill>
                  <a:schemeClr val="tx1"/>
                </a:solidFill>
              </a:rPr>
              <a:t>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H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CH" dirty="0"/>
              <a:t>h</a:t>
            </a:r>
            <a:r>
              <a:rPr lang="en-US" dirty="0"/>
              <a:t>y</a:t>
            </a:r>
            <a:r>
              <a:rPr lang="en-CH" dirty="0"/>
              <a:t> 76 </a:t>
            </a:r>
            <a:r>
              <a:rPr lang="en-US" dirty="0"/>
              <a:t>M</a:t>
            </a:r>
            <a:r>
              <a:rPr lang="en-CH" dirty="0"/>
              <a:t>H</a:t>
            </a:r>
            <a:r>
              <a:rPr lang="en-US" dirty="0"/>
              <a:t>z</a:t>
            </a:r>
            <a:r>
              <a:rPr lang="en-CH" dirty="0"/>
              <a:t>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7F4429-9DC4-4797-8C3E-30C1A1AC1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0" t="13772" r="22975" b="10668"/>
          <a:stretch/>
        </p:blipFill>
        <p:spPr>
          <a:xfrm>
            <a:off x="5944707" y="1616653"/>
            <a:ext cx="5268485" cy="4489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8CB1AE-E797-4D73-A5A2-CCE9F0D86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25" t="15333" r="21925" b="9067"/>
          <a:stretch/>
        </p:blipFill>
        <p:spPr>
          <a:xfrm>
            <a:off x="623598" y="1616653"/>
            <a:ext cx="5210274" cy="4489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B5BB95-BFAE-4494-9C2E-4B08F0504500}"/>
              </a:ext>
            </a:extLst>
          </p:cNvPr>
          <p:cNvSpPr txBox="1"/>
          <p:nvPr/>
        </p:nvSpPr>
        <p:spPr>
          <a:xfrm>
            <a:off x="2792105" y="6176461"/>
            <a:ext cx="12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0" dirty="0">
                <a:solidFill>
                  <a:schemeClr val="tx1"/>
                </a:solidFill>
              </a:rPr>
              <a:t>76 </a:t>
            </a:r>
            <a:r>
              <a:rPr lang="en-US" b="0" dirty="0">
                <a:solidFill>
                  <a:schemeClr val="tx1"/>
                </a:solidFill>
              </a:rPr>
              <a:t>M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z</a:t>
            </a:r>
            <a:endParaRPr lang="en-CH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E5402-3396-4062-BAE6-C802B00727E8}"/>
              </a:ext>
            </a:extLst>
          </p:cNvPr>
          <p:cNvSpPr txBox="1"/>
          <p:nvPr/>
        </p:nvSpPr>
        <p:spPr>
          <a:xfrm>
            <a:off x="8308848" y="6176461"/>
            <a:ext cx="124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0" dirty="0">
                <a:solidFill>
                  <a:schemeClr val="tx1"/>
                </a:solidFill>
              </a:rPr>
              <a:t>100 </a:t>
            </a:r>
            <a:r>
              <a:rPr lang="en-US" b="0" dirty="0">
                <a:solidFill>
                  <a:schemeClr val="tx1"/>
                </a:solidFill>
              </a:rPr>
              <a:t>M</a:t>
            </a:r>
            <a:r>
              <a:rPr lang="en-CH" b="0" dirty="0">
                <a:solidFill>
                  <a:schemeClr val="tx1"/>
                </a:solidFill>
              </a:rPr>
              <a:t>h</a:t>
            </a:r>
            <a:r>
              <a:rPr lang="en-US" b="0" dirty="0">
                <a:solidFill>
                  <a:schemeClr val="tx1"/>
                </a:solidFill>
              </a:rPr>
              <a:t>z</a:t>
            </a:r>
            <a:endParaRPr lang="en-CH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01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CH" dirty="0"/>
              <a:t>a</a:t>
            </a:r>
            <a:r>
              <a:rPr lang="en-US" dirty="0"/>
              <a:t>s</a:t>
            </a:r>
            <a:r>
              <a:rPr lang="en-CH" dirty="0"/>
              <a:t>e</a:t>
            </a:r>
            <a:r>
              <a:rPr lang="en-US" dirty="0"/>
              <a:t>l</a:t>
            </a:r>
            <a:r>
              <a:rPr lang="en-CH" dirty="0" err="1"/>
              <a:t>i</a:t>
            </a:r>
            <a:r>
              <a:rPr lang="en-US" dirty="0"/>
              <a:t>n</a:t>
            </a:r>
            <a:r>
              <a:rPr lang="en-CH" dirty="0"/>
              <a:t>e </a:t>
            </a:r>
            <a:r>
              <a:rPr lang="en-US" dirty="0"/>
              <a:t>C</a:t>
            </a:r>
            <a:r>
              <a:rPr lang="en-CH" dirty="0"/>
              <a:t>P</a:t>
            </a:r>
            <a:r>
              <a:rPr lang="en-US" dirty="0"/>
              <a:t>U</a:t>
            </a:r>
            <a:r>
              <a:rPr lang="en-CH" dirty="0"/>
              <a:t> Only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769F6-D0C2-4253-B7A2-E8C066E88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75" t="18534" r="24925" b="13334"/>
          <a:stretch/>
        </p:blipFill>
        <p:spPr>
          <a:xfrm>
            <a:off x="5824728" y="1445055"/>
            <a:ext cx="5961888" cy="4672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BF5EE-9116-42D2-896F-E914B5FBD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00" t="12333" r="26275" b="9385"/>
          <a:stretch/>
        </p:blipFill>
        <p:spPr>
          <a:xfrm>
            <a:off x="338328" y="1271016"/>
            <a:ext cx="5367528" cy="4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30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23572</TotalTime>
  <Words>1156</Words>
  <Application>Microsoft Office PowerPoint</Application>
  <PresentationFormat>Widescreen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Symbol</vt:lpstr>
      <vt:lpstr>Times New Roman</vt:lpstr>
      <vt:lpstr>Wingdings</vt:lpstr>
      <vt:lpstr>1_Default Design</vt:lpstr>
      <vt:lpstr>EE-390(a) TP de conception de systèmes numériques</vt:lpstr>
      <vt:lpstr>Project in a nutshell</vt:lpstr>
      <vt:lpstr>Design Features: Checklist (1/2)</vt:lpstr>
      <vt:lpstr>Design Features: Checklist (2/2)</vt:lpstr>
      <vt:lpstr>SHA-1 Overview</vt:lpstr>
      <vt:lpstr>Cluster Overview</vt:lpstr>
      <vt:lpstr>System Overview</vt:lpstr>
      <vt:lpstr>Why 76 MHz?</vt:lpstr>
      <vt:lpstr>Baseline CPU Only</vt:lpstr>
      <vt:lpstr>1 Cluster – 8 Hashers</vt:lpstr>
      <vt:lpstr>2 Cluster – 4 Hashers</vt:lpstr>
      <vt:lpstr>4 Cluster – 2 Hashers</vt:lpstr>
      <vt:lpstr>Considerations</vt:lpstr>
      <vt:lpstr>Thank you for your attention.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</dc:creator>
  <cp:lastModifiedBy>Nasturzio Saverio</cp:lastModifiedBy>
  <cp:revision>815</cp:revision>
  <cp:lastPrinted>2006-12-01T11:02:00Z</cp:lastPrinted>
  <dcterms:created xsi:type="dcterms:W3CDTF">2011-05-27T10:59:46Z</dcterms:created>
  <dcterms:modified xsi:type="dcterms:W3CDTF">2022-06-02T11:06:29Z</dcterms:modified>
</cp:coreProperties>
</file>