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11" y="1000670"/>
            <a:ext cx="7314320" cy="3087225"/>
            <a:chOff x="-11" y="1378677"/>
            <a:chExt cx="7314320" cy="4116300"/>
          </a:xfrm>
        </p:grpSpPr>
        <p:sp>
          <p:nvSpPr>
            <p:cNvPr id="63" name="Shape 63"/>
            <p:cNvSpPr/>
            <p:nvPr/>
          </p:nvSpPr>
          <p:spPr>
            <a:xfrm flipH="1">
              <a:off x="-11" y="1378677"/>
              <a:ext cx="187800" cy="4116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 flipH="1">
              <a:off x="187809" y="1378677"/>
              <a:ext cx="7126500" cy="41163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Shape 65"/>
          <p:cNvSpPr txBox="1"/>
          <p:nvPr>
            <p:ph type="ctrTitle"/>
          </p:nvPr>
        </p:nvSpPr>
        <p:spPr>
          <a:xfrm>
            <a:off x="685800" y="1699932"/>
            <a:ext cx="6400800" cy="1000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685800" y="2700338"/>
            <a:ext cx="6400800" cy="675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70" name="Shape 70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Shape 72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456245" y="1278514"/>
            <a:ext cx="4038600" cy="3630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48200" y="1278514"/>
            <a:ext cx="4038600" cy="3630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grpSp>
        <p:nvGrpSpPr>
          <p:cNvPr id="78" name="Shape 78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79" name="Shape 79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Shape 81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Shape 84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85" name="Shape 85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Shape 87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 flipH="1">
            <a:off x="8964666" y="4623761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 flipH="1">
            <a:off x="3866778" y="4623761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866813" y="4623761"/>
            <a:ext cx="5097900" cy="521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esson-plan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3868" y="-71"/>
            <a:ext cx="3409813" cy="2107677"/>
            <a:chOff x="0" y="1494"/>
            <a:chExt cx="3409813" cy="2810236"/>
          </a:xfrm>
        </p:grpSpPr>
        <p:cxnSp>
          <p:nvCxnSpPr>
            <p:cNvPr id="7" name="Shape 7"/>
            <p:cNvCxnSpPr/>
            <p:nvPr/>
          </p:nvCxnSpPr>
          <p:spPr>
            <a:xfrm>
              <a:off x="0" y="245543"/>
              <a:ext cx="3251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474143"/>
              <a:ext cx="26670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931343"/>
              <a:ext cx="186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159943"/>
              <a:ext cx="1490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388543"/>
              <a:ext cx="1219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617143"/>
              <a:ext cx="990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1845743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074343"/>
              <a:ext cx="5334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0" y="2302944"/>
              <a:ext cx="262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814261" y="1238115"/>
              <a:ext cx="24684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357712" y="1014528"/>
              <a:ext cx="2018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-853" y="887577"/>
              <a:ext cx="17640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636517" y="709727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972229" y="603962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278237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590398" y="440777"/>
              <a:ext cx="879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198067" y="292494"/>
              <a:ext cx="583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521028" y="199377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2801688" y="148627"/>
              <a:ext cx="295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079243" y="102444"/>
              <a:ext cx="201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Shape 31"/>
            <p:cNvCxnSpPr/>
            <p:nvPr/>
          </p:nvCxnSpPr>
          <p:spPr>
            <a:xfrm rot="-5400000">
              <a:off x="3324763" y="85077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" name="Shape 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spcBef>
                <a:spcPts val="360"/>
              </a:spcBef>
              <a:buClr>
                <a:schemeClr val="dk2"/>
              </a:buClr>
              <a:buSzPct val="100000"/>
              <a:buChar char="○"/>
              <a:defRPr sz="1800">
                <a:solidFill>
                  <a:schemeClr val="dk2"/>
                </a:solidFill>
              </a:defRPr>
            </a:lvl2pPr>
            <a:lvl3pPr lvl="2">
              <a:spcBef>
                <a:spcPts val="360"/>
              </a:spcBef>
              <a:buClr>
                <a:schemeClr val="dk2"/>
              </a:buClr>
              <a:buSzPct val="100000"/>
              <a:buChar char="■"/>
              <a:defRPr sz="1800">
                <a:solidFill>
                  <a:schemeClr val="dk2"/>
                </a:solidFill>
              </a:defRPr>
            </a:lvl3pPr>
            <a:lvl4pPr lvl="3">
              <a:spcBef>
                <a:spcPts val="360"/>
              </a:spcBef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4pPr>
            <a:lvl5pPr lvl="4">
              <a:spcBef>
                <a:spcPts val="360"/>
              </a:spcBef>
              <a:buClr>
                <a:schemeClr val="dk2"/>
              </a:buClr>
              <a:buSzPct val="100000"/>
              <a:buChar char="○"/>
              <a:defRPr sz="1800">
                <a:solidFill>
                  <a:schemeClr val="dk2"/>
                </a:solidFill>
              </a:defRPr>
            </a:lvl5pPr>
            <a:lvl6pPr lvl="5">
              <a:spcBef>
                <a:spcPts val="360"/>
              </a:spcBef>
              <a:buClr>
                <a:schemeClr val="dk2"/>
              </a:buClr>
              <a:buSzPct val="100000"/>
              <a:buChar char="■"/>
              <a:defRPr sz="1800">
                <a:solidFill>
                  <a:schemeClr val="dk2"/>
                </a:solidFill>
              </a:defRPr>
            </a:lvl6pPr>
            <a:lvl7pPr lvl="6">
              <a:spcBef>
                <a:spcPts val="360"/>
              </a:spcBef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7pPr>
            <a:lvl8pPr lvl="7">
              <a:spcBef>
                <a:spcPts val="360"/>
              </a:spcBef>
              <a:buClr>
                <a:schemeClr val="dk2"/>
              </a:buClr>
              <a:buSzPct val="100000"/>
              <a:buChar char="○"/>
              <a:defRPr sz="1800">
                <a:solidFill>
                  <a:schemeClr val="dk2"/>
                </a:solidFill>
              </a:defRPr>
            </a:lvl8pPr>
            <a:lvl9pPr lvl="8">
              <a:spcBef>
                <a:spcPts val="360"/>
              </a:spcBef>
              <a:buClr>
                <a:schemeClr val="dk2"/>
              </a:buClr>
              <a:buSzPct val="1000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4" name="Shape 34"/>
          <p:cNvGrpSpPr/>
          <p:nvPr/>
        </p:nvGrpSpPr>
        <p:grpSpPr>
          <a:xfrm rot="10800000">
            <a:off x="5734187" y="3035894"/>
            <a:ext cx="3409813" cy="2107677"/>
            <a:chOff x="0" y="1494"/>
            <a:chExt cx="3409813" cy="2810236"/>
          </a:xfrm>
        </p:grpSpPr>
        <p:cxnSp>
          <p:nvCxnSpPr>
            <p:cNvPr id="35" name="Shape 35"/>
            <p:cNvCxnSpPr/>
            <p:nvPr/>
          </p:nvCxnSpPr>
          <p:spPr>
            <a:xfrm>
              <a:off x="0" y="245543"/>
              <a:ext cx="3251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474143"/>
              <a:ext cx="26670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931343"/>
              <a:ext cx="186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159943"/>
              <a:ext cx="1490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388543"/>
              <a:ext cx="1219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617143"/>
              <a:ext cx="990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1845743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074343"/>
              <a:ext cx="5334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>
              <a:off x="0" y="2302944"/>
              <a:ext cx="262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814261" y="1238115"/>
              <a:ext cx="24684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357712" y="1014528"/>
              <a:ext cx="2018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-853" y="887577"/>
              <a:ext cx="17640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636517" y="709727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972229" y="603962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278237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590398" y="440777"/>
              <a:ext cx="879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198067" y="292494"/>
              <a:ext cx="583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521028" y="199377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2801688" y="148627"/>
              <a:ext cx="295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079243" y="102444"/>
              <a:ext cx="201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Shape 59"/>
            <p:cNvCxnSpPr/>
            <p:nvPr/>
          </p:nvCxnSpPr>
          <p:spPr>
            <a:xfrm rot="-5400000">
              <a:off x="3324763" y="85077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" name="Shape 60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685800" y="1699932"/>
            <a:ext cx="6400800" cy="1000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Parallel implementation of selected HTM components</a:t>
            </a: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685800" y="2700338"/>
            <a:ext cx="6400800" cy="675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Understanding HTM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H</a:t>
            </a:r>
            <a:r>
              <a:rPr lang="en"/>
              <a:t>ierarchical </a:t>
            </a:r>
            <a:r>
              <a:rPr lang="en" u="sng"/>
              <a:t>T</a:t>
            </a:r>
            <a:r>
              <a:rPr lang="en"/>
              <a:t>emporal </a:t>
            </a:r>
            <a:r>
              <a:rPr lang="en" u="sng"/>
              <a:t>M</a:t>
            </a:r>
            <a:r>
              <a:rPr lang="en"/>
              <a:t>emory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Improve existing learning algorithms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Neural network with feedback signal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cells--&gt;columns--&gt;regions(layers)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Learn -&gt; infer-&gt; predict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Learning(spatial pooler+temporal pooler)= establish connections-&gt;update permanence values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HTM Structure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tm structure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688" y="1614288"/>
            <a:ext cx="2867025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yer structure.png"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8023" y="1681863"/>
            <a:ext cx="4092950" cy="27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Understanding HTM</a:t>
            </a:r>
            <a:r>
              <a:rPr lang="en" sz="1200"/>
              <a:t>(contd...)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Spatial Pooler: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feed forward connections between i/p bits and columns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Activates a set of columns based on given input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Determine how many valid synapses are connected to active bits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Column with highest number of activations in the past inhibits the others</a:t>
            </a:r>
          </a:p>
          <a:p>
            <a:pPr indent="-342900" lvl="0" marL="457200">
              <a:spcBef>
                <a:spcPts val="0"/>
              </a:spcBef>
              <a:buSzPct val="100000"/>
              <a:buAutoNum type="arabicPeriod"/>
            </a:pPr>
            <a:r>
              <a:rPr lang="en"/>
              <a:t>Gives sparse representation of active columns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Understanding HTM</a:t>
            </a:r>
            <a:r>
              <a:rPr lang="en" sz="1200"/>
              <a:t>(contd…)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Temporal Pooler: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Learns connections within a region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Represent  the active cells in context of previous input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Determine the cells in predictive state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Update permanence values of those cells(temporary)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Cell switches from inactive to active- update permanence only if correctly predicted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/>
              <a:t>Cell changes from active to inactive-undo the temporary changes in permanence.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The Parallella Board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Epiphany-16 core microprocessor (3rd gen)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32-bit float point support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1 GB RAM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C/C++ programmable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32-bit address space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support for parallel computing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Implementation approach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Object oriented design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memory provided by parallella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Challenge: How to modify the algorithms for parallel implementation?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Current Status: Working towards implementation of distributed sparse representation of input bits--initial step to learning process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sson 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