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80" r:id="rId9"/>
    <p:sldId id="278" r:id="rId10"/>
    <p:sldId id="270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MGS8VK7XfG0BNz9rfbgtB0IV5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98B58A-CBEA-4D7F-A363-F6260EA3B8BE}">
  <a:tblStyle styleId="{3498B58A-CBEA-4D7F-A363-F6260EA3B8B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1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217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28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300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3399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112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734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092199" y="7262064"/>
            <a:ext cx="6032542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Submitted By:  </a:t>
            </a:r>
            <a:endParaRPr dirty="0"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 smtClean="0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Md. </a:t>
            </a:r>
            <a:r>
              <a:rPr lang="en-US" sz="2500" b="1" i="0" u="none" strike="noStrike" cap="none" dirty="0" err="1" smtClean="0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Abdur</a:t>
            </a:r>
            <a:r>
              <a:rPr lang="en-US" sz="2500" b="1" i="0" u="none" strike="noStrike" cap="none" dirty="0" smtClean="0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 Rashid</a:t>
            </a:r>
            <a:endParaRPr lang="en-US" sz="2500" b="1" i="0" u="none" strike="noStrike" cap="none" dirty="0">
              <a:solidFill>
                <a:srgbClr val="0E2C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err="1" smtClean="0">
                <a:solidFill>
                  <a:srgbClr val="0E2C4B"/>
                </a:solidFill>
              </a:rPr>
              <a:t>Reg</a:t>
            </a:r>
            <a:r>
              <a:rPr lang="en-US" sz="2500" b="1" dirty="0" smtClean="0">
                <a:solidFill>
                  <a:srgbClr val="0E2C4B"/>
                </a:solidFill>
              </a:rPr>
              <a:t> id: 19101008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smtClean="0">
                <a:solidFill>
                  <a:srgbClr val="0E2C4B"/>
                </a:solidFill>
              </a:rPr>
              <a:t>Sec: A1</a:t>
            </a:r>
            <a:endParaRPr dirty="0"/>
          </a:p>
        </p:txBody>
      </p:sp>
      <p:grpSp>
        <p:nvGrpSpPr>
          <p:cNvPr id="90" name="Google Shape;90;p1"/>
          <p:cNvGrpSpPr/>
          <p:nvPr/>
        </p:nvGrpSpPr>
        <p:grpSpPr>
          <a:xfrm>
            <a:off x="1028699" y="1271085"/>
            <a:ext cx="9817101" cy="5219891"/>
            <a:chOff x="-1" y="323181"/>
            <a:chExt cx="10126657" cy="4508526"/>
          </a:xfrm>
        </p:grpSpPr>
        <p:sp>
          <p:nvSpPr>
            <p:cNvPr id="91" name="Google Shape;91;p1"/>
            <p:cNvSpPr txBox="1"/>
            <p:nvPr/>
          </p:nvSpPr>
          <p:spPr>
            <a:xfrm>
              <a:off x="-1" y="1960712"/>
              <a:ext cx="8449797" cy="2870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0" i="0" u="none" strike="noStrike" cap="none" dirty="0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rPr>
                <a:t>Implementation </a:t>
              </a: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0" i="0" u="none" strike="noStrike" cap="none" dirty="0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rPr>
                <a:t>of a small map using</a:t>
              </a: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0" i="0" u="none" strike="noStrike" cap="none" dirty="0">
                  <a:solidFill>
                    <a:schemeClr val="accent1"/>
                  </a:solidFill>
                  <a:sym typeface="Arial"/>
                </a:rPr>
                <a:t>A* search algorithm</a:t>
              </a:r>
              <a:endParaRPr lang="en-US" sz="6000" dirty="0">
                <a:solidFill>
                  <a:schemeClr val="accent1"/>
                </a:solidFill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0" y="323181"/>
              <a:ext cx="10126656" cy="16375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 dirty="0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CSE 404 </a:t>
              </a:r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 dirty="0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Artificial intelligence and Experts Systems Lab</a:t>
              </a:r>
              <a:r>
                <a:rPr lang="en-US" sz="3200" b="1" i="0" u="none" strike="noStrike" cap="none" dirty="0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/>
              </a:r>
              <a:br>
                <a:rPr lang="en-US" sz="3200" b="1" i="0" u="none" strike="noStrike" cap="none" dirty="0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3200" b="1" i="0" u="none" strike="noStrike" cap="none" dirty="0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                           </a:t>
              </a:r>
              <a:endParaRPr lang="en-US" b="1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343" y="2219037"/>
            <a:ext cx="6096000" cy="5543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/>
          <p:nvPr/>
        </p:nvSpPr>
        <p:spPr>
          <a:xfrm>
            <a:off x="2188029" y="4305300"/>
            <a:ext cx="128778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>
                <a:solidFill>
                  <a:schemeClr val="accent1"/>
                </a:solidFill>
                <a:sym typeface="Arial"/>
              </a:rPr>
              <a:t>        THANK</a:t>
            </a:r>
            <a:r>
              <a:rPr lang="en-US" sz="8000" dirty="0">
                <a:solidFill>
                  <a:schemeClr val="accent1"/>
                </a:solidFill>
                <a:sym typeface="Arial"/>
              </a:rPr>
              <a:t> YOU </a:t>
            </a:r>
            <a:r>
              <a:rPr lang="en-US" sz="8000" dirty="0" smtClean="0">
                <a:solidFill>
                  <a:schemeClr val="accent1"/>
                </a:solidFill>
                <a:sym typeface="Arial"/>
              </a:rPr>
              <a:t>!!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8596345" y="0"/>
            <a:ext cx="9381150" cy="9814023"/>
          </a:xfrm>
          <a:custGeom>
            <a:avLst/>
            <a:gdLst/>
            <a:ahLst/>
            <a:cxnLst/>
            <a:rect l="l" t="t" r="r" b="b"/>
            <a:pathLst>
              <a:path w="7504919" h="7851218" extrusionOk="0">
                <a:moveTo>
                  <a:pt x="7380458" y="7851218"/>
                </a:moveTo>
                <a:lnTo>
                  <a:pt x="124460" y="7851218"/>
                </a:lnTo>
                <a:cubicBezTo>
                  <a:pt x="55880" y="7851218"/>
                  <a:pt x="0" y="7795338"/>
                  <a:pt x="0" y="772675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7380459" y="0"/>
                </a:lnTo>
                <a:cubicBezTo>
                  <a:pt x="7449038" y="0"/>
                  <a:pt x="7504919" y="55880"/>
                  <a:pt x="7504919" y="124460"/>
                </a:cubicBezTo>
                <a:lnTo>
                  <a:pt x="7504919" y="7726759"/>
                </a:lnTo>
                <a:cubicBezTo>
                  <a:pt x="7504919" y="7795339"/>
                  <a:pt x="7449038" y="7851218"/>
                  <a:pt x="7380459" y="7851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9467021" y="1081248"/>
            <a:ext cx="7640027" cy="7023061"/>
            <a:chOff x="308" y="-47625"/>
            <a:chExt cx="10186702" cy="9364081"/>
          </a:xfrm>
        </p:grpSpPr>
        <p:cxnSp>
          <p:nvCxnSpPr>
            <p:cNvPr id="101" name="Google Shape;101;p2"/>
            <p:cNvCxnSpPr/>
            <p:nvPr/>
          </p:nvCxnSpPr>
          <p:spPr>
            <a:xfrm>
              <a:off x="2532" y="1113649"/>
              <a:ext cx="10184170" cy="0"/>
            </a:xfrm>
            <a:prstGeom prst="straightConnector1">
              <a:avLst/>
            </a:prstGeom>
            <a:noFill/>
            <a:ln w="101600" cap="rnd" cmpd="sng">
              <a:solidFill>
                <a:srgbClr val="F2F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2"/>
            <p:cNvCxnSpPr/>
            <p:nvPr/>
          </p:nvCxnSpPr>
          <p:spPr>
            <a:xfrm>
              <a:off x="2532" y="2959382"/>
              <a:ext cx="10184170" cy="0"/>
            </a:xfrm>
            <a:prstGeom prst="straightConnector1">
              <a:avLst/>
            </a:prstGeom>
            <a:noFill/>
            <a:ln w="101600" cap="rnd" cmpd="sng">
              <a:solidFill>
                <a:srgbClr val="F2F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2"/>
            <p:cNvCxnSpPr/>
            <p:nvPr/>
          </p:nvCxnSpPr>
          <p:spPr>
            <a:xfrm>
              <a:off x="2532" y="4805116"/>
              <a:ext cx="10184170" cy="0"/>
            </a:xfrm>
            <a:prstGeom prst="straightConnector1">
              <a:avLst/>
            </a:prstGeom>
            <a:noFill/>
            <a:ln w="101600" cap="rnd" cmpd="sng">
              <a:solidFill>
                <a:srgbClr val="F2F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2"/>
            <p:cNvCxnSpPr/>
            <p:nvPr/>
          </p:nvCxnSpPr>
          <p:spPr>
            <a:xfrm>
              <a:off x="308" y="6587911"/>
              <a:ext cx="10186702" cy="0"/>
            </a:xfrm>
            <a:prstGeom prst="straightConnector1">
              <a:avLst/>
            </a:prstGeom>
            <a:noFill/>
            <a:ln w="101600" cap="rnd" cmpd="sng">
              <a:solidFill>
                <a:srgbClr val="F2F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105;p2"/>
            <p:cNvCxnSpPr/>
            <p:nvPr/>
          </p:nvCxnSpPr>
          <p:spPr>
            <a:xfrm>
              <a:off x="308" y="8111912"/>
              <a:ext cx="10186394" cy="0"/>
            </a:xfrm>
            <a:prstGeom prst="straightConnector1">
              <a:avLst/>
            </a:prstGeom>
            <a:noFill/>
            <a:ln w="101600" cap="rnd" cmpd="sng">
              <a:solidFill>
                <a:srgbClr val="F2F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" name="Google Shape;106;p2"/>
            <p:cNvSpPr txBox="1"/>
            <p:nvPr/>
          </p:nvSpPr>
          <p:spPr>
            <a:xfrm>
              <a:off x="2532" y="-47625"/>
              <a:ext cx="9147738" cy="689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lang="en-US" dirty="0"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2532" y="1798108"/>
              <a:ext cx="9147738" cy="689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Objective</a:t>
              </a:r>
              <a:endParaRPr dirty="0"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2532" y="3643842"/>
              <a:ext cx="9147738" cy="689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Designed map</a:t>
              </a: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2532" y="5454138"/>
              <a:ext cx="9147738" cy="689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Search tree of the map</a:t>
              </a:r>
              <a:endParaRPr dirty="0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2532" y="7079737"/>
              <a:ext cx="9147738" cy="689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Implementation</a:t>
              </a:r>
              <a:endParaRPr dirty="0"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36399" y="8627036"/>
              <a:ext cx="9147738" cy="689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0E2C4B"/>
                  </a:solidFill>
                  <a:latin typeface="Arial"/>
                  <a:ea typeface="Arial"/>
                  <a:cs typeface="Arial"/>
                  <a:sym typeface="Arial"/>
                </a:rPr>
                <a:t>Result analysis</a:t>
              </a:r>
            </a:p>
          </p:txBody>
        </p:sp>
      </p:grpSp>
      <p:sp>
        <p:nvSpPr>
          <p:cNvPr id="112" name="Google Shape;112;p2"/>
          <p:cNvSpPr txBox="1"/>
          <p:nvPr/>
        </p:nvSpPr>
        <p:spPr>
          <a:xfrm>
            <a:off x="1793324" y="4516126"/>
            <a:ext cx="36195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b="1" dirty="0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 dirty="0"/>
          </a:p>
        </p:txBody>
      </p:sp>
      <p:cxnSp>
        <p:nvCxnSpPr>
          <p:cNvPr id="113" name="Google Shape;113;p2"/>
          <p:cNvCxnSpPr/>
          <p:nvPr/>
        </p:nvCxnSpPr>
        <p:spPr>
          <a:xfrm>
            <a:off x="9467021" y="8343900"/>
            <a:ext cx="7639796" cy="0"/>
          </a:xfrm>
          <a:prstGeom prst="straightConnector1">
            <a:avLst/>
          </a:prstGeom>
          <a:noFill/>
          <a:ln w="101600" cap="rnd" cmpd="sng">
            <a:solidFill>
              <a:srgbClr val="F2F3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2"/>
          <p:cNvSpPr txBox="1"/>
          <p:nvPr/>
        </p:nvSpPr>
        <p:spPr>
          <a:xfrm>
            <a:off x="9390590" y="8671147"/>
            <a:ext cx="9144000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E2C4B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E2C4B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6A7D911-73C8-484C-BF81-8DFC52ABB787}"/>
              </a:ext>
            </a:extLst>
          </p:cNvPr>
          <p:cNvSpPr txBox="1">
            <a:spLocks/>
          </p:cNvSpPr>
          <p:nvPr/>
        </p:nvSpPr>
        <p:spPr>
          <a:xfrm>
            <a:off x="1636190" y="2293203"/>
            <a:ext cx="10058400" cy="14507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b="1" dirty="0">
                <a:solidFill>
                  <a:schemeClr val="accent1"/>
                </a:solidFill>
                <a:latin typeface="Times New Roman"/>
                <a:cs typeface="Times New Roman"/>
              </a:rPr>
              <a:t>Introduction</a:t>
            </a:r>
            <a:endParaRPr lang="en-US" sz="5400" b="1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4D9CDD-D6D8-4EB2-8102-3CFBAC68142A}"/>
              </a:ext>
            </a:extLst>
          </p:cNvPr>
          <p:cNvSpPr txBox="1">
            <a:spLocks/>
          </p:cNvSpPr>
          <p:nvPr/>
        </p:nvSpPr>
        <p:spPr>
          <a:xfrm>
            <a:off x="1704837" y="3905432"/>
            <a:ext cx="15508810" cy="3402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3600" dirty="0"/>
              <a:t>A* algorithm is a searching algorithm that searches for the shortest path between the initial state to the final state. Here, I will find the most optimal path from my home (</a:t>
            </a:r>
            <a:r>
              <a:rPr lang="en-US" sz="3600" dirty="0" err="1"/>
              <a:t>Mugdapara</a:t>
            </a:r>
            <a:r>
              <a:rPr lang="en-US" sz="3600" dirty="0"/>
              <a:t>) to my university (UAP) using A* search algorithm. </a:t>
            </a:r>
            <a:endParaRPr lang="en-US" sz="3600" dirty="0">
              <a:solidFill>
                <a:schemeClr val="tx1"/>
              </a:solidFill>
              <a:latin typeface="Times New Roman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6A7D911-73C8-484C-BF81-8DFC52ABB787}"/>
              </a:ext>
            </a:extLst>
          </p:cNvPr>
          <p:cNvSpPr txBox="1">
            <a:spLocks/>
          </p:cNvSpPr>
          <p:nvPr/>
        </p:nvSpPr>
        <p:spPr>
          <a:xfrm>
            <a:off x="1636190" y="2293203"/>
            <a:ext cx="10058400" cy="14507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b="1" dirty="0">
                <a:solidFill>
                  <a:schemeClr val="accent1"/>
                </a:solidFill>
                <a:latin typeface="Times New Roman"/>
                <a:cs typeface="Times New Roman"/>
              </a:rPr>
              <a:t>Objective</a:t>
            </a:r>
            <a:endParaRPr lang="en-US" sz="5400" b="1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4D9CDD-D6D8-4EB2-8102-3CFBAC68142A}"/>
              </a:ext>
            </a:extLst>
          </p:cNvPr>
          <p:cNvSpPr txBox="1">
            <a:spLocks/>
          </p:cNvSpPr>
          <p:nvPr/>
        </p:nvSpPr>
        <p:spPr>
          <a:xfrm>
            <a:off x="1636190" y="3883660"/>
            <a:ext cx="15508810" cy="3402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3600" dirty="0"/>
              <a:t>The objective of this project is to find an optimal path from my home (</a:t>
            </a:r>
            <a:r>
              <a:rPr lang="en-US" sz="3600" dirty="0" err="1"/>
              <a:t>Mugdapara</a:t>
            </a:r>
            <a:r>
              <a:rPr lang="en-US" sz="3600" dirty="0"/>
              <a:t>) to my university (UAP). </a:t>
            </a:r>
            <a:endParaRPr lang="en-US" sz="3600" dirty="0">
              <a:solidFill>
                <a:schemeClr val="tx1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487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6A7D911-73C8-484C-BF81-8DFC52ABB787}"/>
              </a:ext>
            </a:extLst>
          </p:cNvPr>
          <p:cNvSpPr txBox="1">
            <a:spLocks/>
          </p:cNvSpPr>
          <p:nvPr/>
        </p:nvSpPr>
        <p:spPr>
          <a:xfrm>
            <a:off x="7305716" y="526674"/>
            <a:ext cx="4721184" cy="14507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b="1" dirty="0">
                <a:solidFill>
                  <a:schemeClr val="accent1"/>
                </a:solidFill>
                <a:latin typeface="Times New Roman"/>
                <a:cs typeface="Times New Roman"/>
              </a:rPr>
              <a:t>Designed Map</a:t>
            </a:r>
            <a:endParaRPr lang="en-US" sz="4800" b="1" dirty="0">
              <a:solidFill>
                <a:schemeClr val="accent1"/>
              </a:solidFill>
              <a:cs typeface="Calibri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" y="2721428"/>
            <a:ext cx="16952138" cy="56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4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6A7D911-73C8-484C-BF81-8DFC52ABB787}"/>
              </a:ext>
            </a:extLst>
          </p:cNvPr>
          <p:cNvSpPr txBox="1">
            <a:spLocks/>
          </p:cNvSpPr>
          <p:nvPr/>
        </p:nvSpPr>
        <p:spPr>
          <a:xfrm>
            <a:off x="6827622" y="399993"/>
            <a:ext cx="10058400" cy="14507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b="1" dirty="0">
                <a:solidFill>
                  <a:schemeClr val="accent1"/>
                </a:solidFill>
                <a:latin typeface="Times New Roman"/>
                <a:cs typeface="Times New Roman"/>
              </a:rPr>
              <a:t>Search Tree</a:t>
            </a:r>
            <a:endParaRPr lang="en-US" sz="5400" b="1" dirty="0">
              <a:solidFill>
                <a:schemeClr val="accent1"/>
              </a:solidFill>
              <a:cs typeface="Calibri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1" y="1349828"/>
            <a:ext cx="6857999" cy="82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6A7D911-73C8-484C-BF81-8DFC52ABB787}"/>
              </a:ext>
            </a:extLst>
          </p:cNvPr>
          <p:cNvSpPr txBox="1">
            <a:spLocks/>
          </p:cNvSpPr>
          <p:nvPr/>
        </p:nvSpPr>
        <p:spPr>
          <a:xfrm>
            <a:off x="1636190" y="2293203"/>
            <a:ext cx="10058400" cy="14507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b="1" dirty="0">
                <a:solidFill>
                  <a:schemeClr val="accent1"/>
                </a:solidFill>
                <a:latin typeface="Times New Roman"/>
                <a:cs typeface="Times New Roman"/>
              </a:rPr>
              <a:t>Implementation</a:t>
            </a:r>
            <a:endParaRPr lang="en-US" sz="5400" b="1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4D9CDD-D6D8-4EB2-8102-3CFBAC68142A}"/>
              </a:ext>
            </a:extLst>
          </p:cNvPr>
          <p:cNvSpPr txBox="1">
            <a:spLocks/>
          </p:cNvSpPr>
          <p:nvPr/>
        </p:nvSpPr>
        <p:spPr>
          <a:xfrm>
            <a:off x="1775890" y="3870960"/>
            <a:ext cx="14264210" cy="3402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3200" dirty="0">
                <a:solidFill>
                  <a:schemeClr val="tx1"/>
                </a:solidFill>
                <a:latin typeface="Times New Roman"/>
                <a:cs typeface="Calibri"/>
              </a:rPr>
              <a:t>Now 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cs typeface="Calibri"/>
              </a:rPr>
              <a:t>I will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Calibri"/>
              </a:rPr>
              <a:t>explain implementation part of this project.</a:t>
            </a:r>
          </a:p>
          <a:p>
            <a:pPr algn="just"/>
            <a:endParaRPr lang="en-US" sz="3200" dirty="0">
              <a:solidFill>
                <a:schemeClr val="tx1"/>
              </a:solidFill>
              <a:latin typeface="Times New Roman"/>
              <a:cs typeface="Calibri"/>
            </a:endParaRPr>
          </a:p>
          <a:p>
            <a:pPr algn="just"/>
            <a:r>
              <a:rPr lang="en-US" sz="3200" dirty="0" smtClean="0">
                <a:solidFill>
                  <a:schemeClr val="tx1"/>
                </a:solidFill>
                <a:latin typeface="Times New Roman"/>
                <a:cs typeface="Calibri"/>
              </a:rPr>
              <a:t>I have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Calibri"/>
              </a:rPr>
              <a:t>used python for the programming language and implement it in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cs typeface="Calibri"/>
              </a:rPr>
              <a:t>Pycharm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Calibri"/>
              </a:rPr>
              <a:t> IDE. </a:t>
            </a:r>
          </a:p>
        </p:txBody>
      </p:sp>
    </p:spTree>
    <p:extLst>
      <p:ext uri="{BB962C8B-B14F-4D97-AF65-F5344CB8AC3E}">
        <p14:creationId xmlns:p14="http://schemas.microsoft.com/office/powerpoint/2010/main" val="205161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6A7D911-73C8-484C-BF81-8DFC52ABB787}"/>
              </a:ext>
            </a:extLst>
          </p:cNvPr>
          <p:cNvSpPr txBox="1">
            <a:spLocks/>
          </p:cNvSpPr>
          <p:nvPr/>
        </p:nvSpPr>
        <p:spPr>
          <a:xfrm>
            <a:off x="1636190" y="2293203"/>
            <a:ext cx="10058400" cy="14507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b="1" dirty="0">
                <a:solidFill>
                  <a:schemeClr val="accent1"/>
                </a:solidFill>
                <a:latin typeface="Times New Roman"/>
                <a:cs typeface="Times New Roman"/>
              </a:rPr>
              <a:t>Result Analysis </a:t>
            </a:r>
            <a:endParaRPr lang="en-US" sz="5400" b="1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4D9CDD-D6D8-4EB2-8102-3CFBAC68142A}"/>
              </a:ext>
            </a:extLst>
          </p:cNvPr>
          <p:cNvSpPr txBox="1">
            <a:spLocks/>
          </p:cNvSpPr>
          <p:nvPr/>
        </p:nvSpPr>
        <p:spPr>
          <a:xfrm>
            <a:off x="1636190" y="3883660"/>
            <a:ext cx="15508810" cy="3402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After Using A* Search Algorithm on this designed map, on output we can find the shortest path: </a:t>
            </a:r>
          </a:p>
          <a:p>
            <a:r>
              <a:rPr lang="en-US" sz="3200" dirty="0" err="1"/>
              <a:t>Mugdapara</a:t>
            </a:r>
            <a:r>
              <a:rPr lang="en-US" sz="3200" dirty="0"/>
              <a:t> (Home) --&gt; TT para --&gt; </a:t>
            </a:r>
            <a:r>
              <a:rPr lang="en-US" sz="3200" dirty="0" err="1"/>
              <a:t>Komolapur</a:t>
            </a:r>
            <a:r>
              <a:rPr lang="en-US" sz="3200" dirty="0"/>
              <a:t> Railway station --&gt; </a:t>
            </a:r>
            <a:r>
              <a:rPr lang="en-US" sz="3200" dirty="0" err="1"/>
              <a:t>Malibag</a:t>
            </a:r>
            <a:r>
              <a:rPr lang="en-US" sz="3200" dirty="0"/>
              <a:t> --&gt; </a:t>
            </a:r>
            <a:r>
              <a:rPr lang="en-US" sz="3200" dirty="0" err="1"/>
              <a:t>Mogbazar</a:t>
            </a:r>
            <a:r>
              <a:rPr lang="en-US" sz="3200" dirty="0"/>
              <a:t> --&gt; </a:t>
            </a:r>
            <a:r>
              <a:rPr lang="en-US" sz="3200" dirty="0" err="1"/>
              <a:t>Banglamotor</a:t>
            </a:r>
            <a:r>
              <a:rPr lang="en-US" sz="3200" dirty="0"/>
              <a:t> --&gt; </a:t>
            </a:r>
            <a:r>
              <a:rPr lang="en-US" sz="3200" dirty="0" err="1"/>
              <a:t>Panthopath</a:t>
            </a:r>
            <a:r>
              <a:rPr lang="en-US" sz="3200" dirty="0"/>
              <a:t> --&gt; </a:t>
            </a:r>
            <a:r>
              <a:rPr lang="en-US" sz="3200" dirty="0" err="1"/>
              <a:t>Farmget</a:t>
            </a:r>
            <a:r>
              <a:rPr lang="en-US" sz="3200" dirty="0"/>
              <a:t> --&gt; UAP. </a:t>
            </a:r>
            <a:endParaRPr lang="en-US" sz="3200" dirty="0" smtClean="0"/>
          </a:p>
          <a:p>
            <a:endParaRPr lang="en-US" sz="3200" dirty="0">
              <a:solidFill>
                <a:schemeClr val="tx1"/>
              </a:solidFill>
              <a:latin typeface="Times New Roman"/>
              <a:cs typeface="Calibri"/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Path cost: </a:t>
            </a:r>
            <a:r>
              <a:rPr lang="en-US" sz="3600" dirty="0"/>
              <a:t>(0.9+1.3+1.8+0.9+3.5+2.4+1.6+0.4) km = 12.80 km </a:t>
            </a:r>
            <a:endParaRPr lang="en-US" sz="3600" dirty="0">
              <a:solidFill>
                <a:schemeClr val="tx1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89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6A7D911-73C8-484C-BF81-8DFC52ABB787}"/>
              </a:ext>
            </a:extLst>
          </p:cNvPr>
          <p:cNvSpPr txBox="1">
            <a:spLocks/>
          </p:cNvSpPr>
          <p:nvPr/>
        </p:nvSpPr>
        <p:spPr>
          <a:xfrm>
            <a:off x="1547290" y="3004403"/>
            <a:ext cx="10058400" cy="14507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b="1" dirty="0">
                <a:solidFill>
                  <a:schemeClr val="accent1"/>
                </a:solidFill>
                <a:latin typeface="Times New Roman"/>
                <a:cs typeface="Times New Roman"/>
              </a:rPr>
              <a:t>Conclusion</a:t>
            </a:r>
            <a:endParaRPr lang="en-US" sz="5400" b="1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4D9CDD-D6D8-4EB2-8102-3CFBAC68142A}"/>
              </a:ext>
            </a:extLst>
          </p:cNvPr>
          <p:cNvSpPr txBox="1">
            <a:spLocks/>
          </p:cNvSpPr>
          <p:nvPr/>
        </p:nvSpPr>
        <p:spPr>
          <a:xfrm>
            <a:off x="1636190" y="3883660"/>
            <a:ext cx="15508810" cy="3402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n-US" sz="3600" dirty="0">
              <a:solidFill>
                <a:schemeClr val="tx1"/>
              </a:solidFill>
              <a:latin typeface="+mn-lt"/>
              <a:cs typeface="Calibri"/>
            </a:endParaRPr>
          </a:p>
          <a:p>
            <a:pPr algn="just"/>
            <a:r>
              <a:rPr lang="en-US" sz="3600" dirty="0">
                <a:latin typeface="+mn-lt"/>
              </a:rPr>
              <a:t>In this project, after successful implementation, A* search algorithm gives the most optimal path as output. So we can use this algorithm for approximate the shortest path in real-life situation, like - in maps, games etc. </a:t>
            </a:r>
            <a:endParaRPr lang="en-US" sz="3600" dirty="0">
              <a:solidFill>
                <a:schemeClr val="tx1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754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254</Words>
  <Application>Microsoft Office PowerPoint</Application>
  <PresentationFormat>Custom</PresentationFormat>
  <Paragraphs>38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Arial</vt:lpstr>
      <vt:lpstr>Times New Roman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OPU</dc:creator>
  <cp:lastModifiedBy>User</cp:lastModifiedBy>
  <cp:revision>6</cp:revision>
  <dcterms:created xsi:type="dcterms:W3CDTF">2006-08-16T00:00:00Z</dcterms:created>
  <dcterms:modified xsi:type="dcterms:W3CDTF">2022-09-26T23:00:27Z</dcterms:modified>
</cp:coreProperties>
</file>