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61" r:id="rId6"/>
    <p:sldId id="292" r:id="rId7"/>
    <p:sldId id="293" r:id="rId8"/>
    <p:sldId id="291"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07" autoAdjust="0"/>
  </p:normalViewPr>
  <p:slideViewPr>
    <p:cSldViewPr snapToGrid="0">
      <p:cViewPr varScale="1">
        <p:scale>
          <a:sx n="52" d="100"/>
          <a:sy n="52" d="100"/>
        </p:scale>
        <p:origin x="114" y="1806"/>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100" d="100"/>
        <a:sy n="100" d="100"/>
      </p:scale>
      <p:origin x="0" y="-3341"/>
    </p:cViewPr>
  </p:sorter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2/20/2022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2/20/2022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412139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2</a:t>
            </a:fld>
            <a:endParaRPr lang="en-US" noProof="0" dirty="0"/>
          </a:p>
        </p:txBody>
      </p:sp>
    </p:spTree>
    <p:extLst>
      <p:ext uri="{BB962C8B-B14F-4D97-AF65-F5344CB8AC3E}">
        <p14:creationId xmlns:p14="http://schemas.microsoft.com/office/powerpoint/2010/main" val="368926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3</a:t>
            </a:fld>
            <a:endParaRPr lang="en-US" noProof="0" dirty="0"/>
          </a:p>
        </p:txBody>
      </p:sp>
    </p:spTree>
    <p:extLst>
      <p:ext uri="{BB962C8B-B14F-4D97-AF65-F5344CB8AC3E}">
        <p14:creationId xmlns:p14="http://schemas.microsoft.com/office/powerpoint/2010/main" val="309132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6</a:t>
            </a:fld>
            <a:endParaRPr lang="en-US" noProof="0" dirty="0"/>
          </a:p>
        </p:txBody>
      </p:sp>
    </p:spTree>
    <p:extLst>
      <p:ext uri="{BB962C8B-B14F-4D97-AF65-F5344CB8AC3E}">
        <p14:creationId xmlns:p14="http://schemas.microsoft.com/office/powerpoint/2010/main" val="154309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cxnSp>
        <p:nvCxnSpPr>
          <p:cNvPr id="28" name="Straight Connector 27" descr="Center divider line">
            <a:extLst>
              <a:ext uri="{FF2B5EF4-FFF2-40B4-BE49-F238E27FC236}">
                <a16:creationId xmlns:a16="http://schemas.microsoft.com/office/drawing/2014/main" id="{AEACA101-2521-41AA-8F51-FF0BF783E493}"/>
              </a:ext>
              <a:ext uri="{C183D7F6-B498-43B3-948B-1728B52AA6E4}">
                <adec:decorative xmlns:adec="http://schemas.microsoft.com/office/drawing/2017/decorative" xmlns="" val="1"/>
              </a:ext>
            </a:extLst>
          </p:cNvPr>
          <p:cNvCxnSpPr>
            <a:cxnSpLocks/>
          </p:cNvCxnSpPr>
          <p:nvPr userDrawn="1"/>
        </p:nvCxnSpPr>
        <p:spPr>
          <a:xfrm>
            <a:off x="6096000" y="2438720"/>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9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103945" y="3995705"/>
            <a:ext cx="1964171" cy="216000"/>
          </a:xfrm>
        </p:spPr>
        <p:txBody>
          <a:bodyPr/>
          <a:lstStyle>
            <a:lvl1pPr marL="0" indent="0" algn="l">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955887" y="3995705"/>
            <a:ext cx="1964171" cy="216000"/>
          </a:xfrm>
        </p:spPr>
        <p:txBody>
          <a:bodyPr/>
          <a:lstStyle>
            <a:lvl1pPr marL="0" indent="0" algn="l">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9807829" y="3991240"/>
            <a:ext cx="1964171" cy="216000"/>
          </a:xfrm>
        </p:spPr>
        <p:txBody>
          <a:bodyPr/>
          <a:lstStyle>
            <a:lvl1pPr marL="0" indent="0" algn="l">
              <a:buNone/>
              <a:defRPr sz="1600"/>
            </a:lvl1pPr>
          </a:lstStyle>
          <a:p>
            <a:pPr lvl="0"/>
            <a:r>
              <a:rPr lang="en-US" noProof="0"/>
              <a:t>Title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103945" y="3424428"/>
            <a:ext cx="1964170" cy="504000"/>
          </a:xfrm>
        </p:spPr>
        <p:txBody>
          <a:bodyPr/>
          <a:lstStyle>
            <a:lvl1pPr marL="0" indent="0" algn="l">
              <a:buNone/>
              <a:defRPr b="1">
                <a:latin typeface="+mj-lt"/>
              </a:defRPr>
            </a:lvl1pPr>
          </a:lstStyle>
          <a:p>
            <a:pPr lvl="0"/>
            <a:r>
              <a:rPr lang="en-US" noProof="0"/>
              <a:t>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955887" y="3424428"/>
            <a:ext cx="1964171" cy="504000"/>
          </a:xfrm>
        </p:spPr>
        <p:txBody>
          <a:bodyPr/>
          <a:lstStyle>
            <a:lvl1pPr marL="0" indent="0" algn="l">
              <a:buNone/>
              <a:defRPr b="1">
                <a:latin typeface="+mj-lt"/>
              </a:defRPr>
            </a:lvl1pPr>
          </a:lstStyle>
          <a:p>
            <a:pPr lvl="0"/>
            <a:r>
              <a:rPr lang="en-US" noProof="0"/>
              <a:t>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9807830" y="3424428"/>
            <a:ext cx="1964170" cy="504000"/>
          </a:xfrm>
        </p:spPr>
        <p:txBody>
          <a:bodyPr/>
          <a:lstStyle>
            <a:lvl1pPr marL="0" indent="0" algn="l">
              <a:buNone/>
              <a:defRPr b="1">
                <a:latin typeface="+mj-lt"/>
              </a:defRPr>
            </a:lvl1pPr>
          </a:lstStyle>
          <a:p>
            <a:pPr lvl="0"/>
            <a:r>
              <a:rPr lang="en-US" noProof="0"/>
              <a:t>Name</a:t>
            </a:r>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431800"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283742"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8135683"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4" name="Text Placeholder 3">
            <a:extLst>
              <a:ext uri="{FF2B5EF4-FFF2-40B4-BE49-F238E27FC236}">
                <a16:creationId xmlns:a16="http://schemas.microsoft.com/office/drawing/2014/main" id="{B47CA876-2153-4136-850D-EE098BDC242E}"/>
              </a:ext>
            </a:extLst>
          </p:cNvPr>
          <p:cNvSpPr>
            <a:spLocks noGrp="1"/>
          </p:cNvSpPr>
          <p:nvPr>
            <p:ph type="body" sz="quarter" idx="27" hasCustomPrompt="1"/>
          </p:nvPr>
        </p:nvSpPr>
        <p:spPr>
          <a:xfrm>
            <a:off x="2103945" y="4311393"/>
            <a:ext cx="1964172" cy="1130300"/>
          </a:xfrm>
        </p:spPr>
        <p:txBody>
          <a:bodyPr/>
          <a:lstStyle>
            <a:lvl1pPr marL="0" indent="0">
              <a:buFont typeface="Arial" panose="020B0604020202020204" pitchFamily="34" charse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Short Bio</a:t>
            </a:r>
          </a:p>
        </p:txBody>
      </p:sp>
      <p:sp>
        <p:nvSpPr>
          <p:cNvPr id="11" name="Text Placeholder 10">
            <a:extLst>
              <a:ext uri="{FF2B5EF4-FFF2-40B4-BE49-F238E27FC236}">
                <a16:creationId xmlns:a16="http://schemas.microsoft.com/office/drawing/2014/main" id="{969B21C2-C689-49C2-B45F-14C5C53A587B}"/>
              </a:ext>
            </a:extLst>
          </p:cNvPr>
          <p:cNvSpPr>
            <a:spLocks noGrp="1"/>
          </p:cNvSpPr>
          <p:nvPr>
            <p:ph type="body" sz="quarter" idx="28" hasCustomPrompt="1"/>
          </p:nvPr>
        </p:nvSpPr>
        <p:spPr>
          <a:xfrm>
            <a:off x="5955887" y="4311393"/>
            <a:ext cx="1963737" cy="1130300"/>
          </a:xfrm>
        </p:spPr>
        <p:txBody>
          <a:bodyPr/>
          <a:lstStyle>
            <a:lvl1pPr marL="0" indent="0">
              <a:buNone/>
              <a:defRPr/>
            </a:lvl1pPr>
          </a:lstStyle>
          <a:p>
            <a:pPr lvl="0"/>
            <a:r>
              <a:rPr lang="en-US" noProof="0"/>
              <a:t>Short Bio</a:t>
            </a:r>
          </a:p>
        </p:txBody>
      </p:sp>
      <p:sp>
        <p:nvSpPr>
          <p:cNvPr id="17" name="Text Placeholder 16">
            <a:extLst>
              <a:ext uri="{FF2B5EF4-FFF2-40B4-BE49-F238E27FC236}">
                <a16:creationId xmlns:a16="http://schemas.microsoft.com/office/drawing/2014/main" id="{E33D8E11-F7FD-4AD9-BEC6-78C6500F8172}"/>
              </a:ext>
            </a:extLst>
          </p:cNvPr>
          <p:cNvSpPr>
            <a:spLocks noGrp="1"/>
          </p:cNvSpPr>
          <p:nvPr>
            <p:ph type="body" sz="quarter" idx="29" hasCustomPrompt="1"/>
          </p:nvPr>
        </p:nvSpPr>
        <p:spPr>
          <a:xfrm>
            <a:off x="9807829" y="4311393"/>
            <a:ext cx="1981200" cy="1138238"/>
          </a:xfrm>
        </p:spPr>
        <p:txBody>
          <a:bodyPr/>
          <a:lstStyle>
            <a:lvl1pPr marL="0" indent="0">
              <a:buNone/>
              <a:defRPr/>
            </a:lvl1pPr>
          </a:lstStyle>
          <a:p>
            <a:pPr lvl="0"/>
            <a:r>
              <a:rPr lang="en-US" noProof="0"/>
              <a:t>Short Bio</a:t>
            </a:r>
          </a:p>
        </p:txBody>
      </p:sp>
    </p:spTree>
    <p:extLst>
      <p:ext uri="{BB962C8B-B14F-4D97-AF65-F5344CB8AC3E}">
        <p14:creationId xmlns:p14="http://schemas.microsoft.com/office/powerpoint/2010/main" val="3624119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spTree>
    <p:extLst>
      <p:ext uri="{BB962C8B-B14F-4D97-AF65-F5344CB8AC3E}">
        <p14:creationId xmlns:p14="http://schemas.microsoft.com/office/powerpoint/2010/main" val="1503510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3475950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1571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Half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0025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6233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994763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487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3C9BAF7-A9F4-4666-A96D-E0820914D8A4}"/>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9210B130-61BF-42BB-A9D3-54F0E9975E1E}"/>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ED4637A-B150-47D5-91AA-5443ECDF24E5}"/>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F345A228-3ACD-436B-BAEA-C19CFB995DFF}"/>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4808980A-AE2C-4B9A-923B-70728FF4B383}"/>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90E16CE-7F71-45E1-88F3-0F2422E4E14F}"/>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5024FFFC-3734-4C7F-8BB4-1D72D8764C19}"/>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5E243F7-C034-42A6-94F7-39C26EF11897}"/>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F7416F4-3283-4DFF-BF8E-0F1B10C57C7B}"/>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4E43006F-FE7C-4D9C-9803-C7A1705E2E29}"/>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40B601BE-5173-46B7-B727-24C354628A9A}"/>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0840A278-AE7C-4997-AAEA-F758452843B7}"/>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03AE5DE6-4BFB-4DB3-8207-ABE7B804220D}"/>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06BC0376-95EB-4B85-AD13-AB07742066DC}"/>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730F7266-25A0-4B3A-A8CE-F083ECC9D4C6}"/>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userDrawn="1">
            <p:ph sz="half" idx="1"/>
          </p:nvPr>
        </p:nvSpPr>
        <p:spPr>
          <a:xfrm>
            <a:off x="906843" y="3429050"/>
            <a:ext cx="4522314" cy="27629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userDrawn="1">
            <p:ph type="body" sz="quarter" idx="12"/>
          </p:nvPr>
        </p:nvSpPr>
        <p:spPr>
          <a:xfrm>
            <a:off x="6774740" y="3429000"/>
            <a:ext cx="4522407" cy="2762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8">
            <a:extLst>
              <a:ext uri="{FF2B5EF4-FFF2-40B4-BE49-F238E27FC236}">
                <a16:creationId xmlns:a16="http://schemas.microsoft.com/office/drawing/2014/main" id="{FEF984BB-176D-4924-ADAD-52FBC95B07B2}"/>
              </a:ext>
            </a:extLst>
          </p:cNvPr>
          <p:cNvSpPr>
            <a:spLocks noGrp="1"/>
          </p:cNvSpPr>
          <p:nvPr>
            <p:ph type="body" sz="quarter" idx="13" hasCustomPrompt="1"/>
          </p:nvPr>
        </p:nvSpPr>
        <p:spPr>
          <a:xfrm>
            <a:off x="906463" y="2278063"/>
            <a:ext cx="4522787" cy="885825"/>
          </a:xfrm>
        </p:spPr>
        <p:txBody>
          <a:bodyPr anchor="ctr"/>
          <a:lstStyle>
            <a:lvl1pPr marL="0" indent="0">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21" name="Text Placeholder 20">
            <a:extLst>
              <a:ext uri="{FF2B5EF4-FFF2-40B4-BE49-F238E27FC236}">
                <a16:creationId xmlns:a16="http://schemas.microsoft.com/office/drawing/2014/main" id="{C59BE1D7-885A-4749-99BA-6909D64AFA4A}"/>
              </a:ext>
            </a:extLst>
          </p:cNvPr>
          <p:cNvSpPr>
            <a:spLocks noGrp="1"/>
          </p:cNvSpPr>
          <p:nvPr>
            <p:ph type="body" sz="quarter" idx="14" hasCustomPrompt="1"/>
          </p:nvPr>
        </p:nvSpPr>
        <p:spPr>
          <a:xfrm>
            <a:off x="6762750" y="2278063"/>
            <a:ext cx="4522787" cy="885825"/>
          </a:xfrm>
        </p:spPr>
        <p:txBody>
          <a:bodyPr anchor="ctr"/>
          <a:lstStyle>
            <a:lvl1pPr marL="0" indent="0">
              <a:buNone/>
              <a:defRPr sz="8000" b="1" i="0">
                <a:latin typeface="+mj-lt"/>
              </a:defRPr>
            </a:lvl1pPr>
          </a:lstStyle>
          <a:p>
            <a:pPr lvl="0"/>
            <a:r>
              <a:rPr lang="en-US" noProof="0"/>
              <a:t>2</a:t>
            </a:r>
          </a:p>
        </p:txBody>
      </p:sp>
      <p:cxnSp>
        <p:nvCxnSpPr>
          <p:cNvPr id="10" name="Straight Connector 9" descr="Middle divider line">
            <a:extLst>
              <a:ext uri="{FF2B5EF4-FFF2-40B4-BE49-F238E27FC236}">
                <a16:creationId xmlns:a16="http://schemas.microsoft.com/office/drawing/2014/main" id="{2B940646-DE40-4E0F-AE42-6530784C9A7D}"/>
              </a:ext>
              <a:ext uri="{C183D7F6-B498-43B3-948B-1728B52AA6E4}">
                <adec:decorative xmlns:adec="http://schemas.microsoft.com/office/drawing/2017/decorative" xmlns="" val="1"/>
              </a:ext>
            </a:extLst>
          </p:cNvPr>
          <p:cNvCxnSpPr>
            <a:cxnSpLocks/>
          </p:cNvCxnSpPr>
          <p:nvPr userDrawn="1"/>
        </p:nvCxnSpPr>
        <p:spPr>
          <a:xfrm>
            <a:off x="6096000" y="1391763"/>
            <a:ext cx="0" cy="458812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44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0" r:id="rId4"/>
    <p:sldLayoutId id="2147483652" r:id="rId5"/>
    <p:sldLayoutId id="2147483656" r:id="rId6"/>
    <p:sldLayoutId id="2147483657" r:id="rId7"/>
    <p:sldLayoutId id="2147483668" r:id="rId8"/>
    <p:sldLayoutId id="2147483670" r:id="rId9"/>
    <p:sldLayoutId id="2147483653" r:id="rId10"/>
    <p:sldLayoutId id="2147483673" r:id="rId11"/>
    <p:sldLayoutId id="2147483674" r:id="rId12"/>
    <p:sldLayoutId id="2147483676" r:id="rId13"/>
    <p:sldLayoutId id="2147483677" r:id="rId14"/>
    <p:sldLayoutId id="2147483654" r:id="rId15"/>
    <p:sldLayoutId id="2147483660" r:id="rId16"/>
    <p:sldLayoutId id="2147483661" r:id="rId17"/>
    <p:sldLayoutId id="2147483678" r:id="rId18"/>
    <p:sldLayoutId id="2147483686" r:id="rId19"/>
    <p:sldLayoutId id="2147483687" r:id="rId20"/>
    <p:sldLayoutId id="2147483689" r:id="rId21"/>
    <p:sldLayoutId id="2147483690" r:id="rId22"/>
    <p:sldLayoutId id="2147483688" r:id="rId23"/>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3072B96B-8E35-4D15-80A0-1DD4745F75B5}"/>
              </a:ext>
            </a:extLst>
          </p:cNvPr>
          <p:cNvPicPr>
            <a:picLocks noGrp="1" noChangeAspect="1"/>
          </p:cNvPicPr>
          <p:nvPr>
            <p:ph type="pic" sz="quarter" idx="12"/>
          </p:nvPr>
        </p:nvPicPr>
        <p:blipFill>
          <a:blip r:embed="rId3"/>
          <a:srcRect/>
          <a:stretch/>
        </p:blipFill>
        <p:spPr>
          <a:xfrm>
            <a:off x="0" y="0"/>
            <a:ext cx="12192000" cy="6858000"/>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5352000" y="1638759"/>
            <a:ext cx="6840000" cy="2567482"/>
          </a:xfrm>
        </p:spPr>
        <p:txBody>
          <a:bodyPr/>
          <a:lstStyle/>
          <a:p>
            <a:r>
              <a:rPr lang="en-US" sz="2400" dirty="0">
                <a:solidFill>
                  <a:schemeClr val="accent2"/>
                </a:solidFill>
              </a:rPr>
              <a:t>CSE 316 </a:t>
            </a:r>
            <a:r>
              <a:rPr lang="en-US" sz="2400" dirty="0"/>
              <a:t>- </a:t>
            </a:r>
            <a:r>
              <a:rPr lang="en-US" sz="2400" dirty="0">
                <a:solidFill>
                  <a:srgbClr val="00B0F0"/>
                </a:solidFill>
              </a:rPr>
              <a:t>Peripheral and </a:t>
            </a:r>
            <a:r>
              <a:rPr lang="en-US" sz="2400" dirty="0" smtClean="0">
                <a:solidFill>
                  <a:srgbClr val="00B0F0"/>
                </a:solidFill>
              </a:rPr>
              <a:t>Interfacing Lab</a:t>
            </a:r>
            <a:r>
              <a:rPr lang="en-US" dirty="0">
                <a:solidFill>
                  <a:schemeClr val="accent2"/>
                </a:solidFill>
              </a:rPr>
              <a:t/>
            </a:r>
            <a:br>
              <a:rPr lang="en-US" dirty="0">
                <a:solidFill>
                  <a:schemeClr val="accent2"/>
                </a:solidFill>
              </a:rPr>
            </a:br>
            <a:r>
              <a:rPr lang="en-US" dirty="0" smtClean="0">
                <a:solidFill>
                  <a:schemeClr val="accent2"/>
                </a:solidFill>
              </a:rPr>
              <a:t>Project</a:t>
            </a:r>
            <a:r>
              <a:rPr lang="en-US" dirty="0" smtClean="0"/>
              <a:t>:</a:t>
            </a:r>
            <a:r>
              <a:rPr lang="en-US" dirty="0"/>
              <a:t/>
            </a:r>
            <a:br>
              <a:rPr lang="en-US" dirty="0"/>
            </a:br>
            <a:r>
              <a:rPr lang="en-US" dirty="0"/>
              <a:t>Mini Piano Using </a:t>
            </a:r>
            <a:r>
              <a:rPr lang="en-US" dirty="0">
                <a:solidFill>
                  <a:srgbClr val="00B0F0"/>
                </a:solidFill>
              </a:rPr>
              <a:t>Arduino</a:t>
            </a:r>
            <a:r>
              <a:rPr lang="en-US" dirty="0"/>
              <a:t> </a:t>
            </a:r>
            <a:br>
              <a:rPr lang="en-US" dirty="0"/>
            </a:br>
            <a:endParaRPr lang="en-US" sz="2800" dirty="0"/>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5352000" y="4156545"/>
            <a:ext cx="6840000" cy="1375575"/>
          </a:xfrm>
        </p:spPr>
        <p:txBody>
          <a:bodyPr/>
          <a:lstStyle/>
          <a:p>
            <a:r>
              <a:rPr lang="en-US" sz="2000" dirty="0">
                <a:latin typeface="+mj-lt"/>
              </a:rPr>
              <a:t>Submitted By:</a:t>
            </a:r>
          </a:p>
          <a:p>
            <a:r>
              <a:rPr lang="en-US" sz="2000" b="1" dirty="0" smtClean="0">
                <a:solidFill>
                  <a:schemeClr val="tx2">
                    <a:lumMod val="60000"/>
                    <a:lumOff val="40000"/>
                  </a:schemeClr>
                </a:solidFill>
                <a:latin typeface="+mj-lt"/>
              </a:rPr>
              <a:t>Md. </a:t>
            </a:r>
            <a:r>
              <a:rPr lang="en-US" sz="2000" b="1" dirty="0" err="1" smtClean="0">
                <a:solidFill>
                  <a:schemeClr val="tx2">
                    <a:lumMod val="60000"/>
                    <a:lumOff val="40000"/>
                  </a:schemeClr>
                </a:solidFill>
                <a:latin typeface="+mj-lt"/>
              </a:rPr>
              <a:t>Abdur</a:t>
            </a:r>
            <a:r>
              <a:rPr lang="en-US" sz="2000" b="1" dirty="0" smtClean="0">
                <a:solidFill>
                  <a:schemeClr val="tx2">
                    <a:lumMod val="60000"/>
                    <a:lumOff val="40000"/>
                  </a:schemeClr>
                </a:solidFill>
                <a:latin typeface="+mj-lt"/>
              </a:rPr>
              <a:t> Rashid</a:t>
            </a:r>
            <a:endParaRPr lang="en-US" sz="2000" b="1" dirty="0">
              <a:solidFill>
                <a:schemeClr val="tx2">
                  <a:lumMod val="60000"/>
                  <a:lumOff val="40000"/>
                </a:schemeClr>
              </a:solidFill>
              <a:latin typeface="+mj-lt"/>
            </a:endParaRPr>
          </a:p>
          <a:p>
            <a:r>
              <a:rPr lang="en-US" sz="2000" dirty="0">
                <a:solidFill>
                  <a:schemeClr val="tx2">
                    <a:lumMod val="60000"/>
                    <a:lumOff val="40000"/>
                  </a:schemeClr>
                </a:solidFill>
                <a:latin typeface="+mj-lt"/>
              </a:rPr>
              <a:t>ID</a:t>
            </a:r>
            <a:r>
              <a:rPr lang="en-US" sz="2000" dirty="0" smtClean="0">
                <a:solidFill>
                  <a:schemeClr val="tx2">
                    <a:lumMod val="60000"/>
                    <a:lumOff val="40000"/>
                  </a:schemeClr>
                </a:solidFill>
                <a:latin typeface="+mj-lt"/>
              </a:rPr>
              <a:t>: </a:t>
            </a:r>
            <a:r>
              <a:rPr lang="en-US" sz="2000" dirty="0" smtClean="0">
                <a:solidFill>
                  <a:schemeClr val="tx2">
                    <a:lumMod val="60000"/>
                    <a:lumOff val="40000"/>
                  </a:schemeClr>
                </a:solidFill>
                <a:latin typeface="+mj-lt"/>
              </a:rPr>
              <a:t>19101008, Section: A1</a:t>
            </a:r>
            <a:endParaRPr lang="en-US" sz="2000" dirty="0">
              <a:solidFill>
                <a:schemeClr val="tx2">
                  <a:lumMod val="60000"/>
                  <a:lumOff val="40000"/>
                </a:schemeClr>
              </a:solidFill>
              <a:latin typeface="+mj-lt"/>
            </a:endParaRPr>
          </a:p>
        </p:txBody>
      </p:sp>
    </p:spTree>
    <p:extLst>
      <p:ext uri="{BB962C8B-B14F-4D97-AF65-F5344CB8AC3E}">
        <p14:creationId xmlns:p14="http://schemas.microsoft.com/office/powerpoint/2010/main" val="1485234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arn(inVertical)">
                                      <p:cBhvr>
                                        <p:cTn id="13" dur="500"/>
                                        <p:tgtEl>
                                          <p:spTgt spid="7">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barn(inVertical)">
                                      <p:cBhvr>
                                        <p:cTn id="16" dur="500"/>
                                        <p:tgtEl>
                                          <p:spTgt spid="7">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barn(inVertical)">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alpha val="25000"/>
          </a:schemeClr>
        </a:solidFill>
        <a:effectLst/>
      </p:bgPr>
    </p:bg>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2DD80BD6-4966-4B27-A63C-89B71D8967E8}"/>
              </a:ext>
            </a:extLst>
          </p:cNvPr>
          <p:cNvPicPr>
            <a:picLocks noGrp="1" noChangeAspect="1"/>
          </p:cNvPicPr>
          <p:nvPr>
            <p:ph type="pic" sz="quarter" idx="4294967295"/>
          </p:nvPr>
        </p:nvPicPr>
        <p:blipFill>
          <a:blip r:embed="rId3"/>
          <a:srcRect/>
          <a:stretch/>
        </p:blipFill>
        <p:spPr>
          <a:xfrm>
            <a:off x="84000" y="86715"/>
            <a:ext cx="5762255" cy="4548896"/>
          </a:xfrm>
        </p:spPr>
      </p:pic>
      <p:sp>
        <p:nvSpPr>
          <p:cNvPr id="3" name="Subtitle 2">
            <a:extLst>
              <a:ext uri="{FF2B5EF4-FFF2-40B4-BE49-F238E27FC236}">
                <a16:creationId xmlns:a16="http://schemas.microsoft.com/office/drawing/2014/main" id="{D56BE522-961D-4737-9715-127DB8A86EB2}"/>
              </a:ext>
            </a:extLst>
          </p:cNvPr>
          <p:cNvSpPr>
            <a:spLocks noGrp="1"/>
          </p:cNvSpPr>
          <p:nvPr>
            <p:ph type="subTitle" idx="1"/>
          </p:nvPr>
        </p:nvSpPr>
        <p:spPr>
          <a:xfrm>
            <a:off x="83999" y="4635611"/>
            <a:ext cx="5762255" cy="2135673"/>
          </a:xfrm>
        </p:spPr>
        <p:txBody>
          <a:bodyPr/>
          <a:lstStyle/>
          <a:p>
            <a:endParaRPr lang="en-US" sz="1000" dirty="0">
              <a:solidFill>
                <a:srgbClr val="00B0F0"/>
              </a:solidFill>
              <a:latin typeface="+mj-lt"/>
            </a:endParaRPr>
          </a:p>
          <a:p>
            <a:r>
              <a:rPr lang="en-US" sz="4000" dirty="0">
                <a:solidFill>
                  <a:srgbClr val="00B0F0"/>
                </a:solidFill>
                <a:latin typeface="+mj-lt"/>
              </a:rPr>
              <a:t>A Mini Piano Using Arduino UNO</a:t>
            </a:r>
            <a:endParaRPr lang="en-US" sz="4000" dirty="0">
              <a:latin typeface="+mj-lt"/>
            </a:endParaRPr>
          </a:p>
        </p:txBody>
      </p:sp>
      <p:sp>
        <p:nvSpPr>
          <p:cNvPr id="6" name="Content Placeholder 5">
            <a:extLst>
              <a:ext uri="{FF2B5EF4-FFF2-40B4-BE49-F238E27FC236}">
                <a16:creationId xmlns:a16="http://schemas.microsoft.com/office/drawing/2014/main" id="{2645A1B7-8B88-4D90-983D-BAA2E9AAFFD3}"/>
              </a:ext>
            </a:extLst>
          </p:cNvPr>
          <p:cNvSpPr>
            <a:spLocks noGrp="1"/>
          </p:cNvSpPr>
          <p:nvPr>
            <p:ph idx="15"/>
          </p:nvPr>
        </p:nvSpPr>
        <p:spPr>
          <a:xfrm>
            <a:off x="6564463" y="747139"/>
            <a:ext cx="5363906" cy="5624051"/>
          </a:xfrm>
          <a:noFill/>
        </p:spPr>
        <p:txBody>
          <a:bodyPr/>
          <a:lstStyle/>
          <a:p>
            <a:pPr marL="0" indent="0" algn="just">
              <a:buNone/>
            </a:pPr>
            <a:r>
              <a:rPr lang="en-US" sz="4000" dirty="0" smtClean="0">
                <a:latin typeface="Times New Roman" panose="02020603050405020304" pitchFamily="18" charset="0"/>
                <a:ea typeface="Roboto" panose="02000000000000000000" pitchFamily="2" charset="0"/>
                <a:cs typeface="Times New Roman" panose="02020603050405020304" pitchFamily="18" charset="0"/>
              </a:rPr>
              <a:t>Content:</a:t>
            </a:r>
          </a:p>
          <a:p>
            <a:pPr marL="0" indent="0" algn="just">
              <a:buNone/>
            </a:pPr>
            <a:endParaRPr lang="en-US" sz="1800" b="1" dirty="0">
              <a:latin typeface="Times New Roman" panose="02020603050405020304" pitchFamily="18" charset="0"/>
              <a:ea typeface="Roboto" panose="02000000000000000000" pitchFamily="2" charset="0"/>
              <a:cs typeface="Times New Roman" panose="02020603050405020304" pitchFamily="18" charset="0"/>
            </a:endParaRPr>
          </a:p>
          <a:p>
            <a:pPr marL="0" indent="0" algn="just">
              <a:buNone/>
            </a:pPr>
            <a:r>
              <a:rPr lang="en-US" sz="2400" b="1" dirty="0">
                <a:solidFill>
                  <a:srgbClr val="00B0F0"/>
                </a:solidFill>
                <a:latin typeface="Roboto Slab" pitchFamily="2" charset="0"/>
                <a:ea typeface="Roboto Slab" pitchFamily="2" charset="0"/>
                <a:cs typeface="Times New Roman" panose="02020603050405020304" pitchFamily="18" charset="0"/>
              </a:rPr>
              <a:t>INTRODUCTION</a:t>
            </a:r>
            <a:endParaRPr lang="en-US" sz="2400" b="1" dirty="0">
              <a:latin typeface="Times New Roman" panose="02020603050405020304" pitchFamily="18" charset="0"/>
              <a:ea typeface="Roboto" panose="02000000000000000000" pitchFamily="2" charset="0"/>
              <a:cs typeface="Times New Roman" panose="02020603050405020304" pitchFamily="18" charset="0"/>
            </a:endParaRPr>
          </a:p>
          <a:p>
            <a:pPr marL="0" indent="0">
              <a:buNone/>
            </a:pPr>
            <a:r>
              <a:rPr lang="en-US" sz="2400" b="1" dirty="0">
                <a:solidFill>
                  <a:srgbClr val="00B0F0"/>
                </a:solidFill>
                <a:latin typeface="Roboto Slab" pitchFamily="2" charset="0"/>
                <a:ea typeface="Roboto Slab" pitchFamily="2" charset="0"/>
                <a:cs typeface="Times New Roman" panose="02020603050405020304" pitchFamily="18" charset="0"/>
              </a:rPr>
              <a:t>REQUIRED </a:t>
            </a:r>
            <a:r>
              <a:rPr lang="en-US" sz="2400" b="1" dirty="0" smtClean="0">
                <a:solidFill>
                  <a:srgbClr val="00B0F0"/>
                </a:solidFill>
                <a:latin typeface="Roboto Slab" pitchFamily="2" charset="0"/>
                <a:ea typeface="Roboto Slab" pitchFamily="2" charset="0"/>
                <a:cs typeface="Times New Roman" panose="02020603050405020304" pitchFamily="18" charset="0"/>
              </a:rPr>
              <a:t>EQUIPMENTS</a:t>
            </a:r>
          </a:p>
          <a:p>
            <a:pPr marL="0" indent="0">
              <a:buNone/>
            </a:pPr>
            <a:r>
              <a:rPr lang="en-US" sz="2400" b="1" dirty="0">
                <a:solidFill>
                  <a:srgbClr val="00B0F0"/>
                </a:solidFill>
                <a:latin typeface="Roboto Slab" pitchFamily="2" charset="0"/>
                <a:ea typeface="Roboto Slab" pitchFamily="2" charset="0"/>
              </a:rPr>
              <a:t>ABOUT THE </a:t>
            </a:r>
            <a:r>
              <a:rPr lang="en-US" sz="2400" b="1" dirty="0" smtClean="0">
                <a:solidFill>
                  <a:srgbClr val="00B0F0"/>
                </a:solidFill>
                <a:latin typeface="Roboto Slab" pitchFamily="2" charset="0"/>
                <a:ea typeface="Roboto Slab" pitchFamily="2" charset="0"/>
              </a:rPr>
              <a:t>PROJECT</a:t>
            </a:r>
          </a:p>
          <a:p>
            <a:pPr marL="0" indent="0">
              <a:buNone/>
            </a:pPr>
            <a:r>
              <a:rPr lang="en-US" sz="2400" b="1" dirty="0">
                <a:solidFill>
                  <a:srgbClr val="00B0F0"/>
                </a:solidFill>
                <a:latin typeface="Roboto Slab" pitchFamily="2" charset="0"/>
                <a:ea typeface="Roboto Slab" pitchFamily="2" charset="0"/>
              </a:rPr>
              <a:t>EFFECTS</a:t>
            </a:r>
            <a:endParaRPr lang="en-US" sz="2400" b="1" dirty="0" smtClean="0">
              <a:solidFill>
                <a:srgbClr val="00B0F0"/>
              </a:solidFill>
              <a:latin typeface="Roboto Slab" pitchFamily="2" charset="0"/>
              <a:ea typeface="Roboto Slab" pitchFamily="2"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1DAF16E1-87DB-4920-A90B-23E1C72DDC7F}"/>
              </a:ext>
            </a:extLst>
          </p:cNvPr>
          <p:cNvSpPr>
            <a:spLocks noGrp="1"/>
          </p:cNvSpPr>
          <p:nvPr>
            <p:ph type="sldNum" sz="quarter" idx="14"/>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7957545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alpha val="25000"/>
          </a:schemeClr>
        </a:solidFill>
        <a:effectLst/>
      </p:bgPr>
    </p:bg>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2DD80BD6-4966-4B27-A63C-89B71D8967E8}"/>
              </a:ext>
            </a:extLst>
          </p:cNvPr>
          <p:cNvPicPr>
            <a:picLocks noGrp="1" noChangeAspect="1"/>
          </p:cNvPicPr>
          <p:nvPr>
            <p:ph type="pic" sz="quarter" idx="4294967295"/>
          </p:nvPr>
        </p:nvPicPr>
        <p:blipFill>
          <a:blip r:embed="rId3"/>
          <a:srcRect/>
          <a:stretch/>
        </p:blipFill>
        <p:spPr>
          <a:xfrm>
            <a:off x="84000" y="86715"/>
            <a:ext cx="5762255" cy="4548896"/>
          </a:xfrm>
        </p:spPr>
      </p:pic>
      <p:sp>
        <p:nvSpPr>
          <p:cNvPr id="3" name="Subtitle 2">
            <a:extLst>
              <a:ext uri="{FF2B5EF4-FFF2-40B4-BE49-F238E27FC236}">
                <a16:creationId xmlns:a16="http://schemas.microsoft.com/office/drawing/2014/main" id="{D56BE522-961D-4737-9715-127DB8A86EB2}"/>
              </a:ext>
            </a:extLst>
          </p:cNvPr>
          <p:cNvSpPr>
            <a:spLocks noGrp="1"/>
          </p:cNvSpPr>
          <p:nvPr>
            <p:ph type="subTitle" idx="1"/>
          </p:nvPr>
        </p:nvSpPr>
        <p:spPr>
          <a:xfrm>
            <a:off x="83999" y="4635611"/>
            <a:ext cx="5762255" cy="2135673"/>
          </a:xfrm>
        </p:spPr>
        <p:txBody>
          <a:bodyPr/>
          <a:lstStyle/>
          <a:p>
            <a:endParaRPr lang="en-US" sz="1000" dirty="0">
              <a:solidFill>
                <a:srgbClr val="00B0F0"/>
              </a:solidFill>
              <a:latin typeface="+mj-lt"/>
            </a:endParaRPr>
          </a:p>
          <a:p>
            <a:r>
              <a:rPr lang="en-US" sz="4000" dirty="0">
                <a:solidFill>
                  <a:srgbClr val="00B0F0"/>
                </a:solidFill>
                <a:latin typeface="+mj-lt"/>
              </a:rPr>
              <a:t>A Mini Piano Using Arduino UNO</a:t>
            </a:r>
            <a:endParaRPr lang="en-US" sz="4000" dirty="0">
              <a:latin typeface="+mj-lt"/>
            </a:endParaRPr>
          </a:p>
        </p:txBody>
      </p:sp>
      <p:sp>
        <p:nvSpPr>
          <p:cNvPr id="6" name="Content Placeholder 5">
            <a:extLst>
              <a:ext uri="{FF2B5EF4-FFF2-40B4-BE49-F238E27FC236}">
                <a16:creationId xmlns:a16="http://schemas.microsoft.com/office/drawing/2014/main" id="{2645A1B7-8B88-4D90-983D-BAA2E9AAFFD3}"/>
              </a:ext>
            </a:extLst>
          </p:cNvPr>
          <p:cNvSpPr>
            <a:spLocks noGrp="1"/>
          </p:cNvSpPr>
          <p:nvPr>
            <p:ph idx="15"/>
          </p:nvPr>
        </p:nvSpPr>
        <p:spPr>
          <a:xfrm>
            <a:off x="6384897" y="485031"/>
            <a:ext cx="5543472" cy="5886160"/>
          </a:xfrm>
          <a:noFill/>
        </p:spPr>
        <p:txBody>
          <a:bodyPr/>
          <a:lstStyle/>
          <a:p>
            <a:pPr marL="0" indent="0">
              <a:buNone/>
            </a:pPr>
            <a:endParaRPr lang="en-US" sz="2800" b="1" dirty="0">
              <a:solidFill>
                <a:srgbClr val="00B0F0"/>
              </a:solidFill>
              <a:latin typeface="Roboto Slab" pitchFamily="2" charset="0"/>
              <a:ea typeface="Roboto Slab" pitchFamily="2" charset="0"/>
              <a:cs typeface="Times New Roman" panose="02020603050405020304" pitchFamily="18" charset="0"/>
            </a:endParaRPr>
          </a:p>
          <a:p>
            <a:pPr marL="0" indent="0">
              <a:buNone/>
            </a:pPr>
            <a:endParaRPr lang="en-US" sz="2800" b="1" dirty="0">
              <a:solidFill>
                <a:srgbClr val="00B0F0"/>
              </a:solidFill>
              <a:latin typeface="Roboto Slab" pitchFamily="2" charset="0"/>
              <a:ea typeface="Roboto Slab" pitchFamily="2" charset="0"/>
              <a:cs typeface="Times New Roman" panose="02020603050405020304" pitchFamily="18" charset="0"/>
            </a:endParaRPr>
          </a:p>
          <a:p>
            <a:pPr marL="0" indent="0">
              <a:buNone/>
            </a:pPr>
            <a:r>
              <a:rPr lang="en-US" sz="2800" b="1" dirty="0">
                <a:solidFill>
                  <a:srgbClr val="00B0F0"/>
                </a:solidFill>
                <a:latin typeface="Roboto Slab" pitchFamily="2" charset="0"/>
                <a:ea typeface="Roboto Slab" pitchFamily="2" charset="0"/>
                <a:cs typeface="Times New Roman" panose="02020603050405020304" pitchFamily="18" charset="0"/>
              </a:rPr>
              <a:t>INTRODUCTION </a:t>
            </a:r>
            <a:r>
              <a:rPr lang="en-US" sz="2000" b="1" dirty="0">
                <a:solidFill>
                  <a:srgbClr val="00B0F0"/>
                </a:solidFill>
                <a:latin typeface="Roboto Slab" pitchFamily="2" charset="0"/>
                <a:ea typeface="Roboto Slab" pitchFamily="2" charset="0"/>
                <a:cs typeface="Times New Roman" panose="02020603050405020304" pitchFamily="18" charset="0"/>
              </a:rPr>
              <a:t>:</a:t>
            </a:r>
          </a:p>
          <a:p>
            <a:pPr marL="0" indent="0" algn="just">
              <a:buNone/>
            </a:pPr>
            <a:r>
              <a:rPr lang="en-US" sz="2400" dirty="0" smtClean="0">
                <a:latin typeface="Times New Roman" panose="02020603050405020304" pitchFamily="18" charset="0"/>
                <a:ea typeface="Roboto" panose="02000000000000000000" pitchFamily="2" charset="0"/>
                <a:cs typeface="Times New Roman" panose="02020603050405020304" pitchFamily="18" charset="0"/>
              </a:rPr>
              <a:t>It is </a:t>
            </a:r>
            <a:r>
              <a:rPr lang="en-US" sz="2400" dirty="0">
                <a:latin typeface="Times New Roman" panose="02020603050405020304" pitchFamily="18" charset="0"/>
                <a:ea typeface="Roboto" panose="02000000000000000000" pitchFamily="2" charset="0"/>
                <a:cs typeface="Times New Roman" panose="02020603050405020304" pitchFamily="18" charset="0"/>
              </a:rPr>
              <a:t>time to make some noise. on this project</a:t>
            </a:r>
            <a:r>
              <a:rPr lang="en-US" sz="2400" dirty="0" smtClean="0">
                <a:latin typeface="Times New Roman" panose="02020603050405020304" pitchFamily="18" charset="0"/>
                <a:ea typeface="Roboto" panose="02000000000000000000" pitchFamily="2" charset="0"/>
                <a:cs typeface="Times New Roman" panose="02020603050405020304" pitchFamily="18" charset="0"/>
              </a:rPr>
              <a:t>, I shall </a:t>
            </a:r>
            <a:r>
              <a:rPr lang="en-US" sz="2400" dirty="0">
                <a:latin typeface="Times New Roman" panose="02020603050405020304" pitchFamily="18" charset="0"/>
                <a:ea typeface="Roboto" panose="02000000000000000000" pitchFamily="2" charset="0"/>
                <a:cs typeface="Times New Roman" panose="02020603050405020304" pitchFamily="18" charset="0"/>
              </a:rPr>
              <a:t>build a mini piano using Arduino UNO. This project is really easy and fun to play with.</a:t>
            </a:r>
          </a:p>
          <a:p>
            <a:pPr marL="0" indent="0" algn="just">
              <a:buNone/>
            </a:pPr>
            <a:endParaRPr lang="en-US" sz="1800" b="1" dirty="0">
              <a:latin typeface="Times New Roman" panose="02020603050405020304" pitchFamily="18" charset="0"/>
              <a:ea typeface="Roboto" panose="02000000000000000000" pitchFamily="2" charset="0"/>
              <a:cs typeface="Times New Roman" panose="02020603050405020304" pitchFamily="18" charset="0"/>
            </a:endParaRPr>
          </a:p>
          <a:p>
            <a:pPr marL="0" indent="0">
              <a:buNone/>
            </a:pPr>
            <a:r>
              <a:rPr lang="en-US" sz="2800" b="1" dirty="0">
                <a:solidFill>
                  <a:srgbClr val="00B0F0"/>
                </a:solidFill>
                <a:latin typeface="Roboto Slab" pitchFamily="2" charset="0"/>
                <a:ea typeface="Roboto Slab" pitchFamily="2" charset="0"/>
                <a:cs typeface="Times New Roman" panose="02020603050405020304" pitchFamily="18" charset="0"/>
              </a:rPr>
              <a:t>REQUIRED EQUIPMENTS : </a:t>
            </a:r>
          </a:p>
          <a:p>
            <a:r>
              <a:rPr lang="en-US" sz="2000" i="0" dirty="0">
                <a:solidFill>
                  <a:srgbClr val="333333"/>
                </a:solidFill>
                <a:effectLst/>
                <a:latin typeface="Arial" panose="020B0604020202020204" pitchFamily="34" charset="0"/>
                <a:ea typeface="Roboto" panose="02000000000000000000" pitchFamily="2" charset="0"/>
                <a:cs typeface="Arial" panose="020B0604020202020204" pitchFamily="34" charset="0"/>
              </a:rPr>
              <a:t>Arduino Uno</a:t>
            </a:r>
          </a:p>
          <a:p>
            <a:r>
              <a:rPr lang="en-US" sz="2000" smtClean="0">
                <a:latin typeface="Arial" panose="020B0604020202020204" pitchFamily="34" charset="0"/>
                <a:ea typeface="Roboto" panose="02000000000000000000" pitchFamily="2" charset="0"/>
                <a:cs typeface="Arial" panose="020B0604020202020204" pitchFamily="34" charset="0"/>
              </a:rPr>
              <a:t>Pushbutton</a:t>
            </a:r>
            <a:endParaRPr lang="en-US" sz="2000" dirty="0">
              <a:latin typeface="Arial" panose="020B0604020202020204" pitchFamily="34" charset="0"/>
              <a:ea typeface="Roboto" panose="02000000000000000000" pitchFamily="2" charset="0"/>
              <a:cs typeface="Arial" panose="020B0604020202020204" pitchFamily="34" charset="0"/>
            </a:endParaRPr>
          </a:p>
          <a:p>
            <a:r>
              <a:rPr lang="en-US" sz="2000" i="0" dirty="0">
                <a:solidFill>
                  <a:srgbClr val="333333"/>
                </a:solidFill>
                <a:effectLst/>
                <a:latin typeface="Arial" panose="020B0604020202020204" pitchFamily="34" charset="0"/>
                <a:ea typeface="Roboto" panose="02000000000000000000" pitchFamily="2" charset="0"/>
                <a:cs typeface="Arial" panose="020B0604020202020204" pitchFamily="34" charset="0"/>
              </a:rPr>
              <a:t>Resistor </a:t>
            </a:r>
          </a:p>
          <a:p>
            <a:r>
              <a:rPr lang="en-US" sz="2000" i="0" dirty="0">
                <a:solidFill>
                  <a:srgbClr val="333333"/>
                </a:solidFill>
                <a:effectLst/>
                <a:latin typeface="Arial" panose="020B0604020202020204" pitchFamily="34" charset="0"/>
                <a:ea typeface="Roboto" panose="02000000000000000000" pitchFamily="2" charset="0"/>
                <a:cs typeface="Arial" panose="020B0604020202020204" pitchFamily="34" charset="0"/>
              </a:rPr>
              <a:t>Jumper Wires </a:t>
            </a:r>
          </a:p>
          <a:p>
            <a:r>
              <a:rPr lang="en-US" sz="2000" dirty="0" smtClean="0">
                <a:solidFill>
                  <a:srgbClr val="333333"/>
                </a:solidFill>
                <a:latin typeface="Arial" panose="020B0604020202020204" pitchFamily="34" charset="0"/>
                <a:ea typeface="Roboto" panose="02000000000000000000" pitchFamily="2" charset="0"/>
                <a:cs typeface="Arial" panose="020B0604020202020204" pitchFamily="34" charset="0"/>
              </a:rPr>
              <a:t>Speaker</a:t>
            </a:r>
          </a:p>
          <a:p>
            <a:r>
              <a:rPr lang="en-US" sz="2000" dirty="0" smtClean="0">
                <a:latin typeface="Arial" panose="020B0604020202020204" pitchFamily="34" charset="0"/>
                <a:ea typeface="Roboto" panose="02000000000000000000" pitchFamily="2" charset="0"/>
                <a:cs typeface="Arial" panose="020B0604020202020204" pitchFamily="34" charset="0"/>
              </a:rPr>
              <a:t>Breadboard</a:t>
            </a:r>
            <a:endParaRPr lang="en-US" sz="2000" dirty="0">
              <a:latin typeface="Arial" panose="020B0604020202020204" pitchFamily="34" charset="0"/>
              <a:ea typeface="Roboto" panose="02000000000000000000" pitchFamily="2" charset="0"/>
              <a:cs typeface="Arial" panose="020B0604020202020204" pitchFamily="34" charset="0"/>
            </a:endParaRP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DAF16E1-87DB-4920-A90B-23E1C72DDC7F}"/>
              </a:ext>
            </a:extLst>
          </p:cNvPr>
          <p:cNvSpPr>
            <a:spLocks noGrp="1"/>
          </p:cNvSpPr>
          <p:nvPr>
            <p:ph type="sldNum" sz="quarter" idx="14"/>
          </p:nvPr>
        </p:nvSpPr>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13825096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wipe(down)">
                                      <p:cBhvr>
                                        <p:cTn id="17" dur="500"/>
                                        <p:tgtEl>
                                          <p:spTgt spid="6">
                                            <p:txEl>
                                              <p:pRg st="5" end="5"/>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wipe(down)">
                                      <p:cBhvr>
                                        <p:cTn id="20" dur="500"/>
                                        <p:tgtEl>
                                          <p:spTgt spid="6">
                                            <p:txEl>
                                              <p:pRg st="6" end="6"/>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animEffect transition="in" filter="wipe(down)">
                                      <p:cBhvr>
                                        <p:cTn id="23" dur="500"/>
                                        <p:tgtEl>
                                          <p:spTgt spid="6">
                                            <p:txEl>
                                              <p:pRg st="7" end="7"/>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animEffect transition="in" filter="wipe(down)">
                                      <p:cBhvr>
                                        <p:cTn id="26" dur="500"/>
                                        <p:tgtEl>
                                          <p:spTgt spid="6">
                                            <p:txEl>
                                              <p:pRg st="8" end="8"/>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animEffect transition="in" filter="wipe(down)">
                                      <p:cBhvr>
                                        <p:cTn id="29" dur="500"/>
                                        <p:tgtEl>
                                          <p:spTgt spid="6">
                                            <p:txEl>
                                              <p:pRg st="9" end="9"/>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wipe(down)">
                                      <p:cBhvr>
                                        <p:cTn id="32" dur="500"/>
                                        <p:tgtEl>
                                          <p:spTgt spid="6">
                                            <p:txEl>
                                              <p:pRg st="10" end="10"/>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animEffect transition="in" filter="wipe(down)">
                                      <p:cBhvr>
                                        <p:cTn id="3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FA8016-D464-4891-AEE3-2BF00894CD26}"/>
              </a:ext>
            </a:extLst>
          </p:cNvPr>
          <p:cNvSpPr>
            <a:spLocks noGrp="1"/>
          </p:cNvSpPr>
          <p:nvPr>
            <p:ph type="sldNum" sz="quarter" idx="11"/>
          </p:nvPr>
        </p:nvSpPr>
        <p:spPr/>
        <p:txBody>
          <a:bodyPr/>
          <a:lstStyle/>
          <a:p>
            <a:fld id="{19B51A1E-902D-48AF-9020-955120F399B6}" type="slidenum">
              <a:rPr lang="en-US" noProof="0" smtClean="0"/>
              <a:pPr/>
              <a:t>4</a:t>
            </a:fld>
            <a:endParaRPr lang="en-US" noProof="0" dirty="0"/>
          </a:p>
        </p:txBody>
      </p:sp>
      <p:sp>
        <p:nvSpPr>
          <p:cNvPr id="7" name="TextBox 6">
            <a:extLst>
              <a:ext uri="{FF2B5EF4-FFF2-40B4-BE49-F238E27FC236}">
                <a16:creationId xmlns:a16="http://schemas.microsoft.com/office/drawing/2014/main" id="{ABE654CB-785C-4673-B604-38250423DC8C}"/>
              </a:ext>
            </a:extLst>
          </p:cNvPr>
          <p:cNvSpPr txBox="1"/>
          <p:nvPr/>
        </p:nvSpPr>
        <p:spPr>
          <a:xfrm>
            <a:off x="637647" y="311780"/>
            <a:ext cx="4742390" cy="390846"/>
          </a:xfrm>
          <a:prstGeom prst="rect">
            <a:avLst/>
          </a:prstGeom>
          <a:noFill/>
        </p:spPr>
        <p:txBody>
          <a:bodyPr wrap="none" lIns="0" tIns="0" rIns="0" bIns="0" rtlCol="0">
            <a:noAutofit/>
          </a:bodyPr>
          <a:lstStyle/>
          <a:p>
            <a:r>
              <a:rPr lang="en-US" sz="2800" b="1" dirty="0">
                <a:solidFill>
                  <a:srgbClr val="00B0F0"/>
                </a:solidFill>
                <a:latin typeface="Roboto Slab" pitchFamily="2" charset="0"/>
                <a:ea typeface="Roboto Slab" pitchFamily="2" charset="0"/>
                <a:cs typeface="Times New Roman" panose="02020603050405020304" pitchFamily="18" charset="0"/>
              </a:rPr>
              <a:t>REQUIRED EQUIPMENTS : </a:t>
            </a:r>
          </a:p>
          <a:p>
            <a:pPr algn="l"/>
            <a:endParaRPr lang="en-US" sz="3200" dirty="0">
              <a:solidFill>
                <a:schemeClr val="tx1">
                  <a:lumMod val="75000"/>
                  <a:lumOff val="25000"/>
                </a:schemeClr>
              </a:solidFill>
              <a:latin typeface="+mn-lt"/>
            </a:endParaRPr>
          </a:p>
        </p:txBody>
      </p:sp>
      <p:pic>
        <p:nvPicPr>
          <p:cNvPr id="9" name="Picture 8" descr="A close - up of a circuit board&#10;&#10;Description automatically generated with medium confidence">
            <a:extLst>
              <a:ext uri="{FF2B5EF4-FFF2-40B4-BE49-F238E27FC236}">
                <a16:creationId xmlns:a16="http://schemas.microsoft.com/office/drawing/2014/main" id="{CC186569-CCF0-4148-9B85-F8FA1E4D0725}"/>
              </a:ext>
            </a:extLst>
          </p:cNvPr>
          <p:cNvPicPr>
            <a:picLocks noChangeAspect="1"/>
          </p:cNvPicPr>
          <p:nvPr/>
        </p:nvPicPr>
        <p:blipFill>
          <a:blip r:embed="rId2"/>
          <a:stretch>
            <a:fillRect/>
          </a:stretch>
        </p:blipFill>
        <p:spPr>
          <a:xfrm>
            <a:off x="1273986" y="994528"/>
            <a:ext cx="3098306" cy="1896838"/>
          </a:xfrm>
          <a:prstGeom prst="rect">
            <a:avLst/>
          </a:prstGeom>
        </p:spPr>
      </p:pic>
      <p:pic>
        <p:nvPicPr>
          <p:cNvPr id="11" name="Picture 10" descr="A picture containing electronics&#10;&#10;Description automatically generated">
            <a:extLst>
              <a:ext uri="{FF2B5EF4-FFF2-40B4-BE49-F238E27FC236}">
                <a16:creationId xmlns:a16="http://schemas.microsoft.com/office/drawing/2014/main" id="{49AFC96D-7ABD-4CEB-8D18-EB161F32B178}"/>
              </a:ext>
            </a:extLst>
          </p:cNvPr>
          <p:cNvPicPr>
            <a:picLocks noChangeAspect="1"/>
          </p:cNvPicPr>
          <p:nvPr/>
        </p:nvPicPr>
        <p:blipFill>
          <a:blip r:embed="rId3"/>
          <a:stretch>
            <a:fillRect/>
          </a:stretch>
        </p:blipFill>
        <p:spPr>
          <a:xfrm>
            <a:off x="5400710" y="952847"/>
            <a:ext cx="2166773" cy="1787588"/>
          </a:xfrm>
          <a:prstGeom prst="rect">
            <a:avLst/>
          </a:prstGeom>
        </p:spPr>
      </p:pic>
      <p:pic>
        <p:nvPicPr>
          <p:cNvPr id="13" name="Picture 12">
            <a:extLst>
              <a:ext uri="{FF2B5EF4-FFF2-40B4-BE49-F238E27FC236}">
                <a16:creationId xmlns:a16="http://schemas.microsoft.com/office/drawing/2014/main" id="{0A26F449-0B3B-4104-8B49-B0E4EC0BADCB}"/>
              </a:ext>
            </a:extLst>
          </p:cNvPr>
          <p:cNvPicPr>
            <a:picLocks noChangeAspect="1"/>
          </p:cNvPicPr>
          <p:nvPr/>
        </p:nvPicPr>
        <p:blipFill>
          <a:blip r:embed="rId4"/>
          <a:stretch>
            <a:fillRect/>
          </a:stretch>
        </p:blipFill>
        <p:spPr>
          <a:xfrm>
            <a:off x="1385651" y="3392242"/>
            <a:ext cx="2431732" cy="2431732"/>
          </a:xfrm>
          <a:prstGeom prst="rect">
            <a:avLst/>
          </a:prstGeom>
        </p:spPr>
      </p:pic>
      <p:pic>
        <p:nvPicPr>
          <p:cNvPr id="15" name="Picture 14" descr="A picture containing grate&#10;&#10;Description automatically generated">
            <a:extLst>
              <a:ext uri="{FF2B5EF4-FFF2-40B4-BE49-F238E27FC236}">
                <a16:creationId xmlns:a16="http://schemas.microsoft.com/office/drawing/2014/main" id="{3E57A4DD-A802-4FF8-9C6F-598F933EF701}"/>
              </a:ext>
            </a:extLst>
          </p:cNvPr>
          <p:cNvPicPr>
            <a:picLocks noChangeAspect="1"/>
          </p:cNvPicPr>
          <p:nvPr/>
        </p:nvPicPr>
        <p:blipFill>
          <a:blip r:embed="rId5"/>
          <a:stretch>
            <a:fillRect/>
          </a:stretch>
        </p:blipFill>
        <p:spPr>
          <a:xfrm>
            <a:off x="9424824" y="994528"/>
            <a:ext cx="1668004" cy="1668004"/>
          </a:xfrm>
          <a:prstGeom prst="rect">
            <a:avLst/>
          </a:prstGeom>
        </p:spPr>
      </p:pic>
      <p:pic>
        <p:nvPicPr>
          <p:cNvPr id="17" name="Picture 16" descr="A picture containing connector, colorful&#10;&#10;Description automatically generated">
            <a:extLst>
              <a:ext uri="{FF2B5EF4-FFF2-40B4-BE49-F238E27FC236}">
                <a16:creationId xmlns:a16="http://schemas.microsoft.com/office/drawing/2014/main" id="{BB138972-9C41-432A-960D-7153CE079A08}"/>
              </a:ext>
            </a:extLst>
          </p:cNvPr>
          <p:cNvPicPr>
            <a:picLocks noChangeAspect="1"/>
          </p:cNvPicPr>
          <p:nvPr/>
        </p:nvPicPr>
        <p:blipFill>
          <a:blip r:embed="rId6"/>
          <a:stretch>
            <a:fillRect/>
          </a:stretch>
        </p:blipFill>
        <p:spPr>
          <a:xfrm>
            <a:off x="8976946" y="3461157"/>
            <a:ext cx="2168365" cy="2168365"/>
          </a:xfrm>
          <a:prstGeom prst="rect">
            <a:avLst/>
          </a:prstGeom>
        </p:spPr>
      </p:pic>
      <p:pic>
        <p:nvPicPr>
          <p:cNvPr id="19" name="Picture 18" descr="Calendar&#10;&#10;Description automatically generated">
            <a:extLst>
              <a:ext uri="{FF2B5EF4-FFF2-40B4-BE49-F238E27FC236}">
                <a16:creationId xmlns:a16="http://schemas.microsoft.com/office/drawing/2014/main" id="{90EAC3D7-9AEA-4D84-92C2-ABEDA67AA5C4}"/>
              </a:ext>
            </a:extLst>
          </p:cNvPr>
          <p:cNvPicPr>
            <a:picLocks noChangeAspect="1"/>
          </p:cNvPicPr>
          <p:nvPr/>
        </p:nvPicPr>
        <p:blipFill>
          <a:blip r:embed="rId7"/>
          <a:stretch>
            <a:fillRect/>
          </a:stretch>
        </p:blipFill>
        <p:spPr>
          <a:xfrm>
            <a:off x="5186960" y="3294571"/>
            <a:ext cx="2627073" cy="2627073"/>
          </a:xfrm>
          <a:prstGeom prst="rect">
            <a:avLst/>
          </a:prstGeom>
        </p:spPr>
      </p:pic>
      <p:sp>
        <p:nvSpPr>
          <p:cNvPr id="20" name="TextBox 19">
            <a:extLst>
              <a:ext uri="{FF2B5EF4-FFF2-40B4-BE49-F238E27FC236}">
                <a16:creationId xmlns:a16="http://schemas.microsoft.com/office/drawing/2014/main" id="{997D3A2C-9041-4FA3-AB7B-80C8FAAD0D5F}"/>
              </a:ext>
            </a:extLst>
          </p:cNvPr>
          <p:cNvSpPr txBox="1"/>
          <p:nvPr/>
        </p:nvSpPr>
        <p:spPr>
          <a:xfrm>
            <a:off x="1935372" y="3084324"/>
            <a:ext cx="1615736" cy="441664"/>
          </a:xfrm>
          <a:prstGeom prst="rect">
            <a:avLst/>
          </a:prstGeom>
          <a:noFill/>
        </p:spPr>
        <p:txBody>
          <a:bodyPr wrap="none" lIns="0" tIns="0" rIns="0" bIns="0" rtlCol="0">
            <a:noAutofit/>
          </a:bodyPr>
          <a:lstStyle/>
          <a:p>
            <a:pPr algn="l"/>
            <a:r>
              <a:rPr lang="en-US" b="1" dirty="0">
                <a:solidFill>
                  <a:schemeClr val="tx1">
                    <a:lumMod val="75000"/>
                    <a:lumOff val="25000"/>
                  </a:schemeClr>
                </a:solidFill>
                <a:latin typeface="Roboto" panose="02000000000000000000" pitchFamily="2" charset="0"/>
                <a:ea typeface="Roboto" panose="02000000000000000000" pitchFamily="2" charset="0"/>
              </a:rPr>
              <a:t>ARDUINO UNO</a:t>
            </a:r>
          </a:p>
        </p:txBody>
      </p:sp>
      <p:sp>
        <p:nvSpPr>
          <p:cNvPr id="21" name="TextBox 20">
            <a:extLst>
              <a:ext uri="{FF2B5EF4-FFF2-40B4-BE49-F238E27FC236}">
                <a16:creationId xmlns:a16="http://schemas.microsoft.com/office/drawing/2014/main" id="{91AD630E-E837-4653-9B44-F5D0497905D5}"/>
              </a:ext>
            </a:extLst>
          </p:cNvPr>
          <p:cNvSpPr txBox="1"/>
          <p:nvPr/>
        </p:nvSpPr>
        <p:spPr>
          <a:xfrm>
            <a:off x="6276109" y="3033329"/>
            <a:ext cx="914400" cy="914400"/>
          </a:xfrm>
          <a:prstGeom prst="rect">
            <a:avLst/>
          </a:prstGeom>
          <a:noFill/>
        </p:spPr>
        <p:txBody>
          <a:bodyPr wrap="none" lIns="0" tIns="0" rIns="0" bIns="0" rtlCol="0">
            <a:noAutofit/>
          </a:bodyPr>
          <a:lstStyle/>
          <a:p>
            <a:pPr algn="l"/>
            <a:endParaRPr lang="en-US" sz="1200" dirty="0">
              <a:solidFill>
                <a:schemeClr val="tx1">
                  <a:lumMod val="75000"/>
                  <a:lumOff val="25000"/>
                </a:schemeClr>
              </a:solidFill>
              <a:latin typeface="+mn-lt"/>
            </a:endParaRPr>
          </a:p>
        </p:txBody>
      </p:sp>
      <p:sp>
        <p:nvSpPr>
          <p:cNvPr id="22" name="TextBox 21">
            <a:extLst>
              <a:ext uri="{FF2B5EF4-FFF2-40B4-BE49-F238E27FC236}">
                <a16:creationId xmlns:a16="http://schemas.microsoft.com/office/drawing/2014/main" id="{BACBA279-21B1-4533-9163-46E3E3ED6D7A}"/>
              </a:ext>
            </a:extLst>
          </p:cNvPr>
          <p:cNvSpPr txBox="1"/>
          <p:nvPr/>
        </p:nvSpPr>
        <p:spPr>
          <a:xfrm>
            <a:off x="5692494" y="3012508"/>
            <a:ext cx="1969038" cy="513480"/>
          </a:xfrm>
          <a:prstGeom prst="rect">
            <a:avLst/>
          </a:prstGeom>
          <a:noFill/>
        </p:spPr>
        <p:txBody>
          <a:bodyPr wrap="square" lIns="0" tIns="0" rIns="0" bIns="0" rtlCol="0">
            <a:noAutofit/>
          </a:bodyPr>
          <a:lstStyle/>
          <a:p>
            <a:pPr algn="l"/>
            <a:r>
              <a:rPr lang="en-US" b="1" dirty="0">
                <a:solidFill>
                  <a:schemeClr val="tx1">
                    <a:lumMod val="75000"/>
                    <a:lumOff val="25000"/>
                  </a:schemeClr>
                </a:solidFill>
                <a:latin typeface="Roboto" panose="02000000000000000000" pitchFamily="2" charset="0"/>
                <a:ea typeface="Roboto" panose="02000000000000000000" pitchFamily="2" charset="0"/>
              </a:rPr>
              <a:t>PUSHBUTTON</a:t>
            </a:r>
          </a:p>
        </p:txBody>
      </p:sp>
      <p:sp>
        <p:nvSpPr>
          <p:cNvPr id="23" name="TextBox 22">
            <a:extLst>
              <a:ext uri="{FF2B5EF4-FFF2-40B4-BE49-F238E27FC236}">
                <a16:creationId xmlns:a16="http://schemas.microsoft.com/office/drawing/2014/main" id="{EE833675-B695-4F99-8293-E5CF32080D84}"/>
              </a:ext>
            </a:extLst>
          </p:cNvPr>
          <p:cNvSpPr txBox="1"/>
          <p:nvPr/>
        </p:nvSpPr>
        <p:spPr>
          <a:xfrm>
            <a:off x="9227127" y="3624423"/>
            <a:ext cx="914400" cy="914400"/>
          </a:xfrm>
          <a:prstGeom prst="rect">
            <a:avLst/>
          </a:prstGeom>
          <a:noFill/>
        </p:spPr>
        <p:txBody>
          <a:bodyPr wrap="none" lIns="0" tIns="0" rIns="0" bIns="0" rtlCol="0">
            <a:noAutofit/>
          </a:bodyPr>
          <a:lstStyle/>
          <a:p>
            <a:pPr algn="l"/>
            <a:endParaRPr lang="en-US" sz="1200" dirty="0">
              <a:solidFill>
                <a:schemeClr val="tx1">
                  <a:lumMod val="75000"/>
                  <a:lumOff val="25000"/>
                </a:schemeClr>
              </a:solidFill>
              <a:latin typeface="+mn-lt"/>
            </a:endParaRPr>
          </a:p>
        </p:txBody>
      </p:sp>
      <p:sp>
        <p:nvSpPr>
          <p:cNvPr id="24" name="TextBox 23">
            <a:extLst>
              <a:ext uri="{FF2B5EF4-FFF2-40B4-BE49-F238E27FC236}">
                <a16:creationId xmlns:a16="http://schemas.microsoft.com/office/drawing/2014/main" id="{293F7F95-8516-4399-ABF2-CA8563DA8370}"/>
              </a:ext>
            </a:extLst>
          </p:cNvPr>
          <p:cNvSpPr txBox="1"/>
          <p:nvPr/>
        </p:nvSpPr>
        <p:spPr>
          <a:xfrm>
            <a:off x="9227127" y="3624423"/>
            <a:ext cx="914400" cy="914400"/>
          </a:xfrm>
          <a:prstGeom prst="rect">
            <a:avLst/>
          </a:prstGeom>
          <a:noFill/>
        </p:spPr>
        <p:txBody>
          <a:bodyPr wrap="none" lIns="0" tIns="0" rIns="0" bIns="0" rtlCol="0">
            <a:noAutofit/>
          </a:bodyPr>
          <a:lstStyle/>
          <a:p>
            <a:pPr algn="l"/>
            <a:endParaRPr lang="en-US" sz="1200" dirty="0">
              <a:solidFill>
                <a:schemeClr val="tx1">
                  <a:lumMod val="75000"/>
                  <a:lumOff val="25000"/>
                </a:schemeClr>
              </a:solidFill>
              <a:latin typeface="+mn-lt"/>
            </a:endParaRPr>
          </a:p>
        </p:txBody>
      </p:sp>
      <p:sp>
        <p:nvSpPr>
          <p:cNvPr id="25" name="TextBox 24">
            <a:extLst>
              <a:ext uri="{FF2B5EF4-FFF2-40B4-BE49-F238E27FC236}">
                <a16:creationId xmlns:a16="http://schemas.microsoft.com/office/drawing/2014/main" id="{1398E3BC-11DE-4F1E-A39F-A25EDB8D1054}"/>
              </a:ext>
            </a:extLst>
          </p:cNvPr>
          <p:cNvSpPr txBox="1"/>
          <p:nvPr/>
        </p:nvSpPr>
        <p:spPr>
          <a:xfrm>
            <a:off x="9424824" y="2946179"/>
            <a:ext cx="1044338" cy="231331"/>
          </a:xfrm>
          <a:prstGeom prst="rect">
            <a:avLst/>
          </a:prstGeom>
          <a:noFill/>
        </p:spPr>
        <p:txBody>
          <a:bodyPr wrap="none" lIns="0" tIns="0" rIns="0" bIns="0" rtlCol="0">
            <a:noAutofit/>
          </a:bodyPr>
          <a:lstStyle/>
          <a:p>
            <a:r>
              <a:rPr lang="en-US" b="1" dirty="0" smtClean="0">
                <a:solidFill>
                  <a:schemeClr val="tx1">
                    <a:lumMod val="75000"/>
                    <a:lumOff val="25000"/>
                  </a:schemeClr>
                </a:solidFill>
                <a:latin typeface="Roboto" panose="02000000000000000000" pitchFamily="2" charset="0"/>
                <a:ea typeface="Roboto" panose="02000000000000000000" pitchFamily="2" charset="0"/>
              </a:rPr>
              <a:t> </a:t>
            </a:r>
            <a:r>
              <a:rPr lang="en-US" b="1" dirty="0">
                <a:solidFill>
                  <a:schemeClr val="tx1">
                    <a:lumMod val="75000"/>
                    <a:lumOff val="25000"/>
                  </a:schemeClr>
                </a:solidFill>
                <a:latin typeface="Roboto" panose="02000000000000000000" pitchFamily="2" charset="0"/>
                <a:ea typeface="Roboto" panose="02000000000000000000" pitchFamily="2" charset="0"/>
              </a:rPr>
              <a:t>RESISTOR </a:t>
            </a:r>
            <a:endParaRPr lang="en-US" dirty="0">
              <a:solidFill>
                <a:schemeClr val="tx1">
                  <a:lumMod val="75000"/>
                  <a:lumOff val="25000"/>
                </a:schemeClr>
              </a:solidFill>
              <a:latin typeface="+mn-lt"/>
            </a:endParaRPr>
          </a:p>
        </p:txBody>
      </p:sp>
      <p:sp>
        <p:nvSpPr>
          <p:cNvPr id="26" name="TextBox 25">
            <a:extLst>
              <a:ext uri="{FF2B5EF4-FFF2-40B4-BE49-F238E27FC236}">
                <a16:creationId xmlns:a16="http://schemas.microsoft.com/office/drawing/2014/main" id="{9ABA85EA-8FB8-44FC-9BCC-C735976E5721}"/>
              </a:ext>
            </a:extLst>
          </p:cNvPr>
          <p:cNvSpPr txBox="1"/>
          <p:nvPr/>
        </p:nvSpPr>
        <p:spPr>
          <a:xfrm>
            <a:off x="2157658" y="5772917"/>
            <a:ext cx="1171164" cy="248902"/>
          </a:xfrm>
          <a:prstGeom prst="rect">
            <a:avLst/>
          </a:prstGeom>
          <a:noFill/>
        </p:spPr>
        <p:txBody>
          <a:bodyPr wrap="none" lIns="0" tIns="0" rIns="0" bIns="0" rtlCol="0">
            <a:noAutofit/>
          </a:bodyPr>
          <a:lstStyle/>
          <a:p>
            <a:pPr algn="l"/>
            <a:r>
              <a:rPr lang="en-US" b="1" dirty="0">
                <a:solidFill>
                  <a:schemeClr val="tx1">
                    <a:lumMod val="75000"/>
                    <a:lumOff val="25000"/>
                  </a:schemeClr>
                </a:solidFill>
                <a:latin typeface="Roboto" panose="02000000000000000000" pitchFamily="2" charset="0"/>
                <a:ea typeface="Roboto" panose="02000000000000000000" pitchFamily="2" charset="0"/>
              </a:rPr>
              <a:t>SPEAKER</a:t>
            </a:r>
          </a:p>
        </p:txBody>
      </p:sp>
      <p:sp>
        <p:nvSpPr>
          <p:cNvPr id="27" name="TextBox 26">
            <a:extLst>
              <a:ext uri="{FF2B5EF4-FFF2-40B4-BE49-F238E27FC236}">
                <a16:creationId xmlns:a16="http://schemas.microsoft.com/office/drawing/2014/main" id="{59460ECB-AAE8-4A5B-BF49-10B20FDB9E91}"/>
              </a:ext>
            </a:extLst>
          </p:cNvPr>
          <p:cNvSpPr txBox="1"/>
          <p:nvPr/>
        </p:nvSpPr>
        <p:spPr>
          <a:xfrm>
            <a:off x="5763515" y="5805819"/>
            <a:ext cx="2282316" cy="432000"/>
          </a:xfrm>
          <a:prstGeom prst="rect">
            <a:avLst/>
          </a:prstGeom>
          <a:noFill/>
        </p:spPr>
        <p:txBody>
          <a:bodyPr wrap="none" lIns="0" tIns="0" rIns="0" bIns="0" rtlCol="0">
            <a:noAutofit/>
          </a:bodyPr>
          <a:lstStyle/>
          <a:p>
            <a:pPr algn="l"/>
            <a:r>
              <a:rPr lang="en-US" b="1" dirty="0">
                <a:solidFill>
                  <a:schemeClr val="tx1">
                    <a:lumMod val="75000"/>
                    <a:lumOff val="25000"/>
                  </a:schemeClr>
                </a:solidFill>
                <a:latin typeface="Roboto" panose="02000000000000000000" pitchFamily="2" charset="0"/>
                <a:ea typeface="Roboto" panose="02000000000000000000" pitchFamily="2" charset="0"/>
              </a:rPr>
              <a:t>BREADBOARD</a:t>
            </a:r>
          </a:p>
        </p:txBody>
      </p:sp>
      <p:sp>
        <p:nvSpPr>
          <p:cNvPr id="28" name="TextBox 27">
            <a:extLst>
              <a:ext uri="{FF2B5EF4-FFF2-40B4-BE49-F238E27FC236}">
                <a16:creationId xmlns:a16="http://schemas.microsoft.com/office/drawing/2014/main" id="{A7DCB58F-3144-4B94-8AEB-0B3CC1A8F03E}"/>
              </a:ext>
            </a:extLst>
          </p:cNvPr>
          <p:cNvSpPr txBox="1"/>
          <p:nvPr/>
        </p:nvSpPr>
        <p:spPr>
          <a:xfrm>
            <a:off x="9374786" y="5792788"/>
            <a:ext cx="2168365" cy="322613"/>
          </a:xfrm>
          <a:prstGeom prst="rect">
            <a:avLst/>
          </a:prstGeom>
          <a:noFill/>
        </p:spPr>
        <p:txBody>
          <a:bodyPr wrap="none" lIns="0" tIns="0" rIns="0" bIns="0" rtlCol="0">
            <a:noAutofit/>
          </a:bodyPr>
          <a:lstStyle/>
          <a:p>
            <a:pPr algn="l"/>
            <a:r>
              <a:rPr lang="en-US" b="1" dirty="0">
                <a:solidFill>
                  <a:schemeClr val="tx1">
                    <a:lumMod val="75000"/>
                    <a:lumOff val="25000"/>
                  </a:schemeClr>
                </a:solidFill>
                <a:latin typeface="Roboto" panose="02000000000000000000" pitchFamily="2" charset="0"/>
                <a:ea typeface="Roboto" panose="02000000000000000000" pitchFamily="2" charset="0"/>
              </a:rPr>
              <a:t>JUMPER WIRES</a:t>
            </a:r>
          </a:p>
        </p:txBody>
      </p:sp>
    </p:spTree>
    <p:extLst>
      <p:ext uri="{BB962C8B-B14F-4D97-AF65-F5344CB8AC3E}">
        <p14:creationId xmlns:p14="http://schemas.microsoft.com/office/powerpoint/2010/main" val="1821767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5374DB-1B98-4FA6-9227-4D72C908A97F}"/>
              </a:ext>
            </a:extLst>
          </p:cNvPr>
          <p:cNvSpPr>
            <a:spLocks noGrp="1"/>
          </p:cNvSpPr>
          <p:nvPr>
            <p:ph type="sldNum" sz="quarter" idx="14"/>
          </p:nvPr>
        </p:nvSpPr>
        <p:spPr/>
        <p:txBody>
          <a:bodyPr/>
          <a:lstStyle/>
          <a:p>
            <a:fld id="{19B51A1E-902D-48AF-9020-955120F399B6}" type="slidenum">
              <a:rPr lang="en-US" noProof="0" smtClean="0"/>
              <a:pPr/>
              <a:t>5</a:t>
            </a:fld>
            <a:endParaRPr lang="en-US" noProof="0" dirty="0"/>
          </a:p>
        </p:txBody>
      </p:sp>
      <p:sp>
        <p:nvSpPr>
          <p:cNvPr id="7" name="TextBox 6">
            <a:extLst>
              <a:ext uri="{FF2B5EF4-FFF2-40B4-BE49-F238E27FC236}">
                <a16:creationId xmlns:a16="http://schemas.microsoft.com/office/drawing/2014/main" id="{42400070-0BD2-4426-908C-046ADD6FEE1F}"/>
              </a:ext>
            </a:extLst>
          </p:cNvPr>
          <p:cNvSpPr txBox="1"/>
          <p:nvPr/>
        </p:nvSpPr>
        <p:spPr>
          <a:xfrm>
            <a:off x="1366684" y="1484671"/>
            <a:ext cx="914400" cy="914400"/>
          </a:xfrm>
          <a:prstGeom prst="rect">
            <a:avLst/>
          </a:prstGeom>
          <a:noFill/>
        </p:spPr>
        <p:txBody>
          <a:bodyPr wrap="none" lIns="0" tIns="0" rIns="0" bIns="0" rtlCol="0">
            <a:noAutofit/>
          </a:bodyPr>
          <a:lstStyle/>
          <a:p>
            <a:pPr algn="l"/>
            <a:endParaRPr lang="en-US" sz="1200" dirty="0">
              <a:solidFill>
                <a:schemeClr val="tx1">
                  <a:lumMod val="75000"/>
                  <a:lumOff val="25000"/>
                </a:schemeClr>
              </a:solidFill>
              <a:latin typeface="+mn-lt"/>
            </a:endParaRPr>
          </a:p>
        </p:txBody>
      </p:sp>
      <p:sp>
        <p:nvSpPr>
          <p:cNvPr id="8" name="TextBox 7">
            <a:extLst>
              <a:ext uri="{FF2B5EF4-FFF2-40B4-BE49-F238E27FC236}">
                <a16:creationId xmlns:a16="http://schemas.microsoft.com/office/drawing/2014/main" id="{2C014B9B-E0C3-4649-95F3-B9D99BF1CAE3}"/>
              </a:ext>
            </a:extLst>
          </p:cNvPr>
          <p:cNvSpPr txBox="1"/>
          <p:nvPr/>
        </p:nvSpPr>
        <p:spPr>
          <a:xfrm>
            <a:off x="149289" y="248575"/>
            <a:ext cx="11779080" cy="6338615"/>
          </a:xfrm>
          <a:prstGeom prst="rect">
            <a:avLst/>
          </a:prstGeom>
          <a:noFill/>
        </p:spPr>
        <p:txBody>
          <a:bodyPr wrap="square" lIns="0" tIns="0" rIns="0" bIns="0" rtlCol="0">
            <a:noAutofit/>
          </a:bodyPr>
          <a:lstStyle/>
          <a:p>
            <a:pPr algn="l"/>
            <a:r>
              <a:rPr lang="en-US" sz="2800" b="1" dirty="0" smtClean="0">
                <a:solidFill>
                  <a:srgbClr val="00B0F0"/>
                </a:solidFill>
                <a:latin typeface="Roboto Slab" pitchFamily="2" charset="0"/>
                <a:ea typeface="Roboto Slab" pitchFamily="2" charset="0"/>
              </a:rPr>
              <a:t>ABOUT </a:t>
            </a:r>
            <a:r>
              <a:rPr lang="en-US" sz="2800" b="1" dirty="0">
                <a:solidFill>
                  <a:srgbClr val="00B0F0"/>
                </a:solidFill>
                <a:latin typeface="Roboto Slab" pitchFamily="2" charset="0"/>
                <a:ea typeface="Roboto Slab" pitchFamily="2" charset="0"/>
              </a:rPr>
              <a:t>THE PROJECT:</a:t>
            </a:r>
          </a:p>
          <a:p>
            <a:pPr algn="l"/>
            <a:endParaRPr lang="en-US" sz="2800" b="1" dirty="0">
              <a:solidFill>
                <a:srgbClr val="00B0F0"/>
              </a:solidFill>
              <a:latin typeface="Roboto Slab" pitchFamily="2" charset="0"/>
              <a:ea typeface="Roboto Slab" pitchFamily="2" charset="0"/>
            </a:endParaRPr>
          </a:p>
          <a:p>
            <a:pPr algn="just"/>
            <a:r>
              <a:rPr lang="en-US" sz="2800" dirty="0">
                <a:latin typeface="Roboto Slab" pitchFamily="2" charset="0"/>
                <a:ea typeface="Roboto Slab" pitchFamily="2" charset="0"/>
              </a:rPr>
              <a:t>We know that Arduino is capable of producing </a:t>
            </a:r>
            <a:r>
              <a:rPr lang="en-US" sz="2800" dirty="0">
                <a:latin typeface="Roboto Slab" pitchFamily="2" charset="0"/>
                <a:ea typeface="Roboto Slab" pitchFamily="2" charset="0"/>
              </a:rPr>
              <a:t>PWM (Pulse Width Modulation) </a:t>
            </a:r>
            <a:r>
              <a:rPr lang="en-US" sz="2800" dirty="0">
                <a:latin typeface="Roboto Slab" pitchFamily="2" charset="0"/>
                <a:ea typeface="Roboto Slab" pitchFamily="2" charset="0"/>
              </a:rPr>
              <a:t>signals.</a:t>
            </a:r>
            <a:r>
              <a:rPr lang="en-US" sz="2800" b="0" i="0" dirty="0">
                <a:solidFill>
                  <a:srgbClr val="000000"/>
                </a:solidFill>
                <a:effectLst/>
                <a:latin typeface="Arial" panose="020B0604020202020204" pitchFamily="34" charset="0"/>
              </a:rPr>
              <a:t> </a:t>
            </a:r>
            <a:r>
              <a:rPr lang="en-US" sz="2800" b="0" i="0" dirty="0" smtClean="0">
                <a:solidFill>
                  <a:srgbClr val="000000"/>
                </a:solidFill>
                <a:effectLst/>
                <a:latin typeface="Arial" panose="020B0604020202020204" pitchFamily="34" charset="0"/>
              </a:rPr>
              <a:t>We </a:t>
            </a:r>
            <a:r>
              <a:rPr lang="en-US" sz="2800" b="0" i="0" dirty="0">
                <a:solidFill>
                  <a:srgbClr val="000000"/>
                </a:solidFill>
                <a:effectLst/>
                <a:latin typeface="Arial" panose="020B0604020202020204" pitchFamily="34" charset="0"/>
              </a:rPr>
              <a:t>will be using this feature of Arduino to generate tones. </a:t>
            </a:r>
            <a:r>
              <a:rPr lang="en-US" sz="2800" dirty="0">
                <a:solidFill>
                  <a:srgbClr val="000000"/>
                </a:solidFill>
                <a:latin typeface="Roboto Slab" pitchFamily="2" charset="0"/>
              </a:rPr>
              <a:t>O</a:t>
            </a:r>
            <a:r>
              <a:rPr lang="en-US" sz="2800" dirty="0" smtClean="0">
                <a:latin typeface="Roboto Slab" pitchFamily="2" charset="0"/>
                <a:ea typeface="Roboto Slab" pitchFamily="2" charset="0"/>
              </a:rPr>
              <a:t>n </a:t>
            </a:r>
            <a:r>
              <a:rPr lang="en-US" sz="2800" dirty="0">
                <a:latin typeface="Roboto Slab" pitchFamily="2" charset="0"/>
                <a:ea typeface="Roboto Slab" pitchFamily="2" charset="0"/>
              </a:rPr>
              <a:t>this </a:t>
            </a:r>
            <a:r>
              <a:rPr lang="en-US" sz="2800" dirty="0" smtClean="0">
                <a:latin typeface="Roboto Slab" pitchFamily="2" charset="0"/>
                <a:ea typeface="Roboto Slab" pitchFamily="2" charset="0"/>
              </a:rPr>
              <a:t>project, an </a:t>
            </a:r>
            <a:r>
              <a:rPr lang="en-US" sz="2800" dirty="0">
                <a:latin typeface="Roboto Slab" pitchFamily="2" charset="0"/>
                <a:ea typeface="Roboto Slab" pitchFamily="2" charset="0"/>
              </a:rPr>
              <a:t>Arduino uno will be connected with a speaker and some buttons. Each time when we press a button, Arduino makes a sound of a specific frequency for each button. The frequencies correspond to specific music notes.</a:t>
            </a:r>
          </a:p>
          <a:p>
            <a:pPr algn="l"/>
            <a:endParaRPr lang="en-US" sz="2800" dirty="0">
              <a:solidFill>
                <a:srgbClr val="00B0F0"/>
              </a:solidFill>
              <a:latin typeface="Roboto Slab" pitchFamily="2" charset="0"/>
              <a:ea typeface="Roboto Slab" pitchFamily="2" charset="0"/>
            </a:endParaRPr>
          </a:p>
          <a:p>
            <a:pPr algn="l"/>
            <a:r>
              <a:rPr lang="en-US" sz="2800" b="1" dirty="0">
                <a:solidFill>
                  <a:srgbClr val="00B0F0"/>
                </a:solidFill>
                <a:latin typeface="Roboto Slab" pitchFamily="2" charset="0"/>
                <a:ea typeface="Roboto Slab" pitchFamily="2" charset="0"/>
              </a:rPr>
              <a:t>EFFECTS</a:t>
            </a:r>
            <a:r>
              <a:rPr lang="en-US" sz="2800" b="1" dirty="0" smtClean="0">
                <a:solidFill>
                  <a:srgbClr val="00B0F0"/>
                </a:solidFill>
                <a:latin typeface="Roboto Slab" pitchFamily="2" charset="0"/>
                <a:ea typeface="Roboto Slab" pitchFamily="2" charset="0"/>
              </a:rPr>
              <a:t>:</a:t>
            </a:r>
          </a:p>
          <a:p>
            <a:pPr algn="l"/>
            <a:endParaRPr lang="en-US" sz="2800" b="1" dirty="0">
              <a:solidFill>
                <a:srgbClr val="00B0F0"/>
              </a:solidFill>
              <a:latin typeface="Roboto Slab" pitchFamily="2" charset="0"/>
              <a:ea typeface="Roboto Slab" pitchFamily="2" charset="0"/>
            </a:endParaRPr>
          </a:p>
          <a:p>
            <a:pPr algn="just"/>
            <a:r>
              <a:rPr lang="en-US" sz="2800" dirty="0">
                <a:latin typeface="Roboto Slab" pitchFamily="2" charset="0"/>
                <a:ea typeface="Roboto Slab" pitchFamily="2" charset="0"/>
              </a:rPr>
              <a:t>This Arduino based Piano project comes under the category of fun projects, this project doesn’t have any real world applications (at least not directly) but can be used to understand certain features of Arduino.</a:t>
            </a:r>
          </a:p>
        </p:txBody>
      </p:sp>
    </p:spTree>
    <p:extLst>
      <p:ext uri="{BB962C8B-B14F-4D97-AF65-F5344CB8AC3E}">
        <p14:creationId xmlns:p14="http://schemas.microsoft.com/office/powerpoint/2010/main" val="175307125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7DD607C7-7CF7-4A0F-BFF7-6F3C46205E68}"/>
              </a:ext>
            </a:extLst>
          </p:cNvPr>
          <p:cNvPicPr>
            <a:picLocks noGrp="1" noChangeAspect="1"/>
          </p:cNvPicPr>
          <p:nvPr>
            <p:ph type="pic" sz="quarter" idx="12"/>
          </p:nvPr>
        </p:nvPicPr>
        <p:blipFill>
          <a:blip r:embed="rId3"/>
          <a:srcRect t="580" b="580"/>
          <a:stretch/>
        </p:blipFill>
        <p:spPr>
          <a:xfrm>
            <a:off x="173428" y="173428"/>
            <a:ext cx="12018572" cy="6684572"/>
          </a:xfrm>
        </p:spPr>
      </p:pic>
      <p:sp>
        <p:nvSpPr>
          <p:cNvPr id="3" name="Title 2">
            <a:extLst>
              <a:ext uri="{FF2B5EF4-FFF2-40B4-BE49-F238E27FC236}">
                <a16:creationId xmlns:a16="http://schemas.microsoft.com/office/drawing/2014/main" id="{EBDC24D3-EEF0-4B69-A174-E4DFF7884894}"/>
              </a:ext>
            </a:extLst>
          </p:cNvPr>
          <p:cNvSpPr>
            <a:spLocks noGrp="1"/>
          </p:cNvSpPr>
          <p:nvPr>
            <p:ph type="ctrTitle"/>
          </p:nvPr>
        </p:nvSpPr>
        <p:spPr>
          <a:xfrm>
            <a:off x="2123768" y="2508282"/>
            <a:ext cx="8239432" cy="1326299"/>
          </a:xfrm>
          <a:solidFill>
            <a:schemeClr val="tx1">
              <a:alpha val="81000"/>
            </a:schemeClr>
          </a:solidFill>
        </p:spPr>
        <p:txBody>
          <a:bodyPr/>
          <a:lstStyle/>
          <a:p>
            <a:r>
              <a:rPr lang="en-US" sz="7200" dirty="0">
                <a:solidFill>
                  <a:schemeClr val="bg1">
                    <a:lumMod val="95000"/>
                  </a:schemeClr>
                </a:solidFill>
              </a:rPr>
              <a:t>Thank  You</a:t>
            </a:r>
          </a:p>
        </p:txBody>
      </p:sp>
    </p:spTree>
    <p:extLst>
      <p:ext uri="{BB962C8B-B14F-4D97-AF65-F5344CB8AC3E}">
        <p14:creationId xmlns:p14="http://schemas.microsoft.com/office/powerpoint/2010/main" val="22014296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5_Green pitch deck_AAS_v4" id="{7774237F-020F-43A5-B912-064E6C199417}" vid="{D87B7C14-9379-4774-A3D4-9FA5066AD9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E37146948D5D247B45ACA4AC51971E3" ma:contentTypeVersion="4" ma:contentTypeDescription="Create a new document." ma:contentTypeScope="" ma:versionID="5486cfc9a8b6932cc90b80ff7d5288bc">
  <xsd:schema xmlns:xsd="http://www.w3.org/2001/XMLSchema" xmlns:xs="http://www.w3.org/2001/XMLSchema" xmlns:p="http://schemas.microsoft.com/office/2006/metadata/properties" xmlns:ns3="8d0ae4f1-4ff5-46a5-a375-42f047a5b347" targetNamespace="http://schemas.microsoft.com/office/2006/metadata/properties" ma:root="true" ma:fieldsID="6c97436e683993dae7ea14ad6fbebb4e" ns3:_="">
    <xsd:import namespace="8d0ae4f1-4ff5-46a5-a375-42f047a5b34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0ae4f1-4ff5-46a5-a375-42f047a5b3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8d0ae4f1-4ff5-46a5-a375-42f047a5b347" xsi:nil="true"/>
  </documentManagement>
</p:properties>
</file>

<file path=customXml/itemProps1.xml><?xml version="1.0" encoding="utf-8"?>
<ds:datastoreItem xmlns:ds="http://schemas.openxmlformats.org/officeDocument/2006/customXml" ds:itemID="{19BF51BA-BD97-4518-9266-AD3D61549834}">
  <ds:schemaRefs>
    <ds:schemaRef ds:uri="http://schemas.microsoft.com/sharepoint/v3/contenttype/forms"/>
  </ds:schemaRefs>
</ds:datastoreItem>
</file>

<file path=customXml/itemProps2.xml><?xml version="1.0" encoding="utf-8"?>
<ds:datastoreItem xmlns:ds="http://schemas.openxmlformats.org/officeDocument/2006/customXml" ds:itemID="{808B1B9D-50B7-4375-81BE-7FCB5CC2ED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0ae4f1-4ff5-46a5-a375-42f047a5b3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490261-1200-4EC7-95B0-2241EE54AA34}">
  <ds:schemaRefs>
    <ds:schemaRef ds:uri="http://purl.org/dc/terms/"/>
    <ds:schemaRef ds:uri="http://purl.org/dc/elements/1.1/"/>
    <ds:schemaRef ds:uri="http://schemas.microsoft.com/office/infopath/2007/PartnerControls"/>
    <ds:schemaRef ds:uri="http://purl.org/dc/dcmitype/"/>
    <ds:schemaRef ds:uri="http://schemas.microsoft.com/office/2006/documentManagement/types"/>
    <ds:schemaRef ds:uri="http://www.w3.org/XML/1998/namespace"/>
    <ds:schemaRef ds:uri="http://schemas.openxmlformats.org/package/2006/metadata/core-properties"/>
    <ds:schemaRef ds:uri="8d0ae4f1-4ff5-46a5-a375-42f047a5b34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Green pitch deck</Template>
  <TotalTime>286</TotalTime>
  <Words>225</Words>
  <Application>Microsoft Office PowerPoint</Application>
  <PresentationFormat>Widescreen</PresentationFormat>
  <Paragraphs>49</Paragraphs>
  <Slides>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Roboto</vt:lpstr>
      <vt:lpstr>Roboto Slab</vt:lpstr>
      <vt:lpstr>Rockwell</vt:lpstr>
      <vt:lpstr>Times New Roman</vt:lpstr>
      <vt:lpstr>Office Theme</vt:lpstr>
      <vt:lpstr>CSE 316 - Peripheral and Interfacing Lab Project: Mini Piano Using Arduino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One: Mini Piano Using Arduino</dc:title>
  <dc:creator>Unknown user</dc:creator>
  <cp:lastModifiedBy>User</cp:lastModifiedBy>
  <cp:revision>30</cp:revision>
  <dcterms:created xsi:type="dcterms:W3CDTF">2021-01-30T12:04:00Z</dcterms:created>
  <dcterms:modified xsi:type="dcterms:W3CDTF">2022-02-20T03:38:28Z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0x0101009E37146948D5D247B45ACA4AC51971E3</vt:lpwstr>
  </property>
</Properties>
</file>