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24" r:id="rId5"/>
    <p:sldId id="302" r:id="rId6"/>
    <p:sldId id="315" r:id="rId7"/>
    <p:sldId id="335" r:id="rId8"/>
    <p:sldId id="327" r:id="rId9"/>
    <p:sldId id="311" r:id="rId10"/>
    <p:sldId id="331" r:id="rId11"/>
    <p:sldId id="313" r:id="rId12"/>
    <p:sldId id="333" r:id="rId13"/>
    <p:sldId id="334" r:id="rId14"/>
    <p:sldId id="33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06C61F-3C1E-45DF-847C-AC88DDBFABF2}">
          <p14:sldIdLst>
            <p14:sldId id="324"/>
            <p14:sldId id="302"/>
          </p14:sldIdLst>
        </p14:section>
        <p14:section name="Untitled Section" id="{C6E13EAB-CD16-4C96-AE69-5C47F336B272}">
          <p14:sldIdLst>
            <p14:sldId id="315"/>
            <p14:sldId id="335"/>
            <p14:sldId id="327"/>
            <p14:sldId id="311"/>
            <p14:sldId id="331"/>
            <p14:sldId id="313"/>
            <p14:sldId id="333"/>
            <p14:sldId id="334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9" autoAdjust="0"/>
    <p:restoredTop sz="95033" autoAdjust="0"/>
  </p:normalViewPr>
  <p:slideViewPr>
    <p:cSldViewPr snapToGrid="0">
      <p:cViewPr varScale="1">
        <p:scale>
          <a:sx n="127" d="100"/>
          <a:sy n="127" d="100"/>
        </p:scale>
        <p:origin x="462" y="120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4/9/2022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4/9/2022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-2"/>
            <a:ext cx="12192000" cy="6857999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057034" y="1262667"/>
            <a:ext cx="5752829" cy="4771731"/>
          </a:xfrm>
          <a:prstGeom prst="hexagon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64476" y="181628"/>
            <a:ext cx="4450081" cy="580672"/>
          </a:xfrm>
        </p:spPr>
        <p:txBody>
          <a:bodyPr/>
          <a:lstStyle/>
          <a:p>
            <a:r>
              <a:rPr lang="en-US" sz="2800" dirty="0"/>
              <a:t>IoT Weather Station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255521" y="2751803"/>
            <a:ext cx="785546" cy="67719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1D40D3-4C0A-46D4-ADEC-C8B6A5F43740}"/>
              </a:ext>
            </a:extLst>
          </p:cNvPr>
          <p:cNvSpPr txBox="1"/>
          <p:nvPr/>
        </p:nvSpPr>
        <p:spPr>
          <a:xfrm>
            <a:off x="8194766" y="3997234"/>
            <a:ext cx="3936274" cy="2778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9" name="Title 5">
            <a:extLst>
              <a:ext uri="{FF2B5EF4-FFF2-40B4-BE49-F238E27FC236}">
                <a16:creationId xmlns:a16="http://schemas.microsoft.com/office/drawing/2014/main" id="{53E552A5-55EB-4FF4-AB71-765DAD02098F}"/>
              </a:ext>
            </a:extLst>
          </p:cNvPr>
          <p:cNvSpPr txBox="1">
            <a:spLocks/>
          </p:cNvSpPr>
          <p:nvPr/>
        </p:nvSpPr>
        <p:spPr>
          <a:xfrm>
            <a:off x="2629846" y="583129"/>
            <a:ext cx="6408356" cy="4600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CSE </a:t>
            </a:r>
            <a:r>
              <a:rPr lang="en-US" sz="2400" dirty="0" smtClean="0"/>
              <a:t>316- </a:t>
            </a:r>
            <a:r>
              <a:rPr lang="en-US" sz="2400" dirty="0"/>
              <a:t>Peripheral and </a:t>
            </a:r>
            <a:r>
              <a:rPr lang="en-US" sz="2400" dirty="0" smtClean="0"/>
              <a:t>Interfacing Lab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0001A6-E7F2-4A4D-B7B5-675014EC344E}"/>
              </a:ext>
            </a:extLst>
          </p:cNvPr>
          <p:cNvSpPr txBox="1"/>
          <p:nvPr/>
        </p:nvSpPr>
        <p:spPr>
          <a:xfrm>
            <a:off x="8502340" y="4701911"/>
            <a:ext cx="306746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Presented by </a:t>
            </a:r>
          </a:p>
          <a:p>
            <a:r>
              <a:rPr lang="en-GB" sz="2200" dirty="0">
                <a:solidFill>
                  <a:schemeClr val="bg1"/>
                </a:solidFill>
              </a:rPr>
              <a:t>Nor Mohammad Nasim</a:t>
            </a:r>
          </a:p>
          <a:p>
            <a:r>
              <a:rPr lang="en-GB" sz="2200" dirty="0">
                <a:solidFill>
                  <a:schemeClr val="bg1"/>
                </a:solidFill>
              </a:rPr>
              <a:t>Reg: </a:t>
            </a:r>
            <a:r>
              <a:rPr lang="en-GB" sz="2200" dirty="0" smtClean="0">
                <a:solidFill>
                  <a:schemeClr val="bg1"/>
                </a:solidFill>
              </a:rPr>
              <a:t>19101010</a:t>
            </a:r>
          </a:p>
          <a:p>
            <a:r>
              <a:rPr lang="en-GB" sz="2200" dirty="0" smtClean="0">
                <a:solidFill>
                  <a:schemeClr val="bg1"/>
                </a:solidFill>
              </a:rPr>
              <a:t>Md. </a:t>
            </a:r>
            <a:r>
              <a:rPr lang="en-GB" sz="2200" dirty="0" err="1" smtClean="0">
                <a:solidFill>
                  <a:schemeClr val="bg1"/>
                </a:solidFill>
              </a:rPr>
              <a:t>Abdur</a:t>
            </a:r>
            <a:r>
              <a:rPr lang="en-GB" sz="2200" dirty="0" smtClean="0">
                <a:solidFill>
                  <a:schemeClr val="bg1"/>
                </a:solidFill>
              </a:rPr>
              <a:t> Rashid</a:t>
            </a:r>
          </a:p>
          <a:p>
            <a:r>
              <a:rPr lang="en-GB" sz="2200" dirty="0" err="1" smtClean="0">
                <a:solidFill>
                  <a:schemeClr val="bg1"/>
                </a:solidFill>
              </a:rPr>
              <a:t>Reg</a:t>
            </a:r>
            <a:r>
              <a:rPr lang="en-GB" sz="2200" dirty="0" smtClean="0">
                <a:solidFill>
                  <a:schemeClr val="bg1"/>
                </a:solidFill>
              </a:rPr>
              <a:t>: 19101008</a:t>
            </a:r>
            <a:endParaRPr lang="en-GB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title"/>
          </p:nvPr>
        </p:nvSpPr>
        <p:spPr>
          <a:xfrm>
            <a:off x="769256" y="493487"/>
            <a:ext cx="8882743" cy="1146628"/>
          </a:xfrm>
        </p:spPr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Where is our project unique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1663" y="2380702"/>
            <a:ext cx="8607451" cy="2313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previous project there are many complex Circuit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made.  For access the weather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situation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not any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user-friendly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first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using barometric pressure.  and in last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use local web server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project can calculate temperature, humidity.  The results shown good accuracy and stability compared to other budget friendly weather stations. It has a user-friendly interface with a very low maintenance charge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56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5D9D888-CC52-44E7-B80A-D55EB314EC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7813" b="7813"/>
          <a:stretch>
            <a:fillRect/>
          </a:stretch>
        </p:blipFill>
        <p:spPr>
          <a:xfrm>
            <a:off x="0" y="-60960"/>
            <a:ext cx="12192000" cy="685800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352C2F-9812-44CF-A329-22F00178F3AF}"/>
              </a:ext>
            </a:extLst>
          </p:cNvPr>
          <p:cNvSpPr txBox="1"/>
          <p:nvPr/>
        </p:nvSpPr>
        <p:spPr>
          <a:xfrm>
            <a:off x="6995790" y="4922717"/>
            <a:ext cx="441524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5400" b="1" dirty="0"/>
              <a:t>Thank </a:t>
            </a:r>
            <a:r>
              <a:rPr lang="en-GB" sz="5400" b="1" dirty="0" smtClean="0"/>
              <a:t>You! 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2537947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Content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1636211"/>
            <a:ext cx="5363028" cy="4924246"/>
          </a:xfrm>
        </p:spPr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dirty="0"/>
              <a:t>M</a:t>
            </a:r>
            <a:r>
              <a:rPr lang="en-US" dirty="0" smtClean="0"/>
              <a:t>otivation</a:t>
            </a:r>
          </a:p>
          <a:p>
            <a:r>
              <a:rPr lang="en-US" dirty="0" smtClean="0"/>
              <a:t>Components Required</a:t>
            </a:r>
          </a:p>
          <a:p>
            <a:r>
              <a:rPr lang="en-US" dirty="0" smtClean="0"/>
              <a:t>Budget</a:t>
            </a:r>
            <a:endParaRPr lang="en-US" dirty="0"/>
          </a:p>
          <a:p>
            <a:r>
              <a:rPr lang="en-US" dirty="0"/>
              <a:t>Circuit </a:t>
            </a:r>
            <a:r>
              <a:rPr lang="en-US" dirty="0" smtClean="0"/>
              <a:t>Diagram</a:t>
            </a:r>
          </a:p>
          <a:p>
            <a:r>
              <a:rPr lang="en-US" dirty="0" smtClean="0"/>
              <a:t>Configure </a:t>
            </a:r>
            <a:r>
              <a:rPr lang="en-US" dirty="0" err="1"/>
              <a:t>Blynk</a:t>
            </a:r>
            <a:r>
              <a:rPr lang="en-US" dirty="0"/>
              <a:t> App for </a:t>
            </a:r>
            <a:r>
              <a:rPr lang="en-US" dirty="0" err="1"/>
              <a:t>IoT</a:t>
            </a:r>
            <a:r>
              <a:rPr lang="en-US" dirty="0"/>
              <a:t> Weather </a:t>
            </a:r>
            <a:r>
              <a:rPr lang="en-US" dirty="0" smtClean="0"/>
              <a:t>Station</a:t>
            </a:r>
          </a:p>
          <a:p>
            <a:r>
              <a:rPr lang="en-US" dirty="0" smtClean="0"/>
              <a:t>Some </a:t>
            </a:r>
            <a:r>
              <a:rPr lang="en-US" dirty="0"/>
              <a:t>related </a:t>
            </a:r>
            <a:r>
              <a:rPr lang="en-US" dirty="0" smtClean="0"/>
              <a:t>work</a:t>
            </a:r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here </a:t>
            </a:r>
            <a:r>
              <a:rPr lang="en-US" dirty="0"/>
              <a:t>is </a:t>
            </a:r>
            <a:r>
              <a:rPr lang="en-US" dirty="0" smtClean="0"/>
              <a:t>our </a:t>
            </a:r>
            <a:r>
              <a:rPr lang="en-US" dirty="0"/>
              <a:t>project unique</a:t>
            </a: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8" r="21288"/>
          <a:stretch>
            <a:fillRect/>
          </a:stretch>
        </p:blipFill>
        <p:spPr>
          <a:xfrm>
            <a:off x="5907588" y="638753"/>
            <a:ext cx="5855754" cy="5631571"/>
          </a:xfrm>
        </p:spPr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Abstract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2044701"/>
            <a:ext cx="5951998" cy="303362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A </a:t>
            </a:r>
            <a:r>
              <a:rPr lang="en-US" sz="2400" b="1" dirty="0">
                <a:solidFill>
                  <a:schemeClr val="tx1"/>
                </a:solidFill>
              </a:rPr>
              <a:t>weather station can be described as an instrument or device, which provides us with the information of the weather in our </a:t>
            </a:r>
            <a:r>
              <a:rPr lang="en-US" sz="2400" b="1" dirty="0" err="1">
                <a:solidFill>
                  <a:schemeClr val="tx1"/>
                </a:solidFill>
              </a:rPr>
              <a:t>neighbouring</a:t>
            </a:r>
            <a:r>
              <a:rPr lang="en-US" sz="2400" b="1" dirty="0">
                <a:solidFill>
                  <a:schemeClr val="tx1"/>
                </a:solidFill>
              </a:rPr>
              <a:t> environment. For example it can provide us with details about the surrounding temperature, barometric pressure, humidity, etc.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F377DF-1358-4688-A00D-8627AAEDD8A4}"/>
              </a:ext>
            </a:extLst>
          </p:cNvPr>
          <p:cNvSpPr/>
          <p:nvPr/>
        </p:nvSpPr>
        <p:spPr>
          <a:xfrm>
            <a:off x="-1" y="5007429"/>
            <a:ext cx="7090227" cy="185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9" r="272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60399" y="2044700"/>
            <a:ext cx="7062880" cy="2534857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Weather stations are the closest source of information about the weather in real-time to us. When forecasting the weather, they should be used together with different weather models</a:t>
            </a:r>
            <a:r>
              <a:rPr lang="en-US" sz="1800" b="1" dirty="0" smtClean="0"/>
              <a:t>.</a:t>
            </a:r>
          </a:p>
          <a:p>
            <a:pPr marL="0" indent="0">
              <a:buNone/>
            </a:pPr>
            <a:r>
              <a:rPr lang="en-US" sz="1800" b="1" dirty="0"/>
              <a:t>On an everyday basis, many use weather forecasts to determine what to wear on a given day.</a:t>
            </a:r>
            <a:endParaRPr lang="en-US" sz="1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1"/>
                </a:solidFill>
              </a:rPr>
              <a:t>Motivation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366" y="552529"/>
            <a:ext cx="3737224" cy="447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887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F8B7E6-C7CC-4793-BF6A-AD22CB5E06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01188" y="2989722"/>
            <a:ext cx="2881013" cy="597005"/>
          </a:xfrm>
        </p:spPr>
        <p:txBody>
          <a:bodyPr/>
          <a:lstStyle/>
          <a:p>
            <a:pPr marL="542925" lvl="2" indent="0">
              <a:buNone/>
            </a:pPr>
            <a:r>
              <a:rPr lang="en-GB" b="1" dirty="0" smtClean="0"/>
              <a:t>Breadboard</a:t>
            </a:r>
            <a:endParaRPr lang="en-GB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D7A46C-12FA-447D-999F-870063063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03" y="151561"/>
            <a:ext cx="6233886" cy="805873"/>
          </a:xfrm>
        </p:spPr>
        <p:txBody>
          <a:bodyPr/>
          <a:lstStyle/>
          <a:p>
            <a:r>
              <a:rPr lang="en-US" sz="4000" dirty="0">
                <a:solidFill>
                  <a:schemeClr val="accent1"/>
                </a:solidFill>
              </a:rPr>
              <a:t>Components Required</a:t>
            </a:r>
          </a:p>
        </p:txBody>
      </p:sp>
      <p:sp>
        <p:nvSpPr>
          <p:cNvPr id="3" name="AutoShape 4" descr="DHT11 Temperature and Humidity Sensor – Naba Tech Shop"/>
          <p:cNvSpPr>
            <a:spLocks noChangeAspect="1" noChangeArrowheads="1"/>
          </p:cNvSpPr>
          <p:nvPr/>
        </p:nvSpPr>
        <p:spPr bwMode="auto">
          <a:xfrm>
            <a:off x="-925736" y="-5363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Snip Diagonal Corner Rectangle 13"/>
          <p:cNvSpPr/>
          <p:nvPr/>
        </p:nvSpPr>
        <p:spPr>
          <a:xfrm>
            <a:off x="4138263" y="914219"/>
            <a:ext cx="2285207" cy="2002793"/>
          </a:xfrm>
          <a:prstGeom prst="snip2Diag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Diagonal Corner Rectangle 15"/>
          <p:cNvSpPr/>
          <p:nvPr/>
        </p:nvSpPr>
        <p:spPr>
          <a:xfrm>
            <a:off x="2216499" y="3797834"/>
            <a:ext cx="2226353" cy="1950314"/>
          </a:xfrm>
          <a:prstGeom prst="snip2Diag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16"/>
          <p:cNvSpPr/>
          <p:nvPr/>
        </p:nvSpPr>
        <p:spPr>
          <a:xfrm>
            <a:off x="6685089" y="4107994"/>
            <a:ext cx="2118844" cy="1793413"/>
          </a:xfrm>
          <a:prstGeom prst="snip2Diag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nip Diagonal Corner Rectangle 17"/>
          <p:cNvSpPr/>
          <p:nvPr/>
        </p:nvSpPr>
        <p:spPr>
          <a:xfrm>
            <a:off x="7824461" y="762180"/>
            <a:ext cx="2391272" cy="2079261"/>
          </a:xfrm>
          <a:prstGeom prst="snip2Diag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Diagonal Corner Rectangle 18"/>
          <p:cNvSpPr/>
          <p:nvPr/>
        </p:nvSpPr>
        <p:spPr>
          <a:xfrm>
            <a:off x="548724" y="914219"/>
            <a:ext cx="1983420" cy="1927222"/>
          </a:xfrm>
          <a:prstGeom prst="snip2Diag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9717" b="-638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3820" y="3027250"/>
            <a:ext cx="21207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/>
              <a:t>NodeMCU</a:t>
            </a:r>
            <a:r>
              <a:rPr lang="en-GB" sz="1600" b="1" dirty="0"/>
              <a:t> ESP8266 </a:t>
            </a:r>
            <a:r>
              <a:rPr lang="en-GB" sz="1600" b="1" dirty="0" smtClean="0"/>
              <a:t>12E</a:t>
            </a:r>
          </a:p>
          <a:p>
            <a:r>
              <a:rPr lang="en-GB" sz="1600" b="1" dirty="0" smtClean="0"/>
              <a:t> </a:t>
            </a:r>
            <a:r>
              <a:rPr lang="en-GB" sz="1600" b="1" dirty="0"/>
              <a:t>development Module</a:t>
            </a:r>
            <a:endParaRPr lang="en-GB" sz="1600" b="1" dirty="0"/>
          </a:p>
        </p:txBody>
      </p:sp>
      <p:sp>
        <p:nvSpPr>
          <p:cNvPr id="20" name="Rectangle 19"/>
          <p:cNvSpPr/>
          <p:nvPr/>
        </p:nvSpPr>
        <p:spPr>
          <a:xfrm>
            <a:off x="4343899" y="3054361"/>
            <a:ext cx="2205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/>
              <a:t>DHT11 Temperature and </a:t>
            </a:r>
            <a:endParaRPr lang="en-GB" sz="1600" b="1" dirty="0" smtClean="0"/>
          </a:p>
          <a:p>
            <a:r>
              <a:rPr lang="en-GB" sz="1600" b="1" dirty="0" smtClean="0"/>
              <a:t>Humidity </a:t>
            </a:r>
            <a:r>
              <a:rPr lang="en-GB" sz="1600" b="1" dirty="0"/>
              <a:t>Sensor</a:t>
            </a:r>
            <a:endParaRPr lang="en-GB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2428774" y="5609020"/>
            <a:ext cx="2014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/>
              <a:t>16×2 LCD Display with </a:t>
            </a:r>
            <a:endParaRPr lang="en-GB" sz="1600" b="1" dirty="0" smtClean="0"/>
          </a:p>
          <a:p>
            <a:r>
              <a:rPr lang="en-GB" sz="1600" b="1" dirty="0" smtClean="0"/>
              <a:t>I2C </a:t>
            </a:r>
            <a:r>
              <a:rPr lang="en-GB" sz="1600" b="1" dirty="0"/>
              <a:t>interface</a:t>
            </a:r>
            <a:endParaRPr lang="en-GB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7103818" y="5901407"/>
            <a:ext cx="1394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Jumper wires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033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B89E9C66-E38F-4FFF-B1A6-BA4E05DD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300" y="523866"/>
            <a:ext cx="4275138" cy="830997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Budget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1" b="29791"/>
          <a:stretch>
            <a:fillRect/>
          </a:stretch>
        </p:blipFill>
        <p:spPr/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482103"/>
              </p:ext>
            </p:extLst>
          </p:nvPr>
        </p:nvGraphicFramePr>
        <p:xfrm>
          <a:off x="1480457" y="2113038"/>
          <a:ext cx="8737600" cy="35484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368800">
                  <a:extLst>
                    <a:ext uri="{9D8B030D-6E8A-4147-A177-3AD203B41FA5}">
                      <a16:colId xmlns:a16="http://schemas.microsoft.com/office/drawing/2014/main" val="4031323499"/>
                    </a:ext>
                  </a:extLst>
                </a:gridCol>
                <a:gridCol w="4368800">
                  <a:extLst>
                    <a:ext uri="{9D8B030D-6E8A-4147-A177-3AD203B41FA5}">
                      <a16:colId xmlns:a16="http://schemas.microsoft.com/office/drawing/2014/main" val="2677905682"/>
                    </a:ext>
                  </a:extLst>
                </a:gridCol>
              </a:tblGrid>
              <a:tr h="567065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 (taka)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339765"/>
                  </a:ext>
                </a:extLst>
              </a:tr>
              <a:tr h="567065">
                <a:tc>
                  <a:txBody>
                    <a:bodyPr/>
                    <a:lstStyle/>
                    <a:p>
                      <a:r>
                        <a:rPr lang="en-US" dirty="0" smtClean="0"/>
                        <a:t>Breadboard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733549"/>
                  </a:ext>
                </a:extLst>
              </a:tr>
              <a:tr h="567065">
                <a:tc>
                  <a:txBody>
                    <a:bodyPr/>
                    <a:lstStyle/>
                    <a:p>
                      <a:r>
                        <a:rPr lang="en-US" dirty="0" smtClean="0"/>
                        <a:t>LCD monitor (16*2)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333823"/>
                  </a:ext>
                </a:extLst>
              </a:tr>
              <a:tr h="567065">
                <a:tc>
                  <a:txBody>
                    <a:bodyPr/>
                    <a:lstStyle/>
                    <a:p>
                      <a:r>
                        <a:rPr lang="en-US" dirty="0" smtClean="0"/>
                        <a:t>Jumper Wire 40pcs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211"/>
                  </a:ext>
                </a:extLst>
              </a:tr>
              <a:tr h="567065">
                <a:tc>
                  <a:txBody>
                    <a:bodyPr/>
                    <a:lstStyle/>
                    <a:p>
                      <a:r>
                        <a:rPr lang="en-GB" sz="1800" b="0" dirty="0" err="1" smtClean="0"/>
                        <a:t>NodeMCU</a:t>
                      </a:r>
                      <a:r>
                        <a:rPr lang="en-GB" sz="1800" b="0" dirty="0" smtClean="0"/>
                        <a:t> ESP8266 12E</a:t>
                      </a:r>
                    </a:p>
                    <a:p>
                      <a:r>
                        <a:rPr lang="en-GB" sz="1800" b="0" dirty="0" smtClean="0"/>
                        <a:t> development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726568"/>
                  </a:ext>
                </a:extLst>
              </a:tr>
              <a:tr h="567065">
                <a:tc>
                  <a:txBody>
                    <a:bodyPr/>
                    <a:lstStyle/>
                    <a:p>
                      <a:r>
                        <a:rPr lang="en-GB" sz="1800" b="0" dirty="0" smtClean="0"/>
                        <a:t>DHT11 Temperature and </a:t>
                      </a:r>
                    </a:p>
                    <a:p>
                      <a:r>
                        <a:rPr lang="en-GB" sz="1800" b="0" dirty="0" smtClean="0"/>
                        <a:t>Humidity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634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608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57889EE5-F222-418C-B5F7-7CCCC9A6EA03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/>
          <a:srcRect l="480" r="480"/>
          <a:stretch>
            <a:fillRect/>
          </a:stretch>
        </p:blipFill>
        <p:spPr>
          <a:xfrm>
            <a:off x="9393238" y="0"/>
            <a:ext cx="2536825" cy="1463675"/>
          </a:xfrm>
        </p:spPr>
      </p:pic>
      <p:pic>
        <p:nvPicPr>
          <p:cNvPr id="2050" name="Picture 2" descr="Circuit diagram of IoT based weather station using DHT11 and ESP82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077" y="1116557"/>
            <a:ext cx="67437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3143" y="4615545"/>
            <a:ext cx="100003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The wiring connections are made as follows : Pin 1 of the DHT11 goes into +3v of the </a:t>
            </a:r>
            <a:r>
              <a:rPr lang="en-US" dirty="0" err="1">
                <a:latin typeface="arial" panose="020B0604020202020204" pitchFamily="34" charset="0"/>
              </a:rPr>
              <a:t>NodeMCU</a:t>
            </a:r>
            <a:r>
              <a:rPr lang="en-US" dirty="0">
                <a:latin typeface="arial" panose="020B0604020202020204" pitchFamily="34" charset="0"/>
              </a:rPr>
              <a:t>. Pin 2 of the DHT11 goes into Digital Pin D4 of the </a:t>
            </a:r>
            <a:r>
              <a:rPr lang="en-US" dirty="0" err="1">
                <a:latin typeface="arial" panose="020B0604020202020204" pitchFamily="34" charset="0"/>
              </a:rPr>
              <a:t>NodeMCU</a:t>
            </a:r>
            <a:r>
              <a:rPr lang="en-US" dirty="0">
                <a:latin typeface="arial" panose="020B0604020202020204" pitchFamily="34" charset="0"/>
              </a:rPr>
              <a:t>. Pin 3 of the DHT11 goes into Ground Pin (GND) of the </a:t>
            </a:r>
            <a:r>
              <a:rPr lang="en-US" dirty="0" err="1">
                <a:latin typeface="arial" panose="020B0604020202020204" pitchFamily="34" charset="0"/>
              </a:rPr>
              <a:t>NodeMCU</a:t>
            </a:r>
            <a:r>
              <a:rPr lang="en-US" dirty="0">
                <a:solidFill>
                  <a:srgbClr val="BDC1C6"/>
                </a:solidFill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0934" y="347116"/>
            <a:ext cx="36631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chemeClr val="accent1"/>
                </a:solidFill>
              </a:rPr>
              <a:t>Circuit Diagram</a:t>
            </a:r>
            <a:endParaRPr lang="en-US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37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688" y="369785"/>
            <a:ext cx="9876972" cy="907473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Configure </a:t>
            </a:r>
            <a:r>
              <a:rPr lang="en-US" sz="3600" dirty="0" err="1">
                <a:solidFill>
                  <a:schemeClr val="accent1"/>
                </a:solidFill>
              </a:rPr>
              <a:t>Blynk</a:t>
            </a:r>
            <a:r>
              <a:rPr lang="en-US" sz="3600" dirty="0">
                <a:solidFill>
                  <a:schemeClr val="accent1"/>
                </a:solidFill>
              </a:rPr>
              <a:t> App for </a:t>
            </a:r>
            <a:r>
              <a:rPr lang="en-US" sz="3600" dirty="0" err="1">
                <a:solidFill>
                  <a:schemeClr val="accent1"/>
                </a:solidFill>
              </a:rPr>
              <a:t>IoT</a:t>
            </a:r>
            <a:r>
              <a:rPr lang="en-US" sz="3600" dirty="0">
                <a:solidFill>
                  <a:schemeClr val="accent1"/>
                </a:solidFill>
              </a:rPr>
              <a:t> Weather Station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F6824-E409-4436-9F53-FF50E9FB0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0293" y="1639876"/>
            <a:ext cx="7927319" cy="398255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Go to App Store/Play Store on your smartphone. Download and login to the </a:t>
            </a:r>
            <a:r>
              <a:rPr lang="en-US" b="1" dirty="0" err="1">
                <a:solidFill>
                  <a:schemeClr val="tx1"/>
                </a:solidFill>
              </a:rPr>
              <a:t>blynk</a:t>
            </a:r>
            <a:r>
              <a:rPr lang="en-US" b="1" dirty="0">
                <a:solidFill>
                  <a:schemeClr val="tx1"/>
                </a:solidFill>
              </a:rPr>
              <a:t> app using our email address.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 Now, create a new project.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Select connection type as </a:t>
            </a:r>
            <a:r>
              <a:rPr lang="en-US" b="1" dirty="0" err="1">
                <a:solidFill>
                  <a:schemeClr val="tx1"/>
                </a:solidFill>
              </a:rPr>
              <a:t>WiFi</a:t>
            </a:r>
            <a:r>
              <a:rPr lang="en-US" b="1" dirty="0">
                <a:solidFill>
                  <a:schemeClr val="tx1"/>
                </a:solidFill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we will see a popup that says an authentication token was sent to our email address.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Now, select (+) plus icon and add two “Gauges”.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 After you add two gauges tap on it and name it as Humidity and you can even change the level.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Now select the input pin no as V5. Then choose a refresh rate of 1second for each gauge.</a:t>
            </a:r>
          </a:p>
        </p:txBody>
      </p:sp>
      <p:pic>
        <p:nvPicPr>
          <p:cNvPr id="3078" name="Picture 6" descr="ESP8266 and DHT11 weather station on blynk ap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4" r="18273" b="7390"/>
          <a:stretch/>
        </p:blipFill>
        <p:spPr bwMode="auto">
          <a:xfrm>
            <a:off x="8737599" y="1507304"/>
            <a:ext cx="2975429" cy="381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89643" y="2579818"/>
            <a:ext cx="8682826" cy="25287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Simple Weather station using Arduino &amp; BME280 Barometric Pressure Sensor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BME280 Based Mini Weather Station using ESP8266/ESP32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err="1"/>
              <a:t>NodeMCU</a:t>
            </a:r>
            <a:r>
              <a:rPr lang="en-US" sz="2200" b="1" dirty="0"/>
              <a:t> ESP8266 Monitoring DHT11/DHT22 Temperature and Humidity with Local Web 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16743" y="533063"/>
            <a:ext cx="5929086" cy="74781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Some related work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7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219</TotalTime>
  <Words>481</Words>
  <Application>Microsoft Office PowerPoint</Application>
  <PresentationFormat>Widescreen</PresentationFormat>
  <Paragraphs>66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</vt:lpstr>
      <vt:lpstr>Biome Light</vt:lpstr>
      <vt:lpstr>Calibri</vt:lpstr>
      <vt:lpstr>Calibri Light</vt:lpstr>
      <vt:lpstr>Corbel</vt:lpstr>
      <vt:lpstr>Times New Roman</vt:lpstr>
      <vt:lpstr>Wingdings</vt:lpstr>
      <vt:lpstr>Office Theme</vt:lpstr>
      <vt:lpstr>PowerPoint Presentation</vt:lpstr>
      <vt:lpstr>Content</vt:lpstr>
      <vt:lpstr>Abstract</vt:lpstr>
      <vt:lpstr>Motivation </vt:lpstr>
      <vt:lpstr>Components Required</vt:lpstr>
      <vt:lpstr>Budget</vt:lpstr>
      <vt:lpstr>PowerPoint Presentation</vt:lpstr>
      <vt:lpstr>Configure Blynk App for IoT Weather Station </vt:lpstr>
      <vt:lpstr>Some related work </vt:lpstr>
      <vt:lpstr>Where is our project unique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Ali Mostakim</dc:creator>
  <cp:lastModifiedBy>User</cp:lastModifiedBy>
  <cp:revision>33</cp:revision>
  <dcterms:created xsi:type="dcterms:W3CDTF">2022-04-03T17:45:32Z</dcterms:created>
  <dcterms:modified xsi:type="dcterms:W3CDTF">2022-04-09T18:32:28Z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