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8FD6FF-B53D-43BA-9830-09B40042EC4D}" type="datetimeFigureOut">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DCAE2-A604-4BE1-9465-50556D1D7E0B}" type="slidenum">
              <a:rPr lang="en-IN" smtClean="0"/>
              <a:t>‹#›</a:t>
            </a:fld>
            <a:endParaRPr lang="en-IN"/>
          </a:p>
        </p:txBody>
      </p:sp>
    </p:spTree>
    <p:extLst>
      <p:ext uri="{BB962C8B-B14F-4D97-AF65-F5344CB8AC3E}">
        <p14:creationId xmlns:p14="http://schemas.microsoft.com/office/powerpoint/2010/main" val="4024055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8FD6FF-B53D-43BA-9830-09B40042EC4D}" type="datetimeFigureOut">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DCAE2-A604-4BE1-9465-50556D1D7E0B}" type="slidenum">
              <a:rPr lang="en-IN" smtClean="0"/>
              <a:t>‹#›</a:t>
            </a:fld>
            <a:endParaRPr lang="en-IN"/>
          </a:p>
        </p:txBody>
      </p:sp>
    </p:spTree>
    <p:extLst>
      <p:ext uri="{BB962C8B-B14F-4D97-AF65-F5344CB8AC3E}">
        <p14:creationId xmlns:p14="http://schemas.microsoft.com/office/powerpoint/2010/main" val="124663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8FD6FF-B53D-43BA-9830-09B40042EC4D}" type="datetimeFigureOut">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DCAE2-A604-4BE1-9465-50556D1D7E0B}" type="slidenum">
              <a:rPr lang="en-IN" smtClean="0"/>
              <a:t>‹#›</a:t>
            </a:fld>
            <a:endParaRPr lang="en-IN"/>
          </a:p>
        </p:txBody>
      </p:sp>
    </p:spTree>
    <p:extLst>
      <p:ext uri="{BB962C8B-B14F-4D97-AF65-F5344CB8AC3E}">
        <p14:creationId xmlns:p14="http://schemas.microsoft.com/office/powerpoint/2010/main" val="355105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8FD6FF-B53D-43BA-9830-09B40042EC4D}" type="datetimeFigureOut">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DCAE2-A604-4BE1-9465-50556D1D7E0B}" type="slidenum">
              <a:rPr lang="en-IN" smtClean="0"/>
              <a:t>‹#›</a:t>
            </a:fld>
            <a:endParaRPr lang="en-IN"/>
          </a:p>
        </p:txBody>
      </p:sp>
    </p:spTree>
    <p:extLst>
      <p:ext uri="{BB962C8B-B14F-4D97-AF65-F5344CB8AC3E}">
        <p14:creationId xmlns:p14="http://schemas.microsoft.com/office/powerpoint/2010/main" val="231356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8FD6FF-B53D-43BA-9830-09B40042EC4D}" type="datetimeFigureOut">
              <a:rPr lang="en-IN" smtClean="0"/>
              <a:t>03-08-2021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DCAE2-A604-4BE1-9465-50556D1D7E0B}" type="slidenum">
              <a:rPr lang="en-IN" smtClean="0"/>
              <a:t>‹#›</a:t>
            </a:fld>
            <a:endParaRPr lang="en-IN"/>
          </a:p>
        </p:txBody>
      </p:sp>
    </p:spTree>
    <p:extLst>
      <p:ext uri="{BB962C8B-B14F-4D97-AF65-F5344CB8AC3E}">
        <p14:creationId xmlns:p14="http://schemas.microsoft.com/office/powerpoint/2010/main" val="200908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8FD6FF-B53D-43BA-9830-09B40042EC4D}" type="datetimeFigureOut">
              <a:rPr lang="en-IN" smtClean="0"/>
              <a:t>03-08-2021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2DCAE2-A604-4BE1-9465-50556D1D7E0B}" type="slidenum">
              <a:rPr lang="en-IN" smtClean="0"/>
              <a:t>‹#›</a:t>
            </a:fld>
            <a:endParaRPr lang="en-IN"/>
          </a:p>
        </p:txBody>
      </p:sp>
    </p:spTree>
    <p:extLst>
      <p:ext uri="{BB962C8B-B14F-4D97-AF65-F5344CB8AC3E}">
        <p14:creationId xmlns:p14="http://schemas.microsoft.com/office/powerpoint/2010/main" val="188540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8FD6FF-B53D-43BA-9830-09B40042EC4D}" type="datetimeFigureOut">
              <a:rPr lang="en-IN" smtClean="0"/>
              <a:t>03-08-2021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2DCAE2-A604-4BE1-9465-50556D1D7E0B}" type="slidenum">
              <a:rPr lang="en-IN" smtClean="0"/>
              <a:t>‹#›</a:t>
            </a:fld>
            <a:endParaRPr lang="en-IN"/>
          </a:p>
        </p:txBody>
      </p:sp>
    </p:spTree>
    <p:extLst>
      <p:ext uri="{BB962C8B-B14F-4D97-AF65-F5344CB8AC3E}">
        <p14:creationId xmlns:p14="http://schemas.microsoft.com/office/powerpoint/2010/main" val="350060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8FD6FF-B53D-43BA-9830-09B40042EC4D}" type="datetimeFigureOut">
              <a:rPr lang="en-IN" smtClean="0"/>
              <a:t>03-08-2021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2DCAE2-A604-4BE1-9465-50556D1D7E0B}" type="slidenum">
              <a:rPr lang="en-IN" smtClean="0"/>
              <a:t>‹#›</a:t>
            </a:fld>
            <a:endParaRPr lang="en-IN"/>
          </a:p>
        </p:txBody>
      </p:sp>
    </p:spTree>
    <p:extLst>
      <p:ext uri="{BB962C8B-B14F-4D97-AF65-F5344CB8AC3E}">
        <p14:creationId xmlns:p14="http://schemas.microsoft.com/office/powerpoint/2010/main" val="177587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FD6FF-B53D-43BA-9830-09B40042EC4D}" type="datetimeFigureOut">
              <a:rPr lang="en-IN" smtClean="0"/>
              <a:t>03-08-2021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2DCAE2-A604-4BE1-9465-50556D1D7E0B}" type="slidenum">
              <a:rPr lang="en-IN" smtClean="0"/>
              <a:t>‹#›</a:t>
            </a:fld>
            <a:endParaRPr lang="en-IN"/>
          </a:p>
        </p:txBody>
      </p:sp>
    </p:spTree>
    <p:extLst>
      <p:ext uri="{BB962C8B-B14F-4D97-AF65-F5344CB8AC3E}">
        <p14:creationId xmlns:p14="http://schemas.microsoft.com/office/powerpoint/2010/main" val="2972515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8FD6FF-B53D-43BA-9830-09B40042EC4D}" type="datetimeFigureOut">
              <a:rPr lang="en-IN" smtClean="0"/>
              <a:t>03-08-2021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2DCAE2-A604-4BE1-9465-50556D1D7E0B}" type="slidenum">
              <a:rPr lang="en-IN" smtClean="0"/>
              <a:t>‹#›</a:t>
            </a:fld>
            <a:endParaRPr lang="en-IN"/>
          </a:p>
        </p:txBody>
      </p:sp>
    </p:spTree>
    <p:extLst>
      <p:ext uri="{BB962C8B-B14F-4D97-AF65-F5344CB8AC3E}">
        <p14:creationId xmlns:p14="http://schemas.microsoft.com/office/powerpoint/2010/main" val="2232618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8FD6FF-B53D-43BA-9830-09B40042EC4D}" type="datetimeFigureOut">
              <a:rPr lang="en-IN" smtClean="0"/>
              <a:t>03-08-2021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2DCAE2-A604-4BE1-9465-50556D1D7E0B}" type="slidenum">
              <a:rPr lang="en-IN" smtClean="0"/>
              <a:t>‹#›</a:t>
            </a:fld>
            <a:endParaRPr lang="en-IN"/>
          </a:p>
        </p:txBody>
      </p:sp>
    </p:spTree>
    <p:extLst>
      <p:ext uri="{BB962C8B-B14F-4D97-AF65-F5344CB8AC3E}">
        <p14:creationId xmlns:p14="http://schemas.microsoft.com/office/powerpoint/2010/main" val="3450782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FD6FF-B53D-43BA-9830-09B40042EC4D}" type="datetimeFigureOut">
              <a:rPr lang="en-IN" smtClean="0"/>
              <a:t>03-08-2021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DCAE2-A604-4BE1-9465-50556D1D7E0B}" type="slidenum">
              <a:rPr lang="en-IN" smtClean="0"/>
              <a:t>‹#›</a:t>
            </a:fld>
            <a:endParaRPr lang="en-IN"/>
          </a:p>
        </p:txBody>
      </p:sp>
    </p:spTree>
    <p:extLst>
      <p:ext uri="{BB962C8B-B14F-4D97-AF65-F5344CB8AC3E}">
        <p14:creationId xmlns:p14="http://schemas.microsoft.com/office/powerpoint/2010/main" val="870610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solidFill>
                  <a:schemeClr val="accent6">
                    <a:lumMod val="75000"/>
                  </a:schemeClr>
                </a:solidFill>
              </a:rPr>
              <a:t>DISCRIMINATION OF SWERTIA CHIRAYITA USING NIR SPECTROSCOPY TECHNIQUE</a:t>
            </a:r>
            <a:endParaRPr lang="en-IN" dirty="0">
              <a:solidFill>
                <a:schemeClr val="accent6">
                  <a:lumMod val="75000"/>
                </a:schemeClr>
              </a:solidFill>
            </a:endParaRPr>
          </a:p>
        </p:txBody>
      </p:sp>
      <p:sp>
        <p:nvSpPr>
          <p:cNvPr id="3" name="Subtitle 2"/>
          <p:cNvSpPr>
            <a:spLocks noGrp="1"/>
          </p:cNvSpPr>
          <p:nvPr>
            <p:ph type="subTitle" idx="1"/>
          </p:nvPr>
        </p:nvSpPr>
        <p:spPr/>
        <p:txBody>
          <a:bodyPr/>
          <a:lstStyle/>
          <a:p>
            <a:r>
              <a:rPr lang="en-IN" dirty="0" smtClean="0"/>
              <a:t>SAWON BHOWMIK</a:t>
            </a:r>
          </a:p>
          <a:p>
            <a:r>
              <a:rPr lang="en-IN" dirty="0" smtClean="0"/>
              <a:t>CLASS ROLL NO- 001911103010</a:t>
            </a:r>
          </a:p>
          <a:p>
            <a:r>
              <a:rPr lang="en-IN" dirty="0" smtClean="0"/>
              <a:t>EXAMINATION ROLL NO- M4IEE21010</a:t>
            </a:r>
            <a:endParaRPr lang="en-IN" dirty="0"/>
          </a:p>
        </p:txBody>
      </p:sp>
    </p:spTree>
    <p:extLst>
      <p:ext uri="{BB962C8B-B14F-4D97-AF65-F5344CB8AC3E}">
        <p14:creationId xmlns:p14="http://schemas.microsoft.com/office/powerpoint/2010/main" val="2530691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5" y="417378"/>
            <a:ext cx="10515600" cy="836658"/>
          </a:xfrm>
        </p:spPr>
        <p:txBody>
          <a:bodyPr>
            <a:normAutofit/>
          </a:bodyPr>
          <a:lstStyle/>
          <a:p>
            <a:r>
              <a:rPr lang="en-IN" sz="3600" dirty="0" smtClean="0"/>
              <a:t>NEAR INFRARED SPECTROMETER</a:t>
            </a:r>
            <a:endParaRPr lang="en-IN" sz="3600" dirty="0"/>
          </a:p>
        </p:txBody>
      </p:sp>
      <p:sp>
        <p:nvSpPr>
          <p:cNvPr id="3" name="Content Placeholder 2"/>
          <p:cNvSpPr>
            <a:spLocks noGrp="1"/>
          </p:cNvSpPr>
          <p:nvPr>
            <p:ph idx="1"/>
          </p:nvPr>
        </p:nvSpPr>
        <p:spPr>
          <a:xfrm>
            <a:off x="838200" y="2360056"/>
            <a:ext cx="5405846" cy="2889052"/>
          </a:xfrm>
        </p:spPr>
        <p:txBody>
          <a:bodyPr>
            <a:normAutofit/>
          </a:bodyPr>
          <a:lstStyle/>
          <a:p>
            <a:pPr marL="0" indent="0">
              <a:buNone/>
            </a:pPr>
            <a:r>
              <a:rPr lang="en-IN" sz="1600" dirty="0"/>
              <a:t>Near Infrared Spectroscopy is a kind of vibration spectroscopy. NIR usually employs photon energy more specifically electromagnetic radiation having energy ranges between 2.65 x 10-19 to 7.96 x 10-20 J, the corresponding wavelength range is 750 to 2,500 nm (wavenumbers: 13,300 to 4,000 cm-1). The main objective for the study of Near Infrared Spectrometry is to target those molecules which are showing molecular vibrations. The energy level specified for near infrared radiation is enough for changing the vibration states of those molecules and from that valuable insights as well as a good quantitative analysis can be </a:t>
            </a:r>
            <a:r>
              <a:rPr lang="en-IN" sz="1600" dirty="0" smtClean="0"/>
              <a:t>generated.</a:t>
            </a:r>
            <a:endParaRPr lang="en-IN" sz="1600" dirty="0"/>
          </a:p>
        </p:txBody>
      </p:sp>
      <p:pic>
        <p:nvPicPr>
          <p:cNvPr id="4" name="Picture 2" descr="C:\Users\sawon\Desktop\1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046" y="2336091"/>
            <a:ext cx="5412376" cy="288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396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74" y="404314"/>
            <a:ext cx="10515600" cy="706029"/>
          </a:xfrm>
        </p:spPr>
        <p:txBody>
          <a:bodyPr>
            <a:normAutofit/>
          </a:bodyPr>
          <a:lstStyle/>
          <a:p>
            <a:r>
              <a:rPr lang="en-IN" sz="3600" dirty="0" smtClean="0"/>
              <a:t>VIBRATION SPECTROSCOPY</a:t>
            </a:r>
            <a:endParaRPr lang="en-IN" sz="3600" dirty="0"/>
          </a:p>
        </p:txBody>
      </p:sp>
      <p:sp>
        <p:nvSpPr>
          <p:cNvPr id="3" name="Content Placeholder 2"/>
          <p:cNvSpPr>
            <a:spLocks noGrp="1"/>
          </p:cNvSpPr>
          <p:nvPr>
            <p:ph idx="1"/>
          </p:nvPr>
        </p:nvSpPr>
        <p:spPr>
          <a:xfrm>
            <a:off x="838200" y="1890939"/>
            <a:ext cx="10515600" cy="368935"/>
          </a:xfrm>
        </p:spPr>
        <p:txBody>
          <a:bodyPr>
            <a:noAutofit/>
          </a:bodyPr>
          <a:lstStyle/>
          <a:p>
            <a:pPr marL="0" indent="0">
              <a:buNone/>
            </a:pPr>
            <a:r>
              <a:rPr lang="en-US" sz="1600" dirty="0"/>
              <a:t>At ambient temperature most of the molecules are </a:t>
            </a:r>
            <a:r>
              <a:rPr lang="en-US" sz="1600" dirty="0" smtClean="0"/>
              <a:t>in their </a:t>
            </a:r>
            <a:r>
              <a:rPr lang="en-US" sz="1600" dirty="0"/>
              <a:t>fundamental vibrational energy levels.</a:t>
            </a:r>
            <a:endParaRPr lang="en-IN" sz="1600" dirty="0"/>
          </a:p>
        </p:txBody>
      </p:sp>
      <p:pic>
        <p:nvPicPr>
          <p:cNvPr id="4" name="Picture 2" descr="C:\Users\sawon\Desktop\11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26" y="2533707"/>
            <a:ext cx="4276725" cy="2971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sawon\Desktop\1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507" y="2163093"/>
            <a:ext cx="4661967" cy="35976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64028" y="5982788"/>
            <a:ext cx="4948646" cy="338554"/>
          </a:xfrm>
          <a:prstGeom prst="rect">
            <a:avLst/>
          </a:prstGeom>
          <a:noFill/>
        </p:spPr>
        <p:txBody>
          <a:bodyPr wrap="square" rtlCol="0">
            <a:spAutoFit/>
          </a:bodyPr>
          <a:lstStyle/>
          <a:p>
            <a:r>
              <a:rPr lang="en-IN" sz="1600" dirty="0" err="1"/>
              <a:t>Evib</a:t>
            </a:r>
            <a:r>
              <a:rPr lang="en-IN" sz="1600" dirty="0"/>
              <a:t> = (v + ½) * h * </a:t>
            </a:r>
            <a:r>
              <a:rPr lang="en-IN" sz="1600" dirty="0" smtClean="0"/>
              <a:t>ν,    Equation for harmonic oscillator</a:t>
            </a:r>
            <a:endParaRPr lang="en-IN" sz="1600" dirty="0"/>
          </a:p>
        </p:txBody>
      </p:sp>
      <p:sp>
        <p:nvSpPr>
          <p:cNvPr id="7" name="TextBox 6"/>
          <p:cNvSpPr txBox="1"/>
          <p:nvPr/>
        </p:nvSpPr>
        <p:spPr>
          <a:xfrm>
            <a:off x="5612674" y="5982788"/>
            <a:ext cx="6061164" cy="338554"/>
          </a:xfrm>
          <a:prstGeom prst="rect">
            <a:avLst/>
          </a:prstGeom>
          <a:noFill/>
        </p:spPr>
        <p:txBody>
          <a:bodyPr wrap="square" rtlCol="0">
            <a:spAutoFit/>
          </a:bodyPr>
          <a:lstStyle/>
          <a:p>
            <a:r>
              <a:rPr lang="en-IN" sz="1600" dirty="0" err="1"/>
              <a:t>Evib</a:t>
            </a:r>
            <a:r>
              <a:rPr lang="en-IN" sz="1600" dirty="0"/>
              <a:t> = h*ν(v + ½) – x*(v + ½)^</a:t>
            </a:r>
            <a:r>
              <a:rPr lang="en-IN" sz="1600" dirty="0" smtClean="0"/>
              <a:t>2*h*ν, equation for anharmonic oscillator</a:t>
            </a:r>
            <a:endParaRPr lang="en-IN" sz="1600" dirty="0"/>
          </a:p>
        </p:txBody>
      </p:sp>
    </p:spTree>
    <p:extLst>
      <p:ext uri="{BB962C8B-B14F-4D97-AF65-F5344CB8AC3E}">
        <p14:creationId xmlns:p14="http://schemas.microsoft.com/office/powerpoint/2010/main" val="2106885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09" y="495755"/>
            <a:ext cx="10515600" cy="875846"/>
          </a:xfrm>
        </p:spPr>
        <p:txBody>
          <a:bodyPr>
            <a:normAutofit/>
          </a:bodyPr>
          <a:lstStyle/>
          <a:p>
            <a:r>
              <a:rPr lang="en-IN" sz="3600" dirty="0" smtClean="0"/>
              <a:t>DIFFUSE REFLECTANCE MODE</a:t>
            </a:r>
            <a:endParaRPr lang="en-IN" sz="3600" dirty="0"/>
          </a:p>
        </p:txBody>
      </p:sp>
      <p:sp>
        <p:nvSpPr>
          <p:cNvPr id="3" name="Content Placeholder 2"/>
          <p:cNvSpPr>
            <a:spLocks noGrp="1"/>
          </p:cNvSpPr>
          <p:nvPr>
            <p:ph idx="1"/>
          </p:nvPr>
        </p:nvSpPr>
        <p:spPr>
          <a:xfrm>
            <a:off x="838200" y="1881049"/>
            <a:ext cx="6529251" cy="1410790"/>
          </a:xfrm>
        </p:spPr>
        <p:txBody>
          <a:bodyPr>
            <a:noAutofit/>
          </a:bodyPr>
          <a:lstStyle/>
          <a:p>
            <a:r>
              <a:rPr lang="en-IN" sz="1600" dirty="0" smtClean="0"/>
              <a:t>Solid sample can be used directly in this mode</a:t>
            </a:r>
          </a:p>
          <a:p>
            <a:r>
              <a:rPr lang="en-IN" sz="1600" dirty="0" smtClean="0"/>
              <a:t>Minimal sample preparation is the advantage of this mode.</a:t>
            </a:r>
          </a:p>
          <a:p>
            <a:r>
              <a:rPr lang="en-IN" sz="1600" dirty="0"/>
              <a:t>Scattering and absorbance by solid granules contribute to change the signal intensity</a:t>
            </a:r>
          </a:p>
        </p:txBody>
      </p:sp>
      <p:pic>
        <p:nvPicPr>
          <p:cNvPr id="4" name="Picture 4" descr="C:\Users\sawon\Desktop\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7451" y="1998616"/>
            <a:ext cx="4146498" cy="352697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p:cNvSpPr txBox="1"/>
              <p:nvPr/>
            </p:nvSpPr>
            <p:spPr>
              <a:xfrm>
                <a:off x="967739" y="3291839"/>
                <a:ext cx="6399712" cy="3447675"/>
              </a:xfrm>
              <a:prstGeom prst="rect">
                <a:avLst/>
              </a:prstGeom>
              <a:noFill/>
            </p:spPr>
            <p:txBody>
              <a:bodyPr wrap="square" rtlCol="0">
                <a:spAutoFit/>
              </a:bodyPr>
              <a:lstStyle/>
              <a:p>
                <a:r>
                  <a:rPr lang="en-IN" sz="1600" dirty="0"/>
                  <a:t>relationship between concentration (C) and the diffuse reflectance (R</a:t>
                </a:r>
                <a:r>
                  <a:rPr lang="en-IN" sz="1600" dirty="0" smtClean="0"/>
                  <a:t>).</a:t>
                </a:r>
              </a:p>
              <a:p>
                <a:endParaRPr lang="en-IN" sz="1600" dirty="0" smtClean="0"/>
              </a:p>
              <a:p>
                <a:r>
                  <a:rPr lang="en-IN" dirty="0" smtClean="0"/>
                  <a:t>		           f(c</a:t>
                </a:r>
                <a:r>
                  <a:rPr lang="en-IN" dirty="0"/>
                  <a:t>) =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log</m:t>
                        </m:r>
                      </m:fName>
                      <m:e>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𝑅</m:t>
                            </m:r>
                          </m:den>
                        </m:f>
                      </m:e>
                    </m:func>
                  </m:oMath>
                </a14:m>
                <a:endParaRPr lang="en-IN" sz="1600" dirty="0" smtClean="0"/>
              </a:p>
              <a:p>
                <a:endParaRPr lang="en-IN" sz="1600" dirty="0" smtClean="0"/>
              </a:p>
              <a:p>
                <a:r>
                  <a:rPr lang="en-IN" sz="1600" dirty="0"/>
                  <a:t>In the equation R is the reflectance which can be given as</a:t>
                </a:r>
                <a:r>
                  <a:rPr lang="en-IN" sz="1600" dirty="0" smtClean="0"/>
                  <a:t>,</a:t>
                </a:r>
              </a:p>
              <a:p>
                <a:endParaRPr lang="en-IN" dirty="0"/>
              </a:p>
              <a:p>
                <a:r>
                  <a:rPr lang="en-IN" dirty="0"/>
                  <a:t>		</a:t>
                </a:r>
                <a:r>
                  <a:rPr lang="en-IN" dirty="0" smtClean="0"/>
                  <a:t>                </a:t>
                </a:r>
                <a:r>
                  <a:rPr lang="en-IN" dirty="0"/>
                  <a:t>R =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𝑅</m:t>
                            </m:r>
                          </m:sub>
                        </m:sSub>
                      </m:num>
                      <m:den>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𝑅</m:t>
                            </m:r>
                            <m:r>
                              <a:rPr lang="en-IN" i="1">
                                <a:latin typeface="Cambria Math" panose="02040503050406030204" pitchFamily="18" charset="0"/>
                              </a:rPr>
                              <m:t>0</m:t>
                            </m:r>
                          </m:sub>
                        </m:sSub>
                      </m:den>
                    </m:f>
                  </m:oMath>
                </a14:m>
                <a:endParaRPr lang="en-IN" dirty="0" smtClean="0"/>
              </a:p>
              <a:p>
                <a:endParaRPr lang="en-IN" dirty="0" smtClean="0"/>
              </a:p>
              <a:p>
                <a:r>
                  <a:rPr lang="en-IN" sz="1600" dirty="0"/>
                  <a:t>In the equation </a:t>
                </a:r>
                <a14:m>
                  <m:oMath xmlns:m="http://schemas.openxmlformats.org/officeDocument/2006/math">
                    <m:sSub>
                      <m:sSubPr>
                        <m:ctrlPr>
                          <a:rPr lang="en-IN" sz="1600" i="1">
                            <a:latin typeface="Cambria Math" panose="02040503050406030204" pitchFamily="18" charset="0"/>
                          </a:rPr>
                        </m:ctrlPr>
                      </m:sSubPr>
                      <m:e>
                        <m:r>
                          <a:rPr lang="en-IN" sz="1600" i="1">
                            <a:latin typeface="Cambria Math" panose="02040503050406030204" pitchFamily="18" charset="0"/>
                          </a:rPr>
                          <m:t>𝐼</m:t>
                        </m:r>
                      </m:e>
                      <m:sub>
                        <m:r>
                          <a:rPr lang="en-IN" sz="1600" i="1">
                            <a:latin typeface="Cambria Math" panose="02040503050406030204" pitchFamily="18" charset="0"/>
                          </a:rPr>
                          <m:t>𝑅</m:t>
                        </m:r>
                      </m:sub>
                    </m:sSub>
                  </m:oMath>
                </a14:m>
                <a:r>
                  <a:rPr lang="en-IN" sz="1600" dirty="0"/>
                  <a:t> represents the radiation reflected by the sample and </a:t>
                </a:r>
                <a14:m>
                  <m:oMath xmlns:m="http://schemas.openxmlformats.org/officeDocument/2006/math">
                    <m:sSub>
                      <m:sSubPr>
                        <m:ctrlPr>
                          <a:rPr lang="en-IN" sz="1600" i="1">
                            <a:latin typeface="Cambria Math" panose="02040503050406030204" pitchFamily="18" charset="0"/>
                          </a:rPr>
                        </m:ctrlPr>
                      </m:sSubPr>
                      <m:e>
                        <m:r>
                          <a:rPr lang="en-IN" sz="1600" i="1">
                            <a:latin typeface="Cambria Math" panose="02040503050406030204" pitchFamily="18" charset="0"/>
                          </a:rPr>
                          <m:t>𝐼</m:t>
                        </m:r>
                      </m:e>
                      <m:sub>
                        <m:r>
                          <a:rPr lang="en-IN" sz="1600" i="1">
                            <a:latin typeface="Cambria Math" panose="02040503050406030204" pitchFamily="18" charset="0"/>
                          </a:rPr>
                          <m:t>𝑅</m:t>
                        </m:r>
                        <m:r>
                          <a:rPr lang="en-IN" sz="1600" i="1">
                            <a:latin typeface="Cambria Math" panose="02040503050406030204" pitchFamily="18" charset="0"/>
                          </a:rPr>
                          <m:t>0</m:t>
                        </m:r>
                      </m:sub>
                    </m:sSub>
                  </m:oMath>
                </a14:m>
                <a:r>
                  <a:rPr lang="en-IN" sz="1600" dirty="0"/>
                  <a:t> is the radiation reflected by a non-absorbing material throughout the whole spectral range and their ratio gives us the reflectance. </a:t>
                </a:r>
              </a:p>
              <a:p>
                <a:endParaRPr lang="en-IN"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967739" y="3291839"/>
                <a:ext cx="6399712" cy="3447675"/>
              </a:xfrm>
              <a:prstGeom prst="rect">
                <a:avLst/>
              </a:prstGeom>
              <a:blipFill>
                <a:blip r:embed="rId3"/>
                <a:stretch>
                  <a:fillRect l="-571" t="-530"/>
                </a:stretch>
              </a:blipFill>
            </p:spPr>
            <p:txBody>
              <a:bodyPr/>
              <a:lstStyle/>
              <a:p>
                <a:r>
                  <a:rPr lang="en-IN">
                    <a:noFill/>
                  </a:rPr>
                  <a:t> </a:t>
                </a:r>
              </a:p>
            </p:txBody>
          </p:sp>
        </mc:Fallback>
      </mc:AlternateContent>
    </p:spTree>
    <p:extLst>
      <p:ext uri="{BB962C8B-B14F-4D97-AF65-F5344CB8AC3E}">
        <p14:creationId xmlns:p14="http://schemas.microsoft.com/office/powerpoint/2010/main" val="769465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548005"/>
            <a:ext cx="10515600" cy="706029"/>
          </a:xfrm>
        </p:spPr>
        <p:txBody>
          <a:bodyPr>
            <a:normAutofit/>
          </a:bodyPr>
          <a:lstStyle/>
          <a:p>
            <a:r>
              <a:rPr lang="en-IN" sz="3600" dirty="0" smtClean="0"/>
              <a:t>NIR INSTRUMENT USED IN THIS STUDY</a:t>
            </a:r>
            <a:endParaRPr lang="en-IN" sz="3600" dirty="0"/>
          </a:p>
        </p:txBody>
      </p:sp>
      <p:sp>
        <p:nvSpPr>
          <p:cNvPr id="3" name="Content Placeholder 2"/>
          <p:cNvSpPr>
            <a:spLocks noGrp="1"/>
          </p:cNvSpPr>
          <p:nvPr>
            <p:ph idx="1"/>
          </p:nvPr>
        </p:nvSpPr>
        <p:spPr>
          <a:xfrm>
            <a:off x="838199" y="1825625"/>
            <a:ext cx="4674327" cy="2302238"/>
          </a:xfrm>
        </p:spPr>
        <p:txBody>
          <a:bodyPr>
            <a:normAutofit lnSpcReduction="10000"/>
          </a:bodyPr>
          <a:lstStyle/>
          <a:p>
            <a:pPr marL="0" lvl="0" indent="0">
              <a:buNone/>
            </a:pPr>
            <a:r>
              <a:rPr lang="en-IN" sz="1600" b="1" dirty="0" smtClean="0"/>
              <a:t>SOURCE:</a:t>
            </a:r>
          </a:p>
          <a:p>
            <a:r>
              <a:rPr lang="en-IN" sz="1600" dirty="0" smtClean="0"/>
              <a:t>SL1 </a:t>
            </a:r>
            <a:r>
              <a:rPr lang="en-IN" sz="1600" dirty="0"/>
              <a:t>Tungsten Halogen light source has    tungsten halogen lamp field with Krypton </a:t>
            </a:r>
            <a:r>
              <a:rPr lang="en-IN" sz="1600" dirty="0" smtClean="0"/>
              <a:t>gas.</a:t>
            </a:r>
          </a:p>
          <a:p>
            <a:r>
              <a:rPr lang="en-IN" sz="1600" dirty="0" smtClean="0"/>
              <a:t>12V </a:t>
            </a:r>
            <a:r>
              <a:rPr lang="en-IN" sz="1600" dirty="0"/>
              <a:t>DC supply.</a:t>
            </a:r>
          </a:p>
          <a:p>
            <a:r>
              <a:rPr lang="en-IN" sz="1600" dirty="0"/>
              <a:t>Spectral range 350 to 2200 nm.</a:t>
            </a:r>
          </a:p>
          <a:p>
            <a:r>
              <a:rPr lang="en-IN" sz="1600" dirty="0"/>
              <a:t>Three optical fiber probe making 45° angle with the sample surface and making 120º angle among each other.</a:t>
            </a:r>
          </a:p>
        </p:txBody>
      </p:sp>
      <p:sp>
        <p:nvSpPr>
          <p:cNvPr id="4" name="TextBox 3"/>
          <p:cNvSpPr txBox="1"/>
          <p:nvPr/>
        </p:nvSpPr>
        <p:spPr>
          <a:xfrm>
            <a:off x="940526" y="4349931"/>
            <a:ext cx="4572000" cy="1846659"/>
          </a:xfrm>
          <a:prstGeom prst="rect">
            <a:avLst/>
          </a:prstGeom>
          <a:noFill/>
        </p:spPr>
        <p:txBody>
          <a:bodyPr wrap="square" rtlCol="0">
            <a:spAutoFit/>
          </a:bodyPr>
          <a:lstStyle/>
          <a:p>
            <a:pPr lvl="0"/>
            <a:r>
              <a:rPr lang="en-IN" sz="1600" b="1" dirty="0" smtClean="0"/>
              <a:t>DETECTOR:</a:t>
            </a:r>
          </a:p>
          <a:p>
            <a:pPr lvl="0"/>
            <a:endParaRPr lang="en-IN" sz="1600" b="1" dirty="0" smtClean="0"/>
          </a:p>
          <a:p>
            <a:pPr marL="285750" lvl="0" indent="-285750">
              <a:buFont typeface="Arial" panose="020B0604020202020204" pitchFamily="34" charset="0"/>
              <a:buChar char="•"/>
            </a:pPr>
            <a:r>
              <a:rPr lang="en-IN" sz="1600" dirty="0" smtClean="0"/>
              <a:t>In </a:t>
            </a:r>
            <a:r>
              <a:rPr lang="en-IN" sz="1600" dirty="0"/>
              <a:t>GaAs detector array  </a:t>
            </a:r>
            <a:endParaRPr lang="en-IN" sz="1600" dirty="0" smtClean="0"/>
          </a:p>
          <a:p>
            <a:pPr marL="285750" lvl="0" indent="-285750">
              <a:buFont typeface="Arial" panose="020B0604020202020204" pitchFamily="34" charset="0"/>
              <a:buChar char="•"/>
            </a:pPr>
            <a:r>
              <a:rPr lang="en-IN" sz="1600" dirty="0" smtClean="0"/>
              <a:t>900-1700nm </a:t>
            </a:r>
            <a:r>
              <a:rPr lang="en-IN" sz="1600" dirty="0"/>
              <a:t>wavelength range </a:t>
            </a:r>
            <a:endParaRPr lang="en-IN" sz="1600" dirty="0" smtClean="0"/>
          </a:p>
          <a:p>
            <a:pPr marL="285750" lvl="0" indent="-285750">
              <a:buFont typeface="Arial" panose="020B0604020202020204" pitchFamily="34" charset="0"/>
              <a:buChar char="•"/>
            </a:pPr>
            <a:r>
              <a:rPr lang="en-IN" sz="1600" dirty="0" smtClean="0"/>
              <a:t>512 </a:t>
            </a:r>
            <a:r>
              <a:rPr lang="en-IN" sz="1600" dirty="0"/>
              <a:t>pixel Resolving resolutions to 1.25nm</a:t>
            </a:r>
            <a:r>
              <a:rPr lang="en-IN" sz="1600" dirty="0" smtClean="0"/>
              <a:t>.</a:t>
            </a:r>
          </a:p>
          <a:p>
            <a:pPr marL="285750" lvl="0" indent="-285750">
              <a:buFont typeface="Arial" panose="020B0604020202020204" pitchFamily="34" charset="0"/>
              <a:buChar char="•"/>
            </a:pPr>
            <a:r>
              <a:rPr lang="en-IN" sz="1600" dirty="0" smtClean="0"/>
              <a:t>Integrated </a:t>
            </a:r>
            <a:r>
              <a:rPr lang="en-IN" sz="1600" dirty="0"/>
              <a:t>thermoelectric cooler.</a:t>
            </a:r>
          </a:p>
          <a:p>
            <a:endParaRPr lang="en-IN" dirty="0"/>
          </a:p>
        </p:txBody>
      </p:sp>
      <p:pic>
        <p:nvPicPr>
          <p:cNvPr id="5" name="Picture 4" descr="20210719_17242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58241" y="1468482"/>
            <a:ext cx="2552700" cy="2667000"/>
          </a:xfrm>
          <a:prstGeom prst="rect">
            <a:avLst/>
          </a:prstGeom>
          <a:noFill/>
        </p:spPr>
      </p:pic>
      <p:pic>
        <p:nvPicPr>
          <p:cNvPr id="6" name="Picture 5" descr="C:\Users\Lenovo\AppData\Local\Microsoft\Windows\INetCache\Content.Word\DWARF-Star-NIR-spectrometer-showing-fiber-input.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2526" y="4460810"/>
            <a:ext cx="2545715" cy="1914525"/>
          </a:xfrm>
          <a:prstGeom prst="rect">
            <a:avLst/>
          </a:prstGeom>
          <a:noFill/>
          <a:ln>
            <a:noFill/>
          </a:ln>
        </p:spPr>
      </p:pic>
    </p:spTree>
    <p:extLst>
      <p:ext uri="{BB962C8B-B14F-4D97-AF65-F5344CB8AC3E}">
        <p14:creationId xmlns:p14="http://schemas.microsoft.com/office/powerpoint/2010/main" val="4093756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622" y="469628"/>
            <a:ext cx="11051178" cy="706029"/>
          </a:xfrm>
        </p:spPr>
        <p:txBody>
          <a:bodyPr>
            <a:normAutofit/>
          </a:bodyPr>
          <a:lstStyle/>
          <a:p>
            <a:r>
              <a:rPr lang="en-IN" sz="3600" dirty="0" smtClean="0"/>
              <a:t>SAMPLE PREPARATION DATA COLLECTION</a:t>
            </a:r>
            <a:endParaRPr lang="en-IN" sz="3600" dirty="0"/>
          </a:p>
        </p:txBody>
      </p:sp>
      <p:sp>
        <p:nvSpPr>
          <p:cNvPr id="3" name="Content Placeholder 2"/>
          <p:cNvSpPr>
            <a:spLocks noGrp="1"/>
          </p:cNvSpPr>
          <p:nvPr>
            <p:ph idx="1"/>
          </p:nvPr>
        </p:nvSpPr>
        <p:spPr>
          <a:xfrm>
            <a:off x="603069" y="1867989"/>
            <a:ext cx="6542314" cy="3696788"/>
          </a:xfrm>
        </p:spPr>
        <p:txBody>
          <a:bodyPr>
            <a:normAutofit/>
          </a:bodyPr>
          <a:lstStyle/>
          <a:p>
            <a:endParaRPr lang="en-IN" sz="1600" dirty="0" smtClean="0"/>
          </a:p>
          <a:p>
            <a:r>
              <a:rPr lang="en-IN" sz="1600" dirty="0" smtClean="0"/>
              <a:t>Six </a:t>
            </a:r>
            <a:r>
              <a:rPr lang="en-IN" sz="1600" dirty="0"/>
              <a:t>sample from six different places were collected. Then the samples were dried. After that the sample with stem and leaves cut into small pieces. A grinder machine is used for making dust from the sample. With butter paper and sieve fine sample powder was collected and ready to put into the cuvette</a:t>
            </a:r>
            <a:r>
              <a:rPr lang="en-IN" sz="1600" dirty="0" smtClean="0"/>
              <a:t>.</a:t>
            </a:r>
          </a:p>
          <a:p>
            <a:r>
              <a:rPr lang="en-IN" sz="1600" dirty="0" err="1"/>
              <a:t>Spectrawiz</a:t>
            </a:r>
            <a:r>
              <a:rPr lang="en-IN" sz="1600" dirty="0"/>
              <a:t> software was used for the data collection. 20 repetitive measurements were taken form one sample while the angular position of the cuvette was changed after 5 consecutive data </a:t>
            </a:r>
            <a:r>
              <a:rPr lang="en-IN" sz="1600" dirty="0" smtClean="0"/>
              <a:t>collection.</a:t>
            </a:r>
            <a:endParaRPr lang="en-IN" sz="1600" dirty="0"/>
          </a:p>
          <a:p>
            <a:r>
              <a:rPr lang="en-IN" sz="1600" dirty="0" smtClean="0"/>
              <a:t>The data stored in txt or abs format was arranged in a ‘CSV’ by using a R- program.</a:t>
            </a:r>
            <a:endParaRPr lang="en-IN" sz="1600" dirty="0"/>
          </a:p>
        </p:txBody>
      </p:sp>
      <p:pic>
        <p:nvPicPr>
          <p:cNvPr id="5" name="Picture 4" descr="10"/>
          <p:cNvPicPr/>
          <p:nvPr/>
        </p:nvPicPr>
        <p:blipFill>
          <a:blip r:embed="rId2">
            <a:extLst>
              <a:ext uri="{28A0092B-C50C-407E-A947-70E740481C1C}">
                <a14:useLocalDpi xmlns:a14="http://schemas.microsoft.com/office/drawing/2010/main" val="0"/>
              </a:ext>
            </a:extLst>
          </a:blip>
          <a:srcRect/>
          <a:stretch>
            <a:fillRect/>
          </a:stretch>
        </p:blipFill>
        <p:spPr bwMode="auto">
          <a:xfrm>
            <a:off x="7380514" y="1528355"/>
            <a:ext cx="4258492" cy="4807132"/>
          </a:xfrm>
          <a:prstGeom prst="rect">
            <a:avLst/>
          </a:prstGeom>
          <a:noFill/>
          <a:ln>
            <a:noFill/>
          </a:ln>
        </p:spPr>
      </p:pic>
    </p:spTree>
    <p:extLst>
      <p:ext uri="{BB962C8B-B14F-4D97-AF65-F5344CB8AC3E}">
        <p14:creationId xmlns:p14="http://schemas.microsoft.com/office/powerpoint/2010/main" val="885252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417377"/>
            <a:ext cx="10515600" cy="679904"/>
          </a:xfrm>
        </p:spPr>
        <p:txBody>
          <a:bodyPr>
            <a:normAutofit/>
          </a:bodyPr>
          <a:lstStyle/>
          <a:p>
            <a:r>
              <a:rPr lang="en-IN" sz="3600" dirty="0" smtClean="0"/>
              <a:t>PRINCIPAL COMPONENT ANALYSIS</a:t>
            </a:r>
            <a:endParaRPr lang="en-IN" sz="3600" dirty="0"/>
          </a:p>
        </p:txBody>
      </p:sp>
      <p:sp>
        <p:nvSpPr>
          <p:cNvPr id="3" name="Content Placeholder 2"/>
          <p:cNvSpPr>
            <a:spLocks noGrp="1"/>
          </p:cNvSpPr>
          <p:nvPr>
            <p:ph idx="1"/>
          </p:nvPr>
        </p:nvSpPr>
        <p:spPr>
          <a:xfrm>
            <a:off x="838200" y="1825625"/>
            <a:ext cx="10515600" cy="800009"/>
          </a:xfrm>
        </p:spPr>
        <p:txBody>
          <a:bodyPr/>
          <a:lstStyle/>
          <a:p>
            <a:r>
              <a:rPr lang="en-US" sz="1600" dirty="0"/>
              <a:t>Principal component analysis (PCA) is a statistical procedure that uses an orthogonal transformation to convert a set of observations of possibly correlated variables into a set of values of linearly uncorrelated variables called principal components.</a:t>
            </a:r>
            <a:endParaRPr lang="en-IN" sz="1600" dirty="0"/>
          </a:p>
          <a:p>
            <a:endParaRPr lang="en-IN" dirty="0"/>
          </a:p>
        </p:txBody>
      </p:sp>
      <p:pic>
        <p:nvPicPr>
          <p:cNvPr id="4" name="Picture 2" descr="C:\Users\sawon\Desktop\Principal+Component+Analys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4562" y="3050177"/>
            <a:ext cx="6552728"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366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495754"/>
            <a:ext cx="10515600" cy="732155"/>
          </a:xfrm>
        </p:spPr>
        <p:txBody>
          <a:bodyPr>
            <a:normAutofit/>
          </a:bodyPr>
          <a:lstStyle/>
          <a:p>
            <a:r>
              <a:rPr lang="en-IN" sz="3600" dirty="0" smtClean="0"/>
              <a:t>SEPARABILITY INDEX</a:t>
            </a:r>
            <a:endParaRPr lang="en-IN" sz="3600" dirty="0"/>
          </a:p>
        </p:txBody>
      </p:sp>
      <p:sp>
        <p:nvSpPr>
          <p:cNvPr id="3" name="Content Placeholder 2"/>
          <p:cNvSpPr>
            <a:spLocks noGrp="1"/>
          </p:cNvSpPr>
          <p:nvPr>
            <p:ph idx="1"/>
          </p:nvPr>
        </p:nvSpPr>
        <p:spPr>
          <a:xfrm>
            <a:off x="838200" y="1825625"/>
            <a:ext cx="10382794" cy="865324"/>
          </a:xfrm>
        </p:spPr>
        <p:txBody>
          <a:bodyPr>
            <a:normAutofit/>
          </a:bodyPr>
          <a:lstStyle/>
          <a:p>
            <a:pPr marL="0" indent="0">
              <a:buNone/>
            </a:pPr>
            <a:r>
              <a:rPr lang="en-IN" sz="1600" dirty="0"/>
              <a:t>This thesis is based on separability of Swertia chirayita of different geographical location after PCA in this thesis there is a need for quantification of separability of different classes. For this purpose, separability index calculation is most common and frequently used </a:t>
            </a:r>
            <a:r>
              <a:rPr lang="en-IN" sz="1600" dirty="0" smtClean="0"/>
              <a:t>technique.</a:t>
            </a:r>
            <a:endParaRPr lang="en-IN" sz="1600" dirty="0"/>
          </a:p>
        </p:txBody>
      </p:sp>
      <p:sp>
        <p:nvSpPr>
          <p:cNvPr id="4" name="TextBox 3"/>
          <p:cNvSpPr txBox="1"/>
          <p:nvPr/>
        </p:nvSpPr>
        <p:spPr>
          <a:xfrm>
            <a:off x="838201" y="2939143"/>
            <a:ext cx="10382794" cy="584775"/>
          </a:xfrm>
          <a:prstGeom prst="rect">
            <a:avLst/>
          </a:prstGeom>
          <a:noFill/>
        </p:spPr>
        <p:txBody>
          <a:bodyPr wrap="square" rtlCol="0">
            <a:spAutoFit/>
          </a:bodyPr>
          <a:lstStyle/>
          <a:p>
            <a:r>
              <a:rPr lang="en-IN" sz="1600" dirty="0"/>
              <a:t>C</a:t>
            </a:r>
            <a:r>
              <a:rPr lang="en-IN" sz="1600" dirty="0" smtClean="0"/>
              <a:t>alculating </a:t>
            </a:r>
            <a:r>
              <a:rPr lang="en-IN" sz="1600" dirty="0"/>
              <a:t>separability index involves two scatter matrices one is within class scatter matrix and another is between class scatter matrix. After calculating both of them if the trace of those matrix is divided that would give the separability </a:t>
            </a:r>
            <a:r>
              <a:rPr lang="en-IN" sz="1600" dirty="0" smtClean="0"/>
              <a:t>index.</a:t>
            </a:r>
            <a:endParaRPr lang="en-IN" sz="1600" dirty="0"/>
          </a:p>
        </p:txBody>
      </p:sp>
      <mc:AlternateContent xmlns:mc="http://schemas.openxmlformats.org/markup-compatibility/2006">
        <mc:Choice xmlns:a14="http://schemas.microsoft.com/office/drawing/2010/main" Requires="a14">
          <p:sp>
            <p:nvSpPr>
              <p:cNvPr id="5" name="TextBox 4"/>
              <p:cNvSpPr txBox="1"/>
              <p:nvPr/>
            </p:nvSpPr>
            <p:spPr>
              <a:xfrm>
                <a:off x="543197" y="4195426"/>
                <a:ext cx="5486400" cy="2134302"/>
              </a:xfrm>
              <a:prstGeom prst="rect">
                <a:avLst/>
              </a:prstGeom>
              <a:noFill/>
            </p:spPr>
            <p:txBody>
              <a:bodyPr wrap="square" rtlCol="0">
                <a:spAutoFit/>
              </a:bodyPr>
              <a:lstStyle/>
              <a:p>
                <a:r>
                  <a:rPr lang="en-IN" sz="1600" dirty="0"/>
                  <a:t>The between class separability matrix(</a:t>
                </a:r>
                <a14:m>
                  <m:oMath xmlns:m="http://schemas.openxmlformats.org/officeDocument/2006/math">
                    <m:sSub>
                      <m:sSubPr>
                        <m:ctrlPr>
                          <a:rPr lang="en-IN" sz="1600" i="1"/>
                        </m:ctrlPr>
                      </m:sSubPr>
                      <m:e>
                        <m:r>
                          <a:rPr lang="en-IN" sz="1600" i="1"/>
                          <m:t>𝑆</m:t>
                        </m:r>
                      </m:e>
                      <m:sub>
                        <m:r>
                          <a:rPr lang="en-IN" sz="1600" i="1"/>
                          <m:t>𝑏</m:t>
                        </m:r>
                      </m:sub>
                    </m:sSub>
                  </m:oMath>
                </a14:m>
                <a:r>
                  <a:rPr lang="en-IN" sz="1600" dirty="0"/>
                  <a:t>) can be calculated using the below mentioned formula</a:t>
                </a:r>
                <a:r>
                  <a:rPr lang="en-IN" sz="1600" dirty="0" smtClean="0"/>
                  <a:t>.</a:t>
                </a:r>
              </a:p>
              <a:p>
                <a:r>
                  <a:rPr lang="en-IN" sz="1600" dirty="0"/>
                  <a:t>	</a:t>
                </a:r>
                <a14:m>
                  <m:oMath xmlns:m="http://schemas.openxmlformats.org/officeDocument/2006/math">
                    <m:sSub>
                      <m:sSubPr>
                        <m:ctrlPr>
                          <a:rPr lang="en-IN" i="1"/>
                        </m:ctrlPr>
                      </m:sSubPr>
                      <m:e>
                        <m:r>
                          <a:rPr lang="en-IN" i="1"/>
                          <m:t>𝑆</m:t>
                        </m:r>
                      </m:e>
                      <m:sub>
                        <m:r>
                          <a:rPr lang="en-IN" i="1"/>
                          <m:t>𝑏</m:t>
                        </m:r>
                      </m:sub>
                    </m:sSub>
                    <m:r>
                      <a:rPr lang="en-IN" i="1"/>
                      <m:t>= </m:t>
                    </m:r>
                    <m:nary>
                      <m:naryPr>
                        <m:chr m:val="∑"/>
                        <m:limLoc m:val="undOvr"/>
                        <m:ctrlPr>
                          <a:rPr lang="en-IN" i="1"/>
                        </m:ctrlPr>
                      </m:naryPr>
                      <m:sub>
                        <m:r>
                          <a:rPr lang="en-IN" i="1"/>
                          <m:t>𝑖</m:t>
                        </m:r>
                        <m:r>
                          <a:rPr lang="en-IN" i="1"/>
                          <m:t>=1</m:t>
                        </m:r>
                      </m:sub>
                      <m:sup>
                        <m:r>
                          <a:rPr lang="en-IN" i="1"/>
                          <m:t>𝑐</m:t>
                        </m:r>
                      </m:sup>
                      <m:e>
                        <m:sSub>
                          <m:sSubPr>
                            <m:ctrlPr>
                              <a:rPr lang="en-IN" i="1"/>
                            </m:ctrlPr>
                          </m:sSubPr>
                          <m:e>
                            <m:r>
                              <a:rPr lang="en-IN" i="1"/>
                              <m:t>𝑛</m:t>
                            </m:r>
                          </m:e>
                          <m:sub>
                            <m:r>
                              <a:rPr lang="en-IN" i="1"/>
                              <m:t>𝑖</m:t>
                            </m:r>
                          </m:sub>
                        </m:sSub>
                        <m:r>
                          <a:rPr lang="en-IN" i="1"/>
                          <m:t>(</m:t>
                        </m:r>
                        <m:sSub>
                          <m:sSubPr>
                            <m:ctrlPr>
                              <a:rPr lang="en-IN" i="1"/>
                            </m:ctrlPr>
                          </m:sSubPr>
                          <m:e>
                            <m:r>
                              <a:rPr lang="en-IN" i="1"/>
                              <m:t>𝑚</m:t>
                            </m:r>
                          </m:e>
                          <m:sub>
                            <m:r>
                              <a:rPr lang="en-IN" i="1"/>
                              <m:t>𝑖</m:t>
                            </m:r>
                          </m:sub>
                        </m:sSub>
                        <m:r>
                          <a:rPr lang="en-IN" i="1"/>
                          <m:t>−</m:t>
                        </m:r>
                        <m:r>
                          <a:rPr lang="en-IN" i="1"/>
                          <m:t>𝑚</m:t>
                        </m:r>
                        <m:r>
                          <a:rPr lang="en-IN" i="1"/>
                          <m:t>)</m:t>
                        </m:r>
                        <m:sSup>
                          <m:sSupPr>
                            <m:ctrlPr>
                              <a:rPr lang="en-IN" i="1"/>
                            </m:ctrlPr>
                          </m:sSupPr>
                          <m:e>
                            <m:r>
                              <a:rPr lang="en-IN" i="1"/>
                              <m:t>(</m:t>
                            </m:r>
                            <m:sSub>
                              <m:sSubPr>
                                <m:ctrlPr>
                                  <a:rPr lang="en-IN" i="1"/>
                                </m:ctrlPr>
                              </m:sSubPr>
                              <m:e>
                                <m:r>
                                  <a:rPr lang="en-IN" i="1"/>
                                  <m:t>𝑚</m:t>
                                </m:r>
                              </m:e>
                              <m:sub>
                                <m:r>
                                  <a:rPr lang="en-IN" i="1"/>
                                  <m:t>𝑖</m:t>
                                </m:r>
                              </m:sub>
                            </m:sSub>
                            <m:r>
                              <a:rPr lang="en-IN" i="1"/>
                              <m:t>−</m:t>
                            </m:r>
                            <m:r>
                              <a:rPr lang="en-IN" i="1"/>
                              <m:t>𝑚</m:t>
                            </m:r>
                            <m:r>
                              <a:rPr lang="en-IN" i="1"/>
                              <m:t>)</m:t>
                            </m:r>
                          </m:e>
                          <m:sup>
                            <m:r>
                              <a:rPr lang="en-IN" i="1"/>
                              <m:t>𝑇</m:t>
                            </m:r>
                          </m:sup>
                        </m:sSup>
                      </m:e>
                    </m:nary>
                  </m:oMath>
                </a14:m>
                <a:endParaRPr lang="en-IN" dirty="0"/>
              </a:p>
              <a:p>
                <a:endParaRPr lang="en-IN" sz="1600" dirty="0" smtClean="0"/>
              </a:p>
              <a:p>
                <a14:m>
                  <m:oMath xmlns:m="http://schemas.openxmlformats.org/officeDocument/2006/math">
                    <m:sSub>
                      <m:sSubPr>
                        <m:ctrlPr>
                          <a:rPr lang="en-IN" sz="1600" i="1"/>
                        </m:ctrlPr>
                      </m:sSubPr>
                      <m:e>
                        <m:r>
                          <a:rPr lang="en-IN" sz="1600" i="1"/>
                          <m:t>𝑛</m:t>
                        </m:r>
                      </m:e>
                      <m:sub>
                        <m:r>
                          <a:rPr lang="en-IN" sz="1600" i="1"/>
                          <m:t>𝑖</m:t>
                        </m:r>
                      </m:sub>
                    </m:sSub>
                    <m:r>
                      <a:rPr lang="en-IN" sz="1600" i="1"/>
                      <m:t> </m:t>
                    </m:r>
                  </m:oMath>
                </a14:m>
                <a:r>
                  <a:rPr lang="en-IN" sz="1600" dirty="0"/>
                  <a:t>denotes the number of </a:t>
                </a:r>
                <a:r>
                  <a:rPr lang="en-IN" sz="1600" dirty="0" smtClean="0"/>
                  <a:t>sample data </a:t>
                </a:r>
                <a:r>
                  <a:rPr lang="en-IN" sz="1600" dirty="0"/>
                  <a:t>in </a:t>
                </a:r>
                <a:r>
                  <a:rPr lang="en-IN" sz="1600" dirty="0" err="1" smtClean="0"/>
                  <a:t>i-th</a:t>
                </a:r>
                <a:r>
                  <a:rPr lang="en-IN" sz="1600" dirty="0" smtClean="0"/>
                  <a:t> </a:t>
                </a:r>
                <a:r>
                  <a:rPr lang="en-IN" sz="1600" dirty="0"/>
                  <a:t>class. </a:t>
                </a:r>
                <a14:m>
                  <m:oMath xmlns:m="http://schemas.openxmlformats.org/officeDocument/2006/math">
                    <m:sSub>
                      <m:sSubPr>
                        <m:ctrlPr>
                          <a:rPr lang="en-IN" sz="1600" i="1"/>
                        </m:ctrlPr>
                      </m:sSubPr>
                      <m:e>
                        <m:r>
                          <a:rPr lang="en-IN" sz="1600" i="1"/>
                          <m:t>𝑚</m:t>
                        </m:r>
                      </m:e>
                      <m:sub>
                        <m:r>
                          <a:rPr lang="en-IN" sz="1600" i="1"/>
                          <m:t>𝑖</m:t>
                        </m:r>
                      </m:sub>
                    </m:sSub>
                  </m:oMath>
                </a14:m>
                <a:r>
                  <a:rPr lang="en-IN" sz="1600" dirty="0"/>
                  <a:t> is the mean vector of samples in the </a:t>
                </a:r>
                <a:r>
                  <a:rPr lang="en-IN" sz="1600" dirty="0" err="1" smtClean="0"/>
                  <a:t>i-th</a:t>
                </a:r>
                <a:r>
                  <a:rPr lang="en-IN" sz="1600" dirty="0" smtClean="0"/>
                  <a:t> </a:t>
                </a:r>
                <a:r>
                  <a:rPr lang="en-IN" sz="1600" dirty="0"/>
                  <a:t>class and m is the overall mean vector taking all the classes </a:t>
                </a:r>
                <a:r>
                  <a:rPr lang="en-IN" sz="1600" dirty="0" smtClean="0"/>
                  <a:t>together.</a:t>
                </a:r>
                <a:endParaRPr lang="en-IN" sz="1600" dirty="0"/>
              </a:p>
              <a:p>
                <a:endParaRPr lang="en-IN" dirty="0"/>
              </a:p>
            </p:txBody>
          </p:sp>
        </mc:Choice>
        <mc:Fallback>
          <p:sp>
            <p:nvSpPr>
              <p:cNvPr id="5" name="TextBox 4"/>
              <p:cNvSpPr txBox="1">
                <a:spLocks noRot="1" noChangeAspect="1" noMove="1" noResize="1" noEditPoints="1" noAdjustHandles="1" noChangeArrowheads="1" noChangeShapeType="1" noTextEdit="1"/>
              </p:cNvSpPr>
              <p:nvPr/>
            </p:nvSpPr>
            <p:spPr>
              <a:xfrm>
                <a:off x="543197" y="4195426"/>
                <a:ext cx="5486400" cy="2134302"/>
              </a:xfrm>
              <a:prstGeom prst="rect">
                <a:avLst/>
              </a:prstGeom>
              <a:blipFill>
                <a:blip r:embed="rId2"/>
                <a:stretch>
                  <a:fillRect l="-556" t="-85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6479177" y="4250731"/>
                <a:ext cx="5029200" cy="1763240"/>
              </a:xfrm>
              <a:prstGeom prst="rect">
                <a:avLst/>
              </a:prstGeom>
              <a:noFill/>
            </p:spPr>
            <p:txBody>
              <a:bodyPr wrap="square" rtlCol="0">
                <a:spAutoFit/>
              </a:bodyPr>
              <a:lstStyle/>
              <a:p>
                <a:r>
                  <a:rPr lang="en-IN" sz="1600" dirty="0"/>
                  <a:t>the within class separability matrix </a:t>
                </a:r>
                <a14:m>
                  <m:oMath xmlns:m="http://schemas.openxmlformats.org/officeDocument/2006/math">
                    <m:sSub>
                      <m:sSubPr>
                        <m:ctrlPr>
                          <a:rPr lang="en-IN" sz="1600" i="1"/>
                        </m:ctrlPr>
                      </m:sSubPr>
                      <m:e>
                        <m:r>
                          <a:rPr lang="en-IN" sz="1600" i="1"/>
                          <m:t>𝑆</m:t>
                        </m:r>
                      </m:e>
                      <m:sub>
                        <m:r>
                          <a:rPr lang="en-IN" sz="1600" i="1"/>
                          <m:t>𝑤</m:t>
                        </m:r>
                      </m:sub>
                    </m:sSub>
                  </m:oMath>
                </a14:m>
                <a:r>
                  <a:rPr lang="en-IN" sz="1600" dirty="0"/>
                  <a:t> is calculated by,</a:t>
                </a:r>
              </a:p>
              <a:p>
                <a14:m>
                  <m:oMath xmlns:m="http://schemas.openxmlformats.org/officeDocument/2006/math">
                    <m:sSub>
                      <m:sSubPr>
                        <m:ctrlPr>
                          <a:rPr lang="en-IN" i="1"/>
                        </m:ctrlPr>
                      </m:sSubPr>
                      <m:e>
                        <m:r>
                          <a:rPr lang="en-IN" i="1"/>
                          <m:t>𝑆</m:t>
                        </m:r>
                      </m:e>
                      <m:sub>
                        <m:r>
                          <a:rPr lang="en-IN" i="1"/>
                          <m:t>𝑤</m:t>
                        </m:r>
                      </m:sub>
                    </m:sSub>
                  </m:oMath>
                </a14:m>
                <a:r>
                  <a:rPr lang="en-IN" dirty="0"/>
                  <a:t>  = </a:t>
                </a:r>
                <a14:m>
                  <m:oMath xmlns:m="http://schemas.openxmlformats.org/officeDocument/2006/math">
                    <m:nary>
                      <m:naryPr>
                        <m:chr m:val="∑"/>
                        <m:limLoc m:val="undOvr"/>
                        <m:ctrlPr>
                          <a:rPr lang="en-IN" i="1"/>
                        </m:ctrlPr>
                      </m:naryPr>
                      <m:sub>
                        <m:r>
                          <a:rPr lang="en-IN" i="1"/>
                          <m:t>𝑖</m:t>
                        </m:r>
                        <m:r>
                          <a:rPr lang="en-IN" i="1"/>
                          <m:t>=1</m:t>
                        </m:r>
                      </m:sub>
                      <m:sup>
                        <m:r>
                          <a:rPr lang="en-IN" i="1"/>
                          <m:t>𝑐</m:t>
                        </m:r>
                      </m:sup>
                      <m:e>
                        <m:nary>
                          <m:naryPr>
                            <m:chr m:val="∑"/>
                            <m:limLoc m:val="undOvr"/>
                            <m:ctrlPr>
                              <a:rPr lang="en-IN" i="1"/>
                            </m:ctrlPr>
                          </m:naryPr>
                          <m:sub>
                            <m:r>
                              <a:rPr lang="en-IN" i="1"/>
                              <m:t>𝑗</m:t>
                            </m:r>
                            <m:r>
                              <a:rPr lang="en-IN" i="1"/>
                              <m:t>=1</m:t>
                            </m:r>
                          </m:sub>
                          <m:sup>
                            <m:sSub>
                              <m:sSubPr>
                                <m:ctrlPr>
                                  <a:rPr lang="en-IN" i="1"/>
                                </m:ctrlPr>
                              </m:sSubPr>
                              <m:e>
                                <m:r>
                                  <a:rPr lang="en-IN" i="1"/>
                                  <m:t>𝑛</m:t>
                                </m:r>
                              </m:e>
                              <m:sub>
                                <m:r>
                                  <a:rPr lang="en-IN" i="1"/>
                                  <m:t>𝑖</m:t>
                                </m:r>
                              </m:sub>
                            </m:sSub>
                          </m:sup>
                          <m:e>
                            <m:r>
                              <a:rPr lang="en-IN" i="1"/>
                              <m:t>(</m:t>
                            </m:r>
                            <m:sSub>
                              <m:sSubPr>
                                <m:ctrlPr>
                                  <a:rPr lang="en-IN" i="1"/>
                                </m:ctrlPr>
                              </m:sSubPr>
                              <m:e>
                                <m:r>
                                  <a:rPr lang="en-IN" i="1"/>
                                  <m:t>𝑋</m:t>
                                </m:r>
                              </m:e>
                              <m:sub>
                                <m:r>
                                  <a:rPr lang="en-IN" i="1"/>
                                  <m:t>𝑖𝑗</m:t>
                                </m:r>
                              </m:sub>
                            </m:sSub>
                            <m:r>
                              <a:rPr lang="en-IN" i="1"/>
                              <m:t>− </m:t>
                            </m:r>
                            <m:sSub>
                              <m:sSubPr>
                                <m:ctrlPr>
                                  <a:rPr lang="en-IN" i="1"/>
                                </m:ctrlPr>
                              </m:sSubPr>
                              <m:e>
                                <m:r>
                                  <a:rPr lang="en-IN" i="1"/>
                                  <m:t>𝑚</m:t>
                                </m:r>
                              </m:e>
                              <m:sub>
                                <m:r>
                                  <a:rPr lang="en-IN" i="1"/>
                                  <m:t>𝑖</m:t>
                                </m:r>
                              </m:sub>
                            </m:sSub>
                            <m:r>
                              <a:rPr lang="en-IN" i="1"/>
                              <m:t>)</m:t>
                            </m:r>
                            <m:sSup>
                              <m:sSupPr>
                                <m:ctrlPr>
                                  <a:rPr lang="en-IN" i="1"/>
                                </m:ctrlPr>
                              </m:sSupPr>
                              <m:e>
                                <m:d>
                                  <m:dPr>
                                    <m:ctrlPr>
                                      <a:rPr lang="en-IN" i="1"/>
                                    </m:ctrlPr>
                                  </m:dPr>
                                  <m:e>
                                    <m:sSub>
                                      <m:sSubPr>
                                        <m:ctrlPr>
                                          <a:rPr lang="en-IN" i="1"/>
                                        </m:ctrlPr>
                                      </m:sSubPr>
                                      <m:e>
                                        <m:r>
                                          <a:rPr lang="en-IN" i="1"/>
                                          <m:t>𝑋</m:t>
                                        </m:r>
                                      </m:e>
                                      <m:sub>
                                        <m:r>
                                          <a:rPr lang="en-IN" i="1"/>
                                          <m:t>𝑖𝑗</m:t>
                                        </m:r>
                                      </m:sub>
                                    </m:sSub>
                                    <m:r>
                                      <a:rPr lang="en-IN" i="1"/>
                                      <m:t>− </m:t>
                                    </m:r>
                                    <m:sSub>
                                      <m:sSubPr>
                                        <m:ctrlPr>
                                          <a:rPr lang="en-IN" i="1"/>
                                        </m:ctrlPr>
                                      </m:sSubPr>
                                      <m:e>
                                        <m:r>
                                          <a:rPr lang="en-IN" i="1"/>
                                          <m:t>𝑚</m:t>
                                        </m:r>
                                      </m:e>
                                      <m:sub>
                                        <m:r>
                                          <a:rPr lang="en-IN" i="1"/>
                                          <m:t>𝑖</m:t>
                                        </m:r>
                                      </m:sub>
                                    </m:sSub>
                                  </m:e>
                                </m:d>
                              </m:e>
                              <m:sup>
                                <m:r>
                                  <a:rPr lang="en-IN" i="1"/>
                                  <m:t>𝑇</m:t>
                                </m:r>
                              </m:sup>
                            </m:sSup>
                          </m:e>
                        </m:nary>
                      </m:e>
                    </m:nary>
                  </m:oMath>
                </a14:m>
                <a:endParaRPr lang="en-IN" dirty="0"/>
              </a:p>
              <a:p>
                <a:r>
                  <a:rPr lang="en-IN" sz="1600" dirty="0"/>
                  <a:t>Here </a:t>
                </a:r>
                <a:r>
                  <a:rPr lang="en-IN" sz="1600" dirty="0" err="1"/>
                  <a:t>Xij</a:t>
                </a:r>
                <a:r>
                  <a:rPr lang="en-IN" sz="1600" dirty="0"/>
                  <a:t> is the </a:t>
                </a:r>
                <a:r>
                  <a:rPr lang="en-IN" sz="1600" dirty="0" err="1"/>
                  <a:t>ith</a:t>
                </a:r>
                <a:r>
                  <a:rPr lang="en-IN" sz="1600" dirty="0"/>
                  <a:t> row and </a:t>
                </a:r>
                <a:r>
                  <a:rPr lang="en-IN" sz="1600" dirty="0" err="1"/>
                  <a:t>jth</a:t>
                </a:r>
                <a:r>
                  <a:rPr lang="en-IN" sz="1600" dirty="0"/>
                  <a:t> element of the data matrix and j is iterated within </a:t>
                </a:r>
                <a:r>
                  <a:rPr lang="en-IN" sz="1600" dirty="0" err="1"/>
                  <a:t>ith</a:t>
                </a:r>
                <a:r>
                  <a:rPr lang="en-IN" sz="1600" dirty="0"/>
                  <a:t> class from 1</a:t>
                </a:r>
                <a:r>
                  <a:rPr lang="en-IN" sz="1600" baseline="30000" dirty="0"/>
                  <a:t>st</a:t>
                </a:r>
                <a:r>
                  <a:rPr lang="en-IN" sz="1600" dirty="0"/>
                  <a:t> data to the last data </a:t>
                </a:r>
                <a14:m>
                  <m:oMath xmlns:m="http://schemas.openxmlformats.org/officeDocument/2006/math">
                    <m:sSub>
                      <m:sSubPr>
                        <m:ctrlPr>
                          <a:rPr lang="en-IN" sz="1600" i="1"/>
                        </m:ctrlPr>
                      </m:sSubPr>
                      <m:e>
                        <m:r>
                          <a:rPr lang="en-IN" sz="1600" i="1"/>
                          <m:t>𝑛</m:t>
                        </m:r>
                      </m:e>
                      <m:sub>
                        <m:r>
                          <a:rPr lang="en-IN" sz="1600" i="1"/>
                          <m:t>𝑖</m:t>
                        </m:r>
                      </m:sub>
                    </m:sSub>
                  </m:oMath>
                </a14:m>
                <a:r>
                  <a:rPr lang="en-IN" sz="1600" dirty="0"/>
                  <a:t>in the </a:t>
                </a:r>
                <a:r>
                  <a:rPr lang="en-IN" sz="1600" dirty="0" err="1"/>
                  <a:t>ith</a:t>
                </a:r>
                <a:r>
                  <a:rPr lang="en-IN" sz="1600" dirty="0"/>
                  <a:t> class.</a:t>
                </a:r>
              </a:p>
              <a:p>
                <a:endParaRPr lang="en-IN" dirty="0"/>
              </a:p>
            </p:txBody>
          </p:sp>
        </mc:Choice>
        <mc:Fallback>
          <p:sp>
            <p:nvSpPr>
              <p:cNvPr id="6" name="TextBox 5"/>
              <p:cNvSpPr txBox="1">
                <a:spLocks noRot="1" noChangeAspect="1" noMove="1" noResize="1" noEditPoints="1" noAdjustHandles="1" noChangeArrowheads="1" noChangeShapeType="1" noTextEdit="1"/>
              </p:cNvSpPr>
              <p:nvPr/>
            </p:nvSpPr>
            <p:spPr>
              <a:xfrm>
                <a:off x="6479177" y="4250731"/>
                <a:ext cx="5029200" cy="1763240"/>
              </a:xfrm>
              <a:prstGeom prst="rect">
                <a:avLst/>
              </a:prstGeom>
              <a:blipFill>
                <a:blip r:embed="rId3"/>
                <a:stretch>
                  <a:fillRect l="-727" t="-6552"/>
                </a:stretch>
              </a:blipFill>
            </p:spPr>
            <p:txBody>
              <a:bodyPr/>
              <a:lstStyle/>
              <a:p>
                <a:r>
                  <a:rPr lang="en-IN">
                    <a:noFill/>
                  </a:rPr>
                  <a:t> </a:t>
                </a:r>
              </a:p>
            </p:txBody>
          </p:sp>
        </mc:Fallback>
      </mc:AlternateContent>
    </p:spTree>
    <p:extLst>
      <p:ext uri="{BB962C8B-B14F-4D97-AF65-F5344CB8AC3E}">
        <p14:creationId xmlns:p14="http://schemas.microsoft.com/office/powerpoint/2010/main" val="3352010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97" y="378189"/>
            <a:ext cx="10515600" cy="784406"/>
          </a:xfrm>
        </p:spPr>
        <p:txBody>
          <a:bodyPr>
            <a:normAutofit/>
          </a:bodyPr>
          <a:lstStyle/>
          <a:p>
            <a:r>
              <a:rPr lang="en-IN" sz="3600" dirty="0" smtClean="0"/>
              <a:t>PRINCIPAL COMPONENT REGRESSION</a:t>
            </a:r>
            <a:endParaRPr lang="en-IN" sz="3600" dirty="0"/>
          </a:p>
        </p:txBody>
      </p:sp>
      <p:sp>
        <p:nvSpPr>
          <p:cNvPr id="3" name="Content Placeholder 2"/>
          <p:cNvSpPr>
            <a:spLocks noGrp="1"/>
          </p:cNvSpPr>
          <p:nvPr>
            <p:ph idx="1"/>
          </p:nvPr>
        </p:nvSpPr>
        <p:spPr>
          <a:xfrm>
            <a:off x="838200" y="1825625"/>
            <a:ext cx="10515600" cy="1649095"/>
          </a:xfrm>
        </p:spPr>
        <p:txBody>
          <a:bodyPr>
            <a:normAutofit/>
          </a:bodyPr>
          <a:lstStyle/>
          <a:p>
            <a:r>
              <a:rPr lang="en-IN" sz="1600" dirty="0"/>
              <a:t>PCR is a regression method were despite using the feature (wavelengths for NIR absorption mode) the principal components after doing PCA is </a:t>
            </a:r>
            <a:r>
              <a:rPr lang="en-IN" sz="1600" dirty="0" smtClean="0"/>
              <a:t>used.</a:t>
            </a:r>
          </a:p>
          <a:p>
            <a:r>
              <a:rPr lang="en-IN" sz="1600" dirty="0"/>
              <a:t>In this study four principal components were taken for </a:t>
            </a:r>
            <a:r>
              <a:rPr lang="en-IN" sz="1600" dirty="0" smtClean="0"/>
              <a:t>PCR.</a:t>
            </a:r>
          </a:p>
          <a:p>
            <a:r>
              <a:rPr lang="en-IN" sz="1600" dirty="0" smtClean="0"/>
              <a:t>Reducing correlation is the main objective for PCR.</a:t>
            </a:r>
          </a:p>
          <a:p>
            <a:r>
              <a:rPr lang="en-IN" sz="1600" dirty="0" smtClean="0"/>
              <a:t>Least square solution is used here for finding the best fit line that linearly describes the samples.</a:t>
            </a:r>
          </a:p>
          <a:p>
            <a:endParaRPr lang="en-IN" sz="1600" dirty="0"/>
          </a:p>
        </p:txBody>
      </p:sp>
      <mc:AlternateContent xmlns:mc="http://schemas.openxmlformats.org/markup-compatibility/2006">
        <mc:Choice xmlns:a14="http://schemas.microsoft.com/office/drawing/2010/main" Requires="a14">
          <p:sp>
            <p:nvSpPr>
              <p:cNvPr id="4" name="TextBox 3"/>
              <p:cNvSpPr txBox="1"/>
              <p:nvPr/>
            </p:nvSpPr>
            <p:spPr>
              <a:xfrm>
                <a:off x="3071948" y="3824240"/>
                <a:ext cx="6048103" cy="2788777"/>
              </a:xfrm>
              <a:prstGeom prst="rect">
                <a:avLst/>
              </a:prstGeom>
              <a:noFill/>
            </p:spPr>
            <p:txBody>
              <a:bodyPr wrap="square" rtlCol="0">
                <a:spAutoFit/>
              </a:bodyPr>
              <a:lstStyle/>
              <a:p>
                <a:r>
                  <a:rPr lang="en-IN" sz="1600" dirty="0" smtClean="0"/>
                  <a:t>If </a:t>
                </a:r>
                <a:r>
                  <a:rPr lang="en-IN" sz="1600" dirty="0"/>
                  <a:t>y is the output, then the predicted output is going to </a:t>
                </a:r>
                <a:r>
                  <a:rPr lang="en-IN" sz="1600" dirty="0" smtClean="0"/>
                  <a:t>be</a:t>
                </a:r>
              </a:p>
              <a:p>
                <a14:m>
                  <m:oMathPara xmlns:m="http://schemas.openxmlformats.org/officeDocument/2006/math">
                    <m:oMathParaPr>
                      <m:jc m:val="centerGroup"/>
                    </m:oMathParaPr>
                    <m:oMath xmlns:m="http://schemas.openxmlformats.org/officeDocument/2006/math">
                      <m:sSub>
                        <m:sSubPr>
                          <m:ctrlPr>
                            <a:rPr lang="en-IN" i="1"/>
                          </m:ctrlPr>
                        </m:sSubPr>
                        <m:e>
                          <m:r>
                            <a:rPr lang="en-IN" i="1"/>
                            <m:t>𝑦</m:t>
                          </m:r>
                        </m:e>
                        <m:sub>
                          <m:r>
                            <a:rPr lang="en-IN" i="1"/>
                            <m:t>𝑝𝑟𝑒𝑑</m:t>
                          </m:r>
                        </m:sub>
                      </m:sSub>
                      <m:r>
                        <a:rPr lang="en-IN" i="1"/>
                        <m:t>=</m:t>
                      </m:r>
                      <m:sSup>
                        <m:sSupPr>
                          <m:ctrlPr>
                            <a:rPr lang="en-IN" i="1"/>
                          </m:ctrlPr>
                        </m:sSupPr>
                        <m:e>
                          <m:r>
                            <a:rPr lang="en-IN" i="1"/>
                            <m:t>(</m:t>
                          </m:r>
                          <m:sSup>
                            <m:sSupPr>
                              <m:ctrlPr>
                                <a:rPr lang="en-IN" i="1"/>
                              </m:ctrlPr>
                            </m:sSupPr>
                            <m:e>
                              <m:r>
                                <a:rPr lang="en-IN" i="1"/>
                                <m:t>𝑋</m:t>
                              </m:r>
                            </m:e>
                            <m:sup>
                              <m:r>
                                <a:rPr lang="en-IN" i="1"/>
                                <m:t>𝑇</m:t>
                              </m:r>
                            </m:sup>
                          </m:sSup>
                          <m:r>
                            <a:rPr lang="en-IN" i="1"/>
                            <m:t>𝑋</m:t>
                          </m:r>
                          <m:r>
                            <a:rPr lang="en-IN" i="1"/>
                            <m:t>)</m:t>
                          </m:r>
                        </m:e>
                        <m:sup>
                          <m:r>
                            <a:rPr lang="en-IN" i="1"/>
                            <m:t>−1</m:t>
                          </m:r>
                        </m:sup>
                      </m:sSup>
                      <m:sSup>
                        <m:sSupPr>
                          <m:ctrlPr>
                            <a:rPr lang="en-IN" i="1"/>
                          </m:ctrlPr>
                        </m:sSupPr>
                        <m:e>
                          <m:r>
                            <a:rPr lang="en-IN" i="1"/>
                            <m:t>𝑋</m:t>
                          </m:r>
                        </m:e>
                        <m:sup>
                          <m:r>
                            <a:rPr lang="en-IN" i="1"/>
                            <m:t>𝑇</m:t>
                          </m:r>
                        </m:sup>
                      </m:sSup>
                      <m:r>
                        <a:rPr lang="en-IN" i="1"/>
                        <m:t>𝑦</m:t>
                      </m:r>
                    </m:oMath>
                  </m:oMathPara>
                </a14:m>
                <a:endParaRPr lang="en-IN" dirty="0"/>
              </a:p>
              <a:p>
                <a:r>
                  <a:rPr lang="en-IN" dirty="0"/>
                  <a:t>Taking the output y and the data X ,</a:t>
                </a:r>
                <a14:m>
                  <m:oMath xmlns:m="http://schemas.openxmlformats.org/officeDocument/2006/math">
                    <m:r>
                      <a:rPr lang="en-IN" i="1"/>
                      <m:t> </m:t>
                    </m:r>
                    <m:sSub>
                      <m:sSubPr>
                        <m:ctrlPr>
                          <a:rPr lang="en-IN" i="1"/>
                        </m:ctrlPr>
                      </m:sSubPr>
                      <m:e>
                        <m:r>
                          <a:rPr lang="en-IN" i="1"/>
                          <m:t>𝑦</m:t>
                        </m:r>
                      </m:e>
                      <m:sub>
                        <m:r>
                          <a:rPr lang="en-IN" i="1"/>
                          <m:t>𝑝𝑟𝑒𝑑</m:t>
                        </m:r>
                      </m:sub>
                    </m:sSub>
                  </m:oMath>
                </a14:m>
                <a:r>
                  <a:rPr lang="en-IN" dirty="0"/>
                  <a:t> is found. </a:t>
                </a:r>
              </a:p>
              <a:p>
                <a:endParaRPr lang="en-IN" sz="1600" dirty="0" smtClean="0"/>
              </a:p>
              <a:p>
                <a:r>
                  <a:rPr lang="en-IN" sz="1600" dirty="0" smtClean="0"/>
                  <a:t>For calculating the prediction error the below formula is used</a:t>
                </a:r>
              </a:p>
              <a:p>
                <a14:m>
                  <m:oMathPara xmlns:m="http://schemas.openxmlformats.org/officeDocument/2006/math">
                    <m:oMathParaPr>
                      <m:jc m:val="centerGroup"/>
                    </m:oMathParaPr>
                    <m:oMath xmlns:m="http://schemas.openxmlformats.org/officeDocument/2006/math">
                      <m:r>
                        <a:rPr lang="en-IN" i="1"/>
                        <m:t>𝑀𝑆𝐸</m:t>
                      </m:r>
                      <m:r>
                        <a:rPr lang="en-IN" i="1"/>
                        <m:t>= </m:t>
                      </m:r>
                      <m:rad>
                        <m:radPr>
                          <m:ctrlPr>
                            <a:rPr lang="en-IN" i="1"/>
                          </m:ctrlPr>
                        </m:radPr>
                        <m:deg>
                          <m:r>
                            <a:rPr lang="en-IN" i="1"/>
                            <m:t>2</m:t>
                          </m:r>
                        </m:deg>
                        <m:e>
                          <m:nary>
                            <m:naryPr>
                              <m:chr m:val="∑"/>
                              <m:limLoc m:val="subSup"/>
                              <m:supHide m:val="on"/>
                              <m:ctrlPr>
                                <a:rPr lang="en-IN" i="1"/>
                              </m:ctrlPr>
                            </m:naryPr>
                            <m:sub>
                              <m:r>
                                <a:rPr lang="en-IN" i="1"/>
                                <m:t>𝑎𝑙𝑙</m:t>
                              </m:r>
                              <m:r>
                                <a:rPr lang="en-IN" i="1"/>
                                <m:t> </m:t>
                              </m:r>
                              <m:r>
                                <a:rPr lang="en-IN" i="1"/>
                                <m:t>𝑦</m:t>
                              </m:r>
                            </m:sub>
                            <m:sup/>
                            <m:e>
                              <m:sSup>
                                <m:sSupPr>
                                  <m:ctrlPr>
                                    <a:rPr lang="en-IN" i="1"/>
                                  </m:ctrlPr>
                                </m:sSupPr>
                                <m:e>
                                  <m:r>
                                    <a:rPr lang="en-IN" i="1"/>
                                    <m:t>(</m:t>
                                  </m:r>
                                  <m:r>
                                    <a:rPr lang="en-IN" i="1"/>
                                    <m:t>𝑦</m:t>
                                  </m:r>
                                  <m:r>
                                    <a:rPr lang="en-IN" i="1"/>
                                    <m:t>− </m:t>
                                  </m:r>
                                  <m:sSub>
                                    <m:sSubPr>
                                      <m:ctrlPr>
                                        <a:rPr lang="en-IN" i="1"/>
                                      </m:ctrlPr>
                                    </m:sSubPr>
                                    <m:e>
                                      <m:r>
                                        <a:rPr lang="en-IN" i="1"/>
                                        <m:t>𝑦</m:t>
                                      </m:r>
                                    </m:e>
                                    <m:sub>
                                      <m:r>
                                        <a:rPr lang="en-IN" i="1"/>
                                        <m:t>𝑝𝑟𝑒𝑑</m:t>
                                      </m:r>
                                    </m:sub>
                                  </m:sSub>
                                  <m:r>
                                    <a:rPr lang="en-IN" i="1"/>
                                    <m:t>)</m:t>
                                  </m:r>
                                </m:e>
                                <m:sup>
                                  <m:r>
                                    <a:rPr lang="en-IN" i="1"/>
                                    <m:t>2</m:t>
                                  </m:r>
                                </m:sup>
                              </m:sSup>
                            </m:e>
                          </m:nary>
                        </m:e>
                      </m:rad>
                    </m:oMath>
                  </m:oMathPara>
                </a14:m>
                <a:endParaRPr lang="en-IN" dirty="0"/>
              </a:p>
              <a:p>
                <a:endParaRPr lang="en-IN" sz="1600" dirty="0"/>
              </a:p>
              <a:p>
                <a:endParaRPr lang="en-IN" dirty="0"/>
              </a:p>
            </p:txBody>
          </p:sp>
        </mc:Choice>
        <mc:Fallback>
          <p:sp>
            <p:nvSpPr>
              <p:cNvPr id="4" name="TextBox 3"/>
              <p:cNvSpPr txBox="1">
                <a:spLocks noRot="1" noChangeAspect="1" noMove="1" noResize="1" noEditPoints="1" noAdjustHandles="1" noChangeArrowheads="1" noChangeShapeType="1" noTextEdit="1"/>
              </p:cNvSpPr>
              <p:nvPr/>
            </p:nvSpPr>
            <p:spPr>
              <a:xfrm>
                <a:off x="3071948" y="3824240"/>
                <a:ext cx="6048103" cy="2788777"/>
              </a:xfrm>
              <a:prstGeom prst="rect">
                <a:avLst/>
              </a:prstGeom>
              <a:blipFill>
                <a:blip r:embed="rId2"/>
                <a:stretch>
                  <a:fillRect l="-907" t="-655"/>
                </a:stretch>
              </a:blipFill>
            </p:spPr>
            <p:txBody>
              <a:bodyPr/>
              <a:lstStyle/>
              <a:p>
                <a:r>
                  <a:rPr lang="en-IN">
                    <a:noFill/>
                  </a:rPr>
                  <a:t> </a:t>
                </a:r>
              </a:p>
            </p:txBody>
          </p:sp>
        </mc:Fallback>
      </mc:AlternateContent>
    </p:spTree>
    <p:extLst>
      <p:ext uri="{BB962C8B-B14F-4D97-AF65-F5344CB8AC3E}">
        <p14:creationId xmlns:p14="http://schemas.microsoft.com/office/powerpoint/2010/main" val="786886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75" y="404315"/>
            <a:ext cx="10515600" cy="875846"/>
          </a:xfrm>
        </p:spPr>
        <p:txBody>
          <a:bodyPr>
            <a:normAutofit/>
          </a:bodyPr>
          <a:lstStyle/>
          <a:p>
            <a:r>
              <a:rPr lang="en-IN" sz="3600" dirty="0" smtClean="0"/>
              <a:t>RAW DATA PLOT</a:t>
            </a:r>
            <a:endParaRPr lang="en-IN" sz="3600" dirty="0"/>
          </a:p>
        </p:txBody>
      </p:sp>
      <p:sp>
        <p:nvSpPr>
          <p:cNvPr id="3" name="Content Placeholder 2"/>
          <p:cNvSpPr>
            <a:spLocks noGrp="1"/>
          </p:cNvSpPr>
          <p:nvPr>
            <p:ph idx="1"/>
          </p:nvPr>
        </p:nvSpPr>
        <p:spPr>
          <a:xfrm>
            <a:off x="838200" y="1554480"/>
            <a:ext cx="10515600" cy="836023"/>
          </a:xfrm>
        </p:spPr>
        <p:txBody>
          <a:bodyPr>
            <a:normAutofit/>
          </a:bodyPr>
          <a:lstStyle/>
          <a:p>
            <a:r>
              <a:rPr lang="en-IN" sz="1600" dirty="0"/>
              <a:t>Using MATLAB a line plot of raw data was done to analyse the peaks and trends present in the data. In the X-axis the wavelengths were plotted and in the y-axis the absorption values were plotted given if </a:t>
            </a:r>
            <a:r>
              <a:rPr lang="en-IN" sz="1600" dirty="0" smtClean="0"/>
              <a:t>figure. </a:t>
            </a:r>
            <a:r>
              <a:rPr lang="en-IN" sz="1600" dirty="0"/>
              <a:t>The peaks at 1280nm and 1440nm can be seen for all the data. </a:t>
            </a:r>
          </a:p>
        </p:txBody>
      </p:sp>
      <p:pic>
        <p:nvPicPr>
          <p:cNvPr id="4" name="Picture 3" descr="raw1"/>
          <p:cNvPicPr/>
          <p:nvPr/>
        </p:nvPicPr>
        <p:blipFill>
          <a:blip r:embed="rId2">
            <a:extLst>
              <a:ext uri="{28A0092B-C50C-407E-A947-70E740481C1C}">
                <a14:useLocalDpi xmlns:a14="http://schemas.microsoft.com/office/drawing/2010/main" val="0"/>
              </a:ext>
            </a:extLst>
          </a:blip>
          <a:srcRect/>
          <a:stretch>
            <a:fillRect/>
          </a:stretch>
        </p:blipFill>
        <p:spPr bwMode="auto">
          <a:xfrm>
            <a:off x="459377" y="2390503"/>
            <a:ext cx="5734050" cy="3133725"/>
          </a:xfrm>
          <a:prstGeom prst="rect">
            <a:avLst/>
          </a:prstGeom>
          <a:noFill/>
          <a:ln>
            <a:noFill/>
          </a:ln>
        </p:spPr>
      </p:pic>
      <p:pic>
        <p:nvPicPr>
          <p:cNvPr id="5" name="Picture 4" descr="raw"/>
          <p:cNvPicPr/>
          <p:nvPr/>
        </p:nvPicPr>
        <p:blipFill>
          <a:blip r:embed="rId3">
            <a:extLst>
              <a:ext uri="{28A0092B-C50C-407E-A947-70E740481C1C}">
                <a14:useLocalDpi xmlns:a14="http://schemas.microsoft.com/office/drawing/2010/main" val="0"/>
              </a:ext>
            </a:extLst>
          </a:blip>
          <a:srcRect/>
          <a:stretch>
            <a:fillRect/>
          </a:stretch>
        </p:blipFill>
        <p:spPr bwMode="auto">
          <a:xfrm>
            <a:off x="6193427" y="2390503"/>
            <a:ext cx="5890351" cy="3245440"/>
          </a:xfrm>
          <a:prstGeom prst="rect">
            <a:avLst/>
          </a:prstGeom>
          <a:noFill/>
          <a:ln>
            <a:noFill/>
          </a:ln>
        </p:spPr>
      </p:pic>
      <p:sp>
        <p:nvSpPr>
          <p:cNvPr id="6" name="TextBox 5"/>
          <p:cNvSpPr txBox="1"/>
          <p:nvPr/>
        </p:nvSpPr>
        <p:spPr>
          <a:xfrm>
            <a:off x="1472021" y="5827727"/>
            <a:ext cx="9442812" cy="338554"/>
          </a:xfrm>
          <a:prstGeom prst="rect">
            <a:avLst/>
          </a:prstGeom>
          <a:noFill/>
        </p:spPr>
        <p:txBody>
          <a:bodyPr wrap="square" rtlCol="0">
            <a:spAutoFit/>
          </a:bodyPr>
          <a:lstStyle/>
          <a:p>
            <a:r>
              <a:rPr lang="en-IN" sz="1600" dirty="0" smtClean="0"/>
              <a:t>It </a:t>
            </a:r>
            <a:r>
              <a:rPr lang="en-IN" sz="1600" dirty="0"/>
              <a:t>can be seen in the plot that PC1 can explain 91.8 percent of variance and PC2 can explain 6.9 percent </a:t>
            </a:r>
            <a:r>
              <a:rPr lang="en-IN" sz="1600" dirty="0" smtClean="0"/>
              <a:t>variance.</a:t>
            </a:r>
            <a:endParaRPr lang="en-IN" sz="1600" dirty="0"/>
          </a:p>
        </p:txBody>
      </p:sp>
    </p:spTree>
    <p:extLst>
      <p:ext uri="{BB962C8B-B14F-4D97-AF65-F5344CB8AC3E}">
        <p14:creationId xmlns:p14="http://schemas.microsoft.com/office/powerpoint/2010/main" val="1288646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89" y="482691"/>
            <a:ext cx="10515600" cy="614589"/>
          </a:xfrm>
        </p:spPr>
        <p:txBody>
          <a:bodyPr>
            <a:normAutofit/>
          </a:bodyPr>
          <a:lstStyle/>
          <a:p>
            <a:r>
              <a:rPr lang="en-IN" sz="3600" dirty="0" smtClean="0"/>
              <a:t>MULTIPLICATIVE SCATTER CORRECTION</a:t>
            </a:r>
            <a:endParaRPr lang="en-IN" sz="3600" dirty="0"/>
          </a:p>
        </p:txBody>
      </p:sp>
      <p:sp>
        <p:nvSpPr>
          <p:cNvPr id="3" name="Content Placeholder 2"/>
          <p:cNvSpPr>
            <a:spLocks noGrp="1"/>
          </p:cNvSpPr>
          <p:nvPr>
            <p:ph idx="1"/>
          </p:nvPr>
        </p:nvSpPr>
        <p:spPr>
          <a:xfrm>
            <a:off x="838200" y="1825625"/>
            <a:ext cx="10515600" cy="551815"/>
          </a:xfrm>
        </p:spPr>
        <p:txBody>
          <a:bodyPr>
            <a:normAutofit/>
          </a:bodyPr>
          <a:lstStyle/>
          <a:p>
            <a:r>
              <a:rPr lang="en-IN" sz="1600" dirty="0" smtClean="0"/>
              <a:t>For MSC first the mean of all the data vector were calculated then a least square solution was found out by taking Xi as the output then the regression coefficients used for calculating MSC. </a:t>
            </a:r>
            <a:endParaRPr lang="en-IN" sz="1600" dirty="0"/>
          </a:p>
        </p:txBody>
      </p:sp>
      <p:pic>
        <p:nvPicPr>
          <p:cNvPr id="4" name="Picture 3" descr="msc1"/>
          <p:cNvPicPr/>
          <p:nvPr/>
        </p:nvPicPr>
        <p:blipFill>
          <a:blip r:embed="rId2">
            <a:extLst>
              <a:ext uri="{28A0092B-C50C-407E-A947-70E740481C1C}">
                <a14:useLocalDpi xmlns:a14="http://schemas.microsoft.com/office/drawing/2010/main" val="0"/>
              </a:ext>
            </a:extLst>
          </a:blip>
          <a:srcRect/>
          <a:stretch>
            <a:fillRect/>
          </a:stretch>
        </p:blipFill>
        <p:spPr bwMode="auto">
          <a:xfrm>
            <a:off x="420189" y="2980916"/>
            <a:ext cx="5905500" cy="3038475"/>
          </a:xfrm>
          <a:prstGeom prst="rect">
            <a:avLst/>
          </a:prstGeom>
          <a:noFill/>
          <a:ln>
            <a:noFill/>
          </a:ln>
        </p:spPr>
      </p:pic>
      <p:pic>
        <p:nvPicPr>
          <p:cNvPr id="5" name="Picture 4" descr="msc"/>
          <p:cNvPicPr/>
          <p:nvPr/>
        </p:nvPicPr>
        <p:blipFill>
          <a:blip r:embed="rId3">
            <a:extLst>
              <a:ext uri="{28A0092B-C50C-407E-A947-70E740481C1C}">
                <a14:useLocalDpi xmlns:a14="http://schemas.microsoft.com/office/drawing/2010/main" val="0"/>
              </a:ext>
            </a:extLst>
          </a:blip>
          <a:srcRect/>
          <a:stretch>
            <a:fillRect/>
          </a:stretch>
        </p:blipFill>
        <p:spPr bwMode="auto">
          <a:xfrm>
            <a:off x="5919787" y="2980916"/>
            <a:ext cx="5838825" cy="3038475"/>
          </a:xfrm>
          <a:prstGeom prst="rect">
            <a:avLst/>
          </a:prstGeom>
          <a:noFill/>
          <a:ln>
            <a:noFill/>
          </a:ln>
        </p:spPr>
      </p:pic>
      <p:sp>
        <p:nvSpPr>
          <p:cNvPr id="6" name="TextBox 5"/>
          <p:cNvSpPr txBox="1"/>
          <p:nvPr/>
        </p:nvSpPr>
        <p:spPr>
          <a:xfrm>
            <a:off x="1942011" y="6019391"/>
            <a:ext cx="8307977" cy="369332"/>
          </a:xfrm>
          <a:prstGeom prst="rect">
            <a:avLst/>
          </a:prstGeom>
          <a:noFill/>
        </p:spPr>
        <p:txBody>
          <a:bodyPr wrap="square" rtlCol="0">
            <a:spAutoFit/>
          </a:bodyPr>
          <a:lstStyle/>
          <a:p>
            <a:r>
              <a:rPr lang="en-IN" dirty="0" smtClean="0"/>
              <a:t>For the line plot x-axis is the wavelength and y-axis is the MSC absorbance values</a:t>
            </a:r>
            <a:endParaRPr lang="en-IN" dirty="0"/>
          </a:p>
        </p:txBody>
      </p:sp>
    </p:spTree>
    <p:extLst>
      <p:ext uri="{BB962C8B-B14F-4D97-AF65-F5344CB8AC3E}">
        <p14:creationId xmlns:p14="http://schemas.microsoft.com/office/powerpoint/2010/main" val="351357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623" y="874578"/>
            <a:ext cx="10515600" cy="745218"/>
          </a:xfrm>
        </p:spPr>
        <p:txBody>
          <a:bodyPr/>
          <a:lstStyle/>
          <a:p>
            <a:r>
              <a:rPr lang="en-IN" dirty="0" smtClean="0"/>
              <a:t>INTRODUCTION TO MEDICINAL PLANTS</a:t>
            </a:r>
            <a:endParaRPr lang="en-IN" dirty="0"/>
          </a:p>
        </p:txBody>
      </p:sp>
      <p:sp>
        <p:nvSpPr>
          <p:cNvPr id="3" name="Content Placeholder 2"/>
          <p:cNvSpPr>
            <a:spLocks noGrp="1"/>
          </p:cNvSpPr>
          <p:nvPr>
            <p:ph idx="1"/>
          </p:nvPr>
        </p:nvSpPr>
        <p:spPr>
          <a:xfrm>
            <a:off x="302623" y="2740024"/>
            <a:ext cx="11323320" cy="2746376"/>
          </a:xfrm>
        </p:spPr>
        <p:txBody>
          <a:bodyPr>
            <a:normAutofit/>
          </a:bodyPr>
          <a:lstStyle/>
          <a:p>
            <a:r>
              <a:rPr lang="en-IN" sz="1600" dirty="0"/>
              <a:t>Nature has always played a key role in the lives of people by supplying fresh water and </a:t>
            </a:r>
            <a:r>
              <a:rPr lang="en-IN" sz="1600" dirty="0" smtClean="0"/>
              <a:t>oxygen.</a:t>
            </a:r>
            <a:r>
              <a:rPr lang="en-IN" sz="1600" dirty="0"/>
              <a:t> Not only that from nature people collected a diversity of valuable forest products for food and medicine. Historically plants have played an important role in medicine. Through observation and experimentation, human beings have learned that plants promote health and well-being. </a:t>
            </a:r>
            <a:endParaRPr lang="en-IN" sz="1600" dirty="0" smtClean="0"/>
          </a:p>
          <a:p>
            <a:r>
              <a:rPr lang="en-IN" sz="1600" dirty="0"/>
              <a:t>According to the WHO, over 80% of the world's population relies on traditional forms of medicine. Largely different parts of plants meet primary health care needs. </a:t>
            </a:r>
            <a:endParaRPr lang="en-IN" sz="1600" dirty="0" smtClean="0"/>
          </a:p>
          <a:p>
            <a:r>
              <a:rPr lang="en-US" sz="1600" dirty="0"/>
              <a:t>These medicinal plants are used in numerous applications in the Indian society and used to make medicines in traditional medical practices such as Ayurveda, </a:t>
            </a:r>
            <a:r>
              <a:rPr lang="en-US" sz="1600" i="1" dirty="0"/>
              <a:t>Unani, Siddha, Sowa-</a:t>
            </a:r>
            <a:r>
              <a:rPr lang="en-US" sz="1600" i="1" dirty="0" err="1"/>
              <a:t>Rigpa</a:t>
            </a:r>
            <a:r>
              <a:rPr lang="en-US" sz="1600" dirty="0"/>
              <a:t> and </a:t>
            </a:r>
            <a:r>
              <a:rPr lang="en-US" sz="1600" dirty="0" smtClean="0"/>
              <a:t>homeopathy, </a:t>
            </a:r>
            <a:r>
              <a:rPr lang="en-US" sz="1600" dirty="0"/>
              <a:t>also used in plant-based pharmaceutical </a:t>
            </a:r>
            <a:r>
              <a:rPr lang="en-US" sz="1600" dirty="0" smtClean="0"/>
              <a:t>companies.</a:t>
            </a:r>
          </a:p>
          <a:p>
            <a:r>
              <a:rPr lang="en-IN" sz="1600" dirty="0"/>
              <a:t>Allopathic medicine also owes a tremendous debt to medicinal plants; one in four prescriptions filled in a country like the U.S is either synthesized from or derived from plant </a:t>
            </a:r>
            <a:r>
              <a:rPr lang="en-IN" sz="1600" dirty="0" smtClean="0"/>
              <a:t>materials.</a:t>
            </a:r>
          </a:p>
          <a:p>
            <a:pPr marL="0" indent="0">
              <a:buNone/>
            </a:pPr>
            <a:endParaRPr lang="en-IN" sz="1200" dirty="0" smtClean="0"/>
          </a:p>
        </p:txBody>
      </p:sp>
    </p:spTree>
    <p:extLst>
      <p:ext uri="{BB962C8B-B14F-4D97-AF65-F5344CB8AC3E}">
        <p14:creationId xmlns:p14="http://schemas.microsoft.com/office/powerpoint/2010/main" val="2698315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37" y="417378"/>
            <a:ext cx="10515600" cy="627652"/>
          </a:xfrm>
        </p:spPr>
        <p:txBody>
          <a:bodyPr>
            <a:normAutofit/>
          </a:bodyPr>
          <a:lstStyle/>
          <a:p>
            <a:r>
              <a:rPr lang="en-IN" sz="3600" dirty="0" smtClean="0"/>
              <a:t>SNV NORMALIZATION </a:t>
            </a:r>
            <a:endParaRPr lang="en-IN" sz="3600" dirty="0"/>
          </a:p>
        </p:txBody>
      </p:sp>
      <p:sp>
        <p:nvSpPr>
          <p:cNvPr id="3" name="Content Placeholder 2"/>
          <p:cNvSpPr>
            <a:spLocks noGrp="1"/>
          </p:cNvSpPr>
          <p:nvPr>
            <p:ph idx="1"/>
          </p:nvPr>
        </p:nvSpPr>
        <p:spPr>
          <a:xfrm>
            <a:off x="668383" y="1441859"/>
            <a:ext cx="10515600" cy="630192"/>
          </a:xfrm>
        </p:spPr>
        <p:txBody>
          <a:bodyPr>
            <a:normAutofit/>
          </a:bodyPr>
          <a:lstStyle/>
          <a:p>
            <a:pPr marL="0" indent="0">
              <a:buNone/>
            </a:pPr>
            <a:r>
              <a:rPr lang="en-IN" sz="1600" dirty="0"/>
              <a:t>Mathematically it can be done by calculating the mean and standard deviation of every data separately then subtracting the mean from the respective data vector after that data vector is divided by its respective standard deviation. </a:t>
            </a:r>
            <a:endParaRPr lang="en-IN" sz="1600" dirty="0"/>
          </a:p>
        </p:txBody>
      </p:sp>
      <mc:AlternateContent xmlns:mc="http://schemas.openxmlformats.org/markup-compatibility/2006">
        <mc:Choice xmlns:a14="http://schemas.microsoft.com/office/drawing/2010/main" Requires="a14">
          <p:sp>
            <p:nvSpPr>
              <p:cNvPr id="4" name="TextBox 3"/>
              <p:cNvSpPr txBox="1"/>
              <p:nvPr/>
            </p:nvSpPr>
            <p:spPr>
              <a:xfrm>
                <a:off x="3361781" y="2072051"/>
                <a:ext cx="5982788" cy="1686808"/>
              </a:xfrm>
              <a:prstGeom prst="rect">
                <a:avLst/>
              </a:prstGeom>
              <a:noFill/>
            </p:spPr>
            <p:txBody>
              <a:bodyPr wrap="square" rtlCol="0">
                <a:spAutoFit/>
              </a:bodyPr>
              <a:lstStyle/>
              <a:p>
                <a14:m>
                  <m:oMath xmlns:m="http://schemas.openxmlformats.org/officeDocument/2006/math">
                    <m:sSub>
                      <m:sSubPr>
                        <m:ctrlPr>
                          <a:rPr lang="en-IN" i="1"/>
                        </m:ctrlPr>
                      </m:sSubPr>
                      <m:e>
                        <m:r>
                          <a:rPr lang="en-IN" i="1"/>
                          <m:t>𝑠𝑑</m:t>
                        </m:r>
                      </m:e>
                      <m:sub>
                        <m:r>
                          <a:rPr lang="en-IN" i="1"/>
                          <m:t>𝑖</m:t>
                        </m:r>
                      </m:sub>
                    </m:sSub>
                  </m:oMath>
                </a14:m>
                <a:r>
                  <a:rPr lang="en-IN" dirty="0"/>
                  <a:t> = </a:t>
                </a:r>
                <a14:m>
                  <m:oMath xmlns:m="http://schemas.openxmlformats.org/officeDocument/2006/math">
                    <m:rad>
                      <m:radPr>
                        <m:ctrlPr>
                          <a:rPr lang="en-IN" i="1"/>
                        </m:ctrlPr>
                      </m:radPr>
                      <m:deg>
                        <m:r>
                          <a:rPr lang="en-IN" i="1"/>
                          <m:t>2</m:t>
                        </m:r>
                      </m:deg>
                      <m:e>
                        <m:f>
                          <m:fPr>
                            <m:ctrlPr>
                              <a:rPr lang="en-IN" i="1"/>
                            </m:ctrlPr>
                          </m:fPr>
                          <m:num>
                            <m:nary>
                              <m:naryPr>
                                <m:chr m:val="∑"/>
                                <m:limLoc m:val="undOvr"/>
                                <m:supHide m:val="on"/>
                                <m:ctrlPr>
                                  <a:rPr lang="en-IN" i="1"/>
                                </m:ctrlPr>
                              </m:naryPr>
                              <m:sub>
                                <m:r>
                                  <a:rPr lang="en-IN" i="1"/>
                                  <m:t>𝑗</m:t>
                                </m:r>
                              </m:sub>
                              <m:sup/>
                              <m:e>
                                <m:sSup>
                                  <m:sSupPr>
                                    <m:ctrlPr>
                                      <a:rPr lang="en-IN" i="1"/>
                                    </m:ctrlPr>
                                  </m:sSupPr>
                                  <m:e>
                                    <m:sSub>
                                      <m:sSubPr>
                                        <m:ctrlPr>
                                          <a:rPr lang="en-IN" i="1"/>
                                        </m:ctrlPr>
                                      </m:sSubPr>
                                      <m:e>
                                        <m:r>
                                          <a:rPr lang="en-IN" i="1"/>
                                          <m:t>(</m:t>
                                        </m:r>
                                        <m:r>
                                          <a:rPr lang="en-IN" i="1"/>
                                          <m:t>𝑋</m:t>
                                        </m:r>
                                      </m:e>
                                      <m:sub>
                                        <m:r>
                                          <a:rPr lang="en-IN" i="1"/>
                                          <m:t>𝑖𝑗</m:t>
                                        </m:r>
                                      </m:sub>
                                    </m:sSub>
                                    <m:r>
                                      <a:rPr lang="en-IN" i="1"/>
                                      <m:t>−</m:t>
                                    </m:r>
                                    <m:sSub>
                                      <m:sSubPr>
                                        <m:ctrlPr>
                                          <a:rPr lang="en-IN" i="1"/>
                                        </m:ctrlPr>
                                      </m:sSubPr>
                                      <m:e>
                                        <m:r>
                                          <a:rPr lang="en-IN" i="1"/>
                                          <m:t>µ</m:t>
                                        </m:r>
                                      </m:e>
                                      <m:sub>
                                        <m:r>
                                          <a:rPr lang="en-IN" i="1"/>
                                          <m:t>𝑖</m:t>
                                        </m:r>
                                      </m:sub>
                                    </m:sSub>
                                    <m:r>
                                      <a:rPr lang="en-IN" i="1"/>
                                      <m:t>)</m:t>
                                    </m:r>
                                  </m:e>
                                  <m:sup>
                                    <m:r>
                                      <a:rPr lang="en-IN" i="1"/>
                                      <m:t>2</m:t>
                                    </m:r>
                                  </m:sup>
                                </m:sSup>
                              </m:e>
                            </m:nary>
                          </m:num>
                          <m:den>
                            <m:r>
                              <a:rPr lang="en-IN" i="1"/>
                              <m:t>𝑛</m:t>
                            </m:r>
                            <m:r>
                              <a:rPr lang="en-IN" i="1"/>
                              <m:t>−1</m:t>
                            </m:r>
                          </m:den>
                        </m:f>
                      </m:e>
                    </m:rad>
                  </m:oMath>
                </a14:m>
                <a:r>
                  <a:rPr lang="en-IN" dirty="0"/>
                  <a:t>    ,</a:t>
                </a:r>
                <a:r>
                  <a:rPr lang="en-IN" sz="1600" dirty="0"/>
                  <a:t>here </a:t>
                </a:r>
                <a14:m>
                  <m:oMath xmlns:m="http://schemas.openxmlformats.org/officeDocument/2006/math">
                    <m:sSub>
                      <m:sSubPr>
                        <m:ctrlPr>
                          <a:rPr lang="en-IN" sz="1600" i="1"/>
                        </m:ctrlPr>
                      </m:sSubPr>
                      <m:e>
                        <m:r>
                          <a:rPr lang="en-IN" sz="1600" i="1"/>
                          <m:t>µ</m:t>
                        </m:r>
                      </m:e>
                      <m:sub>
                        <m:r>
                          <a:rPr lang="en-IN" sz="1600" i="1"/>
                          <m:t>𝑖</m:t>
                        </m:r>
                      </m:sub>
                    </m:sSub>
                    <m:r>
                      <a:rPr lang="en-IN" sz="1600" i="1"/>
                      <m:t>=</m:t>
                    </m:r>
                    <m:f>
                      <m:fPr>
                        <m:ctrlPr>
                          <a:rPr lang="en-IN" sz="1600" i="1"/>
                        </m:ctrlPr>
                      </m:fPr>
                      <m:num>
                        <m:nary>
                          <m:naryPr>
                            <m:chr m:val="∑"/>
                            <m:limLoc m:val="undOvr"/>
                            <m:supHide m:val="on"/>
                            <m:ctrlPr>
                              <a:rPr lang="en-IN" sz="1600" i="1"/>
                            </m:ctrlPr>
                          </m:naryPr>
                          <m:sub>
                            <m:r>
                              <a:rPr lang="en-IN" sz="1600" i="1"/>
                              <m:t>𝑗</m:t>
                            </m:r>
                          </m:sub>
                          <m:sup/>
                          <m:e>
                            <m:sSub>
                              <m:sSubPr>
                                <m:ctrlPr>
                                  <a:rPr lang="en-IN" sz="1600" i="1"/>
                                </m:ctrlPr>
                              </m:sSubPr>
                              <m:e>
                                <m:r>
                                  <a:rPr lang="en-IN" sz="1600" i="1"/>
                                  <m:t>𝑋</m:t>
                                </m:r>
                              </m:e>
                              <m:sub>
                                <m:r>
                                  <a:rPr lang="en-IN" sz="1600" i="1"/>
                                  <m:t>𝑖𝑗</m:t>
                                </m:r>
                              </m:sub>
                            </m:sSub>
                          </m:e>
                        </m:nary>
                      </m:num>
                      <m:den>
                        <m:r>
                          <a:rPr lang="en-IN" sz="1600" i="1"/>
                          <m:t>𝑛</m:t>
                        </m:r>
                      </m:den>
                    </m:f>
                  </m:oMath>
                </a14:m>
                <a:r>
                  <a:rPr lang="en-IN" sz="1600" dirty="0"/>
                  <a:t> is the mean of </a:t>
                </a:r>
                <a:r>
                  <a:rPr lang="en-IN" sz="1600" dirty="0" err="1"/>
                  <a:t>ith</a:t>
                </a:r>
                <a:r>
                  <a:rPr lang="en-IN" sz="1600" dirty="0"/>
                  <a:t> data                                                          </a:t>
                </a:r>
              </a:p>
              <a:p>
                <a:endParaRPr lang="en-IN" sz="1600" dirty="0" smtClean="0"/>
              </a:p>
              <a:p>
                <a14:m>
                  <m:oMath xmlns:m="http://schemas.openxmlformats.org/officeDocument/2006/math">
                    <m:sSub>
                      <m:sSubPr>
                        <m:ctrlPr>
                          <a:rPr lang="en-IN" i="1"/>
                        </m:ctrlPr>
                      </m:sSubPr>
                      <m:e>
                        <m:r>
                          <a:rPr lang="en-IN" i="1"/>
                          <m:t>𝑋</m:t>
                        </m:r>
                        <m:r>
                          <a:rPr lang="en-IN" i="1"/>
                          <m:t>_</m:t>
                        </m:r>
                        <m:r>
                          <a:rPr lang="en-IN" i="1"/>
                          <m:t>𝑠𝑛𝑣</m:t>
                        </m:r>
                      </m:e>
                      <m:sub>
                        <m:r>
                          <a:rPr lang="en-IN" i="1"/>
                          <m:t>𝑖𝑗</m:t>
                        </m:r>
                        <m:r>
                          <a:rPr lang="en-IN" i="1"/>
                          <m:t>  </m:t>
                        </m:r>
                      </m:sub>
                    </m:sSub>
                  </m:oMath>
                </a14:m>
                <a:r>
                  <a:rPr lang="en-IN" dirty="0"/>
                  <a:t>=  </a:t>
                </a:r>
                <a14:m>
                  <m:oMath xmlns:m="http://schemas.openxmlformats.org/officeDocument/2006/math">
                    <m:f>
                      <m:fPr>
                        <m:ctrlPr>
                          <a:rPr lang="en-IN" i="1"/>
                        </m:ctrlPr>
                      </m:fPr>
                      <m:num>
                        <m:sSub>
                          <m:sSubPr>
                            <m:ctrlPr>
                              <a:rPr lang="en-IN" i="1"/>
                            </m:ctrlPr>
                          </m:sSubPr>
                          <m:e>
                            <m:r>
                              <a:rPr lang="en-IN" i="1"/>
                              <m:t>𝑋</m:t>
                            </m:r>
                          </m:e>
                          <m:sub>
                            <m:r>
                              <a:rPr lang="en-IN" i="1"/>
                              <m:t>𝑖𝑗</m:t>
                            </m:r>
                          </m:sub>
                        </m:sSub>
                        <m:r>
                          <a:rPr lang="en-IN" i="1"/>
                          <m:t>− </m:t>
                        </m:r>
                        <m:sSub>
                          <m:sSubPr>
                            <m:ctrlPr>
                              <a:rPr lang="en-IN" i="1"/>
                            </m:ctrlPr>
                          </m:sSubPr>
                          <m:e>
                            <m:r>
                              <a:rPr lang="en-IN" i="1"/>
                              <m:t>µ</m:t>
                            </m:r>
                          </m:e>
                          <m:sub>
                            <m:r>
                              <a:rPr lang="en-IN" i="1"/>
                              <m:t>𝑖</m:t>
                            </m:r>
                          </m:sub>
                        </m:sSub>
                      </m:num>
                      <m:den>
                        <m:sSub>
                          <m:sSubPr>
                            <m:ctrlPr>
                              <a:rPr lang="en-IN" i="1"/>
                            </m:ctrlPr>
                          </m:sSubPr>
                          <m:e>
                            <m:r>
                              <a:rPr lang="en-IN" i="1"/>
                              <m:t>𝑠𝑑</m:t>
                            </m:r>
                          </m:e>
                          <m:sub>
                            <m:r>
                              <a:rPr lang="en-IN" i="1"/>
                              <m:t>𝑖</m:t>
                            </m:r>
                          </m:sub>
                        </m:sSub>
                      </m:den>
                    </m:f>
                  </m:oMath>
                </a14:m>
                <a:r>
                  <a:rPr lang="en-IN" dirty="0"/>
                  <a:t>   ,</a:t>
                </a:r>
                <a:r>
                  <a:rPr lang="en-IN" sz="1600" dirty="0"/>
                  <a:t>for all j and </a:t>
                </a:r>
                <a:r>
                  <a:rPr lang="en-IN" sz="1600" dirty="0" err="1"/>
                  <a:t>i</a:t>
                </a:r>
                <a:r>
                  <a:rPr lang="en-IN" sz="1600" dirty="0" smtClean="0"/>
                  <a:t>.</a:t>
                </a:r>
              </a:p>
              <a:p>
                <a:endParaRPr lang="en-IN" dirty="0"/>
              </a:p>
            </p:txBody>
          </p:sp>
        </mc:Choice>
        <mc:Fallback>
          <p:sp>
            <p:nvSpPr>
              <p:cNvPr id="4" name="TextBox 3"/>
              <p:cNvSpPr txBox="1">
                <a:spLocks noRot="1" noChangeAspect="1" noMove="1" noResize="1" noEditPoints="1" noAdjustHandles="1" noChangeArrowheads="1" noChangeShapeType="1" noTextEdit="1"/>
              </p:cNvSpPr>
              <p:nvPr/>
            </p:nvSpPr>
            <p:spPr>
              <a:xfrm>
                <a:off x="3361781" y="2072051"/>
                <a:ext cx="5982788" cy="1686808"/>
              </a:xfrm>
              <a:prstGeom prst="rect">
                <a:avLst/>
              </a:prstGeom>
              <a:blipFill>
                <a:blip r:embed="rId2"/>
                <a:stretch>
                  <a:fillRect r="-31568"/>
                </a:stretch>
              </a:blipFill>
            </p:spPr>
            <p:txBody>
              <a:bodyPr/>
              <a:lstStyle/>
              <a:p>
                <a:r>
                  <a:rPr lang="en-IN">
                    <a:noFill/>
                  </a:rPr>
                  <a:t> </a:t>
                </a:r>
              </a:p>
            </p:txBody>
          </p:sp>
        </mc:Fallback>
      </mc:AlternateContent>
      <p:pic>
        <p:nvPicPr>
          <p:cNvPr id="5" name="Picture 4" descr="C:\Users\Lenovo\AppData\Local\Microsoft\Windows\INetCache\Content.Word\snv1.jpg"/>
          <p:cNvPicPr/>
          <p:nvPr/>
        </p:nvPicPr>
        <p:blipFill>
          <a:blip r:embed="rId3">
            <a:extLst>
              <a:ext uri="{28A0092B-C50C-407E-A947-70E740481C1C}">
                <a14:useLocalDpi xmlns:a14="http://schemas.microsoft.com/office/drawing/2010/main" val="0"/>
              </a:ext>
            </a:extLst>
          </a:blip>
          <a:srcRect/>
          <a:stretch>
            <a:fillRect/>
          </a:stretch>
        </p:blipFill>
        <p:spPr bwMode="auto">
          <a:xfrm>
            <a:off x="523875" y="3531733"/>
            <a:ext cx="5829300" cy="2981325"/>
          </a:xfrm>
          <a:prstGeom prst="rect">
            <a:avLst/>
          </a:prstGeom>
          <a:noFill/>
          <a:ln>
            <a:noFill/>
          </a:ln>
        </p:spPr>
      </p:pic>
      <p:pic>
        <p:nvPicPr>
          <p:cNvPr id="6" name="Picture 5" descr="C:\Users\Lenovo\AppData\Local\Microsoft\Windows\INetCache\Content.Word\snv.jpg"/>
          <p:cNvPicPr/>
          <p:nvPr/>
        </p:nvPicPr>
        <p:blipFill>
          <a:blip r:embed="rId4">
            <a:extLst>
              <a:ext uri="{28A0092B-C50C-407E-A947-70E740481C1C}">
                <a14:useLocalDpi xmlns:a14="http://schemas.microsoft.com/office/drawing/2010/main" val="0"/>
              </a:ext>
            </a:extLst>
          </a:blip>
          <a:srcRect/>
          <a:stretch>
            <a:fillRect/>
          </a:stretch>
        </p:blipFill>
        <p:spPr bwMode="auto">
          <a:xfrm>
            <a:off x="6208667" y="3531733"/>
            <a:ext cx="5600700" cy="2771775"/>
          </a:xfrm>
          <a:prstGeom prst="rect">
            <a:avLst/>
          </a:prstGeom>
          <a:noFill/>
          <a:ln>
            <a:noFill/>
          </a:ln>
        </p:spPr>
      </p:pic>
    </p:spTree>
    <p:extLst>
      <p:ext uri="{BB962C8B-B14F-4D97-AF65-F5344CB8AC3E}">
        <p14:creationId xmlns:p14="http://schemas.microsoft.com/office/powerpoint/2010/main" val="20398248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623" y="365125"/>
            <a:ext cx="10515600" cy="666841"/>
          </a:xfrm>
        </p:spPr>
        <p:txBody>
          <a:bodyPr>
            <a:normAutofit/>
          </a:bodyPr>
          <a:lstStyle/>
          <a:p>
            <a:r>
              <a:rPr lang="en-IN" sz="3600" dirty="0" smtClean="0"/>
              <a:t>MEAN CENTERING TECHNIQUE</a:t>
            </a:r>
            <a:endParaRPr lang="en-IN" sz="3600" dirty="0"/>
          </a:p>
        </p:txBody>
      </p:sp>
      <p:sp>
        <p:nvSpPr>
          <p:cNvPr id="3" name="Content Placeholder 2"/>
          <p:cNvSpPr>
            <a:spLocks noGrp="1"/>
          </p:cNvSpPr>
          <p:nvPr>
            <p:ph idx="1"/>
          </p:nvPr>
        </p:nvSpPr>
        <p:spPr>
          <a:xfrm>
            <a:off x="629194" y="1603557"/>
            <a:ext cx="10515600" cy="604066"/>
          </a:xfrm>
        </p:spPr>
        <p:txBody>
          <a:bodyPr>
            <a:normAutofit/>
          </a:bodyPr>
          <a:lstStyle/>
          <a:p>
            <a:r>
              <a:rPr lang="en-IN" sz="1600" dirty="0"/>
              <a:t>This technique is used to reduce the multicollinearity in the data </a:t>
            </a:r>
            <a:r>
              <a:rPr lang="en-IN" sz="1600" dirty="0" smtClean="0"/>
              <a:t>features. Mean from each of the data column and then that mean is subtracted from the respective column to get the mean centered data.</a:t>
            </a:r>
            <a:endParaRPr lang="en-IN" sz="1600" dirty="0"/>
          </a:p>
        </p:txBody>
      </p:sp>
      <p:pic>
        <p:nvPicPr>
          <p:cNvPr id="4" name="Picture 3" descr="meancenter1"/>
          <p:cNvPicPr/>
          <p:nvPr/>
        </p:nvPicPr>
        <p:blipFill>
          <a:blip r:embed="rId2">
            <a:extLst>
              <a:ext uri="{28A0092B-C50C-407E-A947-70E740481C1C}">
                <a14:useLocalDpi xmlns:a14="http://schemas.microsoft.com/office/drawing/2010/main" val="0"/>
              </a:ext>
            </a:extLst>
          </a:blip>
          <a:srcRect/>
          <a:stretch>
            <a:fillRect/>
          </a:stretch>
        </p:blipFill>
        <p:spPr bwMode="auto">
          <a:xfrm>
            <a:off x="446314" y="2431052"/>
            <a:ext cx="6038850" cy="3067050"/>
          </a:xfrm>
          <a:prstGeom prst="rect">
            <a:avLst/>
          </a:prstGeom>
          <a:noFill/>
          <a:ln>
            <a:noFill/>
          </a:ln>
        </p:spPr>
      </p:pic>
      <p:pic>
        <p:nvPicPr>
          <p:cNvPr id="5" name="Picture 4" descr="C:\Users\Lenovo\AppData\Local\Microsoft\Windows\INetCache\Content.Word\meancenter.jpg"/>
          <p:cNvPicPr/>
          <p:nvPr/>
        </p:nvPicPr>
        <p:blipFill>
          <a:blip r:embed="rId3">
            <a:extLst>
              <a:ext uri="{28A0092B-C50C-407E-A947-70E740481C1C}">
                <a14:useLocalDpi xmlns:a14="http://schemas.microsoft.com/office/drawing/2010/main" val="0"/>
              </a:ext>
            </a:extLst>
          </a:blip>
          <a:srcRect/>
          <a:stretch>
            <a:fillRect/>
          </a:stretch>
        </p:blipFill>
        <p:spPr bwMode="auto">
          <a:xfrm>
            <a:off x="6197328" y="2431052"/>
            <a:ext cx="5675630" cy="3067050"/>
          </a:xfrm>
          <a:prstGeom prst="rect">
            <a:avLst/>
          </a:prstGeom>
          <a:noFill/>
          <a:ln>
            <a:noFill/>
          </a:ln>
        </p:spPr>
      </p:pic>
      <p:sp>
        <p:nvSpPr>
          <p:cNvPr id="6" name="TextBox 5"/>
          <p:cNvSpPr txBox="1"/>
          <p:nvPr/>
        </p:nvSpPr>
        <p:spPr>
          <a:xfrm>
            <a:off x="446314" y="5721531"/>
            <a:ext cx="5536475" cy="584775"/>
          </a:xfrm>
          <a:prstGeom prst="rect">
            <a:avLst/>
          </a:prstGeom>
          <a:noFill/>
        </p:spPr>
        <p:txBody>
          <a:bodyPr wrap="square" rtlCol="0">
            <a:spAutoFit/>
          </a:bodyPr>
          <a:lstStyle/>
          <a:p>
            <a:r>
              <a:rPr lang="en-IN" sz="1600" dirty="0" smtClean="0"/>
              <a:t>X-axis </a:t>
            </a:r>
            <a:r>
              <a:rPr lang="en-IN" sz="1600" dirty="0"/>
              <a:t>represents wavelength and y- axis represents the mean-centered wavelength values </a:t>
            </a:r>
            <a:endParaRPr lang="en-IN" sz="1600" dirty="0"/>
          </a:p>
        </p:txBody>
      </p:sp>
      <p:sp>
        <p:nvSpPr>
          <p:cNvPr id="7" name="TextBox 6"/>
          <p:cNvSpPr txBox="1"/>
          <p:nvPr/>
        </p:nvSpPr>
        <p:spPr>
          <a:xfrm>
            <a:off x="6903176" y="5644586"/>
            <a:ext cx="5075465" cy="369332"/>
          </a:xfrm>
          <a:prstGeom prst="rect">
            <a:avLst/>
          </a:prstGeom>
          <a:noFill/>
        </p:spPr>
        <p:txBody>
          <a:bodyPr wrap="square" rtlCol="0">
            <a:spAutoFit/>
          </a:bodyPr>
          <a:lstStyle/>
          <a:p>
            <a:r>
              <a:rPr lang="en-IN" sz="1600" dirty="0"/>
              <a:t>PC1(</a:t>
            </a:r>
            <a:r>
              <a:rPr lang="en-IN" sz="1600" dirty="0" err="1"/>
              <a:t>var</a:t>
            </a:r>
            <a:r>
              <a:rPr lang="en-IN" sz="1600" dirty="0"/>
              <a:t> = 85.96) and PC2(</a:t>
            </a:r>
            <a:r>
              <a:rPr lang="en-IN" sz="1600" dirty="0" err="1"/>
              <a:t>var</a:t>
            </a:r>
            <a:r>
              <a:rPr lang="en-IN" sz="1600" dirty="0"/>
              <a:t> = 8.052)</a:t>
            </a:r>
            <a:r>
              <a:rPr lang="en-IN" dirty="0"/>
              <a:t> </a:t>
            </a:r>
            <a:endParaRPr lang="en-IN" dirty="0"/>
          </a:p>
        </p:txBody>
      </p:sp>
    </p:spTree>
    <p:extLst>
      <p:ext uri="{BB962C8B-B14F-4D97-AF65-F5344CB8AC3E}">
        <p14:creationId xmlns:p14="http://schemas.microsoft.com/office/powerpoint/2010/main" val="94220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04314"/>
            <a:ext cx="10515600" cy="758281"/>
          </a:xfrm>
        </p:spPr>
        <p:txBody>
          <a:bodyPr>
            <a:normAutofit/>
          </a:bodyPr>
          <a:lstStyle/>
          <a:p>
            <a:r>
              <a:rPr lang="en-IN" sz="3600" dirty="0" smtClean="0"/>
              <a:t>MAXMIN STANDARDIZATION</a:t>
            </a:r>
            <a:endParaRPr lang="en-IN" sz="3600" dirty="0"/>
          </a:p>
        </p:txBody>
      </p:sp>
      <p:sp>
        <p:nvSpPr>
          <p:cNvPr id="3" name="Content Placeholder 2"/>
          <p:cNvSpPr>
            <a:spLocks noGrp="1"/>
          </p:cNvSpPr>
          <p:nvPr>
            <p:ph idx="1"/>
          </p:nvPr>
        </p:nvSpPr>
        <p:spPr>
          <a:xfrm>
            <a:off x="694508" y="1603557"/>
            <a:ext cx="10515600" cy="564878"/>
          </a:xfrm>
        </p:spPr>
        <p:txBody>
          <a:bodyPr>
            <a:normAutofit/>
          </a:bodyPr>
          <a:lstStyle/>
          <a:p>
            <a:r>
              <a:rPr lang="en-IN" sz="1600" dirty="0" smtClean="0"/>
              <a:t>For this particular standardization first max and min values for all data vector throughout all wavelengths is calculated and then the min value is subtracted and the result is divided by the max values to get max min standardization.</a:t>
            </a:r>
            <a:endParaRPr lang="en-IN" sz="1600" dirty="0"/>
          </a:p>
        </p:txBody>
      </p:sp>
      <p:pic>
        <p:nvPicPr>
          <p:cNvPr id="4" name="Picture 3" descr="minmax1"/>
          <p:cNvPicPr/>
          <p:nvPr/>
        </p:nvPicPr>
        <p:blipFill>
          <a:blip r:embed="rId2">
            <a:extLst>
              <a:ext uri="{28A0092B-C50C-407E-A947-70E740481C1C}">
                <a14:useLocalDpi xmlns:a14="http://schemas.microsoft.com/office/drawing/2010/main" val="0"/>
              </a:ext>
            </a:extLst>
          </a:blip>
          <a:srcRect/>
          <a:stretch>
            <a:fillRect/>
          </a:stretch>
        </p:blipFill>
        <p:spPr bwMode="auto">
          <a:xfrm>
            <a:off x="494211" y="2609397"/>
            <a:ext cx="6048375" cy="3019425"/>
          </a:xfrm>
          <a:prstGeom prst="rect">
            <a:avLst/>
          </a:prstGeom>
          <a:noFill/>
          <a:ln>
            <a:noFill/>
          </a:ln>
        </p:spPr>
      </p:pic>
      <p:pic>
        <p:nvPicPr>
          <p:cNvPr id="5" name="Picture 4" descr="max_min"/>
          <p:cNvPicPr/>
          <p:nvPr/>
        </p:nvPicPr>
        <p:blipFill>
          <a:blip r:embed="rId3">
            <a:extLst>
              <a:ext uri="{28A0092B-C50C-407E-A947-70E740481C1C}">
                <a14:useLocalDpi xmlns:a14="http://schemas.microsoft.com/office/drawing/2010/main" val="0"/>
              </a:ext>
            </a:extLst>
          </a:blip>
          <a:srcRect/>
          <a:stretch>
            <a:fillRect/>
          </a:stretch>
        </p:blipFill>
        <p:spPr bwMode="auto">
          <a:xfrm>
            <a:off x="6043748" y="2619285"/>
            <a:ext cx="5724525" cy="3009537"/>
          </a:xfrm>
          <a:prstGeom prst="rect">
            <a:avLst/>
          </a:prstGeom>
          <a:noFill/>
          <a:ln>
            <a:noFill/>
          </a:ln>
        </p:spPr>
      </p:pic>
      <p:sp>
        <p:nvSpPr>
          <p:cNvPr id="6" name="TextBox 5"/>
          <p:cNvSpPr txBox="1"/>
          <p:nvPr/>
        </p:nvSpPr>
        <p:spPr>
          <a:xfrm>
            <a:off x="6542586" y="5786846"/>
            <a:ext cx="5225687" cy="584775"/>
          </a:xfrm>
          <a:prstGeom prst="rect">
            <a:avLst/>
          </a:prstGeom>
          <a:noFill/>
        </p:spPr>
        <p:txBody>
          <a:bodyPr wrap="square" rtlCol="0">
            <a:spAutoFit/>
          </a:bodyPr>
          <a:lstStyle/>
          <a:p>
            <a:r>
              <a:rPr lang="en-IN" sz="1600" dirty="0" smtClean="0"/>
              <a:t>PC1 explains 83.7 percent and PC2 explains 7.6 percent variation in the data.</a:t>
            </a:r>
            <a:endParaRPr lang="en-IN" sz="1600" dirty="0"/>
          </a:p>
        </p:txBody>
      </p:sp>
      <p:sp>
        <p:nvSpPr>
          <p:cNvPr id="7" name="TextBox 6"/>
          <p:cNvSpPr txBox="1"/>
          <p:nvPr/>
        </p:nvSpPr>
        <p:spPr>
          <a:xfrm>
            <a:off x="849086" y="5777396"/>
            <a:ext cx="5103222" cy="584775"/>
          </a:xfrm>
          <a:prstGeom prst="rect">
            <a:avLst/>
          </a:prstGeom>
          <a:noFill/>
        </p:spPr>
        <p:txBody>
          <a:bodyPr wrap="square" rtlCol="0">
            <a:spAutoFit/>
          </a:bodyPr>
          <a:lstStyle/>
          <a:p>
            <a:r>
              <a:rPr lang="en-IN" sz="1600" dirty="0" smtClean="0"/>
              <a:t>The data values scaled with in [0,1] closed interval.</a:t>
            </a:r>
          </a:p>
          <a:p>
            <a:r>
              <a:rPr lang="en-IN" sz="1600" dirty="0" smtClean="0"/>
              <a:t>Wavelength range remains same.</a:t>
            </a:r>
            <a:endParaRPr lang="en-IN" sz="1600" dirty="0"/>
          </a:p>
        </p:txBody>
      </p:sp>
    </p:spTree>
    <p:extLst>
      <p:ext uri="{BB962C8B-B14F-4D97-AF65-F5344CB8AC3E}">
        <p14:creationId xmlns:p14="http://schemas.microsoft.com/office/powerpoint/2010/main" val="1334711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565" y="548005"/>
            <a:ext cx="10515600" cy="549275"/>
          </a:xfrm>
        </p:spPr>
        <p:txBody>
          <a:bodyPr>
            <a:normAutofit fontScale="90000"/>
          </a:bodyPr>
          <a:lstStyle/>
          <a:p>
            <a:r>
              <a:rPr lang="en-IN" sz="3600" dirty="0" smtClean="0"/>
              <a:t>DETRENDING</a:t>
            </a:r>
            <a:endParaRPr lang="en-IN" sz="3600" dirty="0"/>
          </a:p>
        </p:txBody>
      </p:sp>
      <p:sp>
        <p:nvSpPr>
          <p:cNvPr id="3" name="Content Placeholder 2"/>
          <p:cNvSpPr>
            <a:spLocks noGrp="1"/>
          </p:cNvSpPr>
          <p:nvPr>
            <p:ph idx="1"/>
          </p:nvPr>
        </p:nvSpPr>
        <p:spPr>
          <a:xfrm>
            <a:off x="498565" y="1838688"/>
            <a:ext cx="10515600" cy="604066"/>
          </a:xfrm>
        </p:spPr>
        <p:txBody>
          <a:bodyPr>
            <a:normAutofit/>
          </a:bodyPr>
          <a:lstStyle/>
          <a:p>
            <a:r>
              <a:rPr lang="en-IN" sz="1600" dirty="0" smtClean="0"/>
              <a:t>First a linear trend was generated for each of the data vectors then the trend values were subtracted from the respective data to get the detrended data vector.</a:t>
            </a:r>
            <a:endParaRPr lang="en-IN" sz="1600" dirty="0"/>
          </a:p>
        </p:txBody>
      </p:sp>
      <p:pic>
        <p:nvPicPr>
          <p:cNvPr id="4" name="Picture 3" descr="detrend1"/>
          <p:cNvPicPr/>
          <p:nvPr/>
        </p:nvPicPr>
        <p:blipFill>
          <a:blip r:embed="rId2">
            <a:extLst>
              <a:ext uri="{28A0092B-C50C-407E-A947-70E740481C1C}">
                <a14:useLocalDpi xmlns:a14="http://schemas.microsoft.com/office/drawing/2010/main" val="0"/>
              </a:ext>
            </a:extLst>
          </a:blip>
          <a:srcRect/>
          <a:stretch>
            <a:fillRect/>
          </a:stretch>
        </p:blipFill>
        <p:spPr bwMode="auto">
          <a:xfrm>
            <a:off x="595039" y="2646998"/>
            <a:ext cx="5724525" cy="3209925"/>
          </a:xfrm>
          <a:prstGeom prst="rect">
            <a:avLst/>
          </a:prstGeom>
          <a:noFill/>
          <a:ln>
            <a:noFill/>
          </a:ln>
        </p:spPr>
      </p:pic>
      <p:pic>
        <p:nvPicPr>
          <p:cNvPr id="5" name="Picture 4" descr="detrend"/>
          <p:cNvPicPr/>
          <p:nvPr/>
        </p:nvPicPr>
        <p:blipFill>
          <a:blip r:embed="rId3">
            <a:extLst>
              <a:ext uri="{28A0092B-C50C-407E-A947-70E740481C1C}">
                <a14:useLocalDpi xmlns:a14="http://schemas.microsoft.com/office/drawing/2010/main" val="0"/>
              </a:ext>
            </a:extLst>
          </a:blip>
          <a:srcRect/>
          <a:stretch>
            <a:fillRect/>
          </a:stretch>
        </p:blipFill>
        <p:spPr bwMode="auto">
          <a:xfrm>
            <a:off x="6012452" y="2723788"/>
            <a:ext cx="5810250" cy="3133135"/>
          </a:xfrm>
          <a:prstGeom prst="rect">
            <a:avLst/>
          </a:prstGeom>
          <a:noFill/>
          <a:ln>
            <a:noFill/>
          </a:ln>
        </p:spPr>
      </p:pic>
      <p:sp>
        <p:nvSpPr>
          <p:cNvPr id="6" name="TextBox 5"/>
          <p:cNvSpPr txBox="1"/>
          <p:nvPr/>
        </p:nvSpPr>
        <p:spPr>
          <a:xfrm>
            <a:off x="6426926" y="5856923"/>
            <a:ext cx="5225143" cy="584775"/>
          </a:xfrm>
          <a:prstGeom prst="rect">
            <a:avLst/>
          </a:prstGeom>
          <a:noFill/>
        </p:spPr>
        <p:txBody>
          <a:bodyPr wrap="square" rtlCol="0">
            <a:spAutoFit/>
          </a:bodyPr>
          <a:lstStyle/>
          <a:p>
            <a:r>
              <a:rPr lang="en-IN" sz="1600" dirty="0" smtClean="0"/>
              <a:t>PC1 explains 74 percent and PC2 explains 17 percent variation in data.</a:t>
            </a:r>
            <a:endParaRPr lang="en-IN" sz="1600" dirty="0"/>
          </a:p>
        </p:txBody>
      </p:sp>
    </p:spTree>
    <p:extLst>
      <p:ext uri="{BB962C8B-B14F-4D97-AF65-F5344CB8AC3E}">
        <p14:creationId xmlns:p14="http://schemas.microsoft.com/office/powerpoint/2010/main" val="1925404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3" y="430440"/>
            <a:ext cx="10515600" cy="653777"/>
          </a:xfrm>
        </p:spPr>
        <p:txBody>
          <a:bodyPr>
            <a:normAutofit/>
          </a:bodyPr>
          <a:lstStyle/>
          <a:p>
            <a:r>
              <a:rPr lang="en-IN" sz="3600" dirty="0" smtClean="0"/>
              <a:t>MSC ON DETRENDED DATA</a:t>
            </a:r>
            <a:endParaRPr lang="en-IN" sz="3600" dirty="0"/>
          </a:p>
        </p:txBody>
      </p:sp>
      <p:sp>
        <p:nvSpPr>
          <p:cNvPr id="3" name="Content Placeholder 2"/>
          <p:cNvSpPr>
            <a:spLocks noGrp="1"/>
          </p:cNvSpPr>
          <p:nvPr>
            <p:ph idx="1"/>
          </p:nvPr>
        </p:nvSpPr>
        <p:spPr>
          <a:xfrm>
            <a:off x="576943" y="1786437"/>
            <a:ext cx="10515600" cy="760821"/>
          </a:xfrm>
        </p:spPr>
        <p:txBody>
          <a:bodyPr>
            <a:normAutofit/>
          </a:bodyPr>
          <a:lstStyle/>
          <a:p>
            <a:pPr marL="0" indent="0">
              <a:buNone/>
            </a:pPr>
            <a:r>
              <a:rPr lang="en-IN" sz="1600" dirty="0"/>
              <a:t>This kind of compound techniques are also implemented often in NIRS data analysis. In this technique first the raw data was taken and detrending of the data was done. Then scatter correction technique was also implemented on that pre-processed data. </a:t>
            </a:r>
            <a:endParaRPr lang="en-IN" sz="1600" dirty="0"/>
          </a:p>
        </p:txBody>
      </p:sp>
      <p:pic>
        <p:nvPicPr>
          <p:cNvPr id="4" name="Picture 3" descr="detrendmsc1"/>
          <p:cNvPicPr/>
          <p:nvPr/>
        </p:nvPicPr>
        <p:blipFill>
          <a:blip r:embed="rId2">
            <a:extLst>
              <a:ext uri="{28A0092B-C50C-407E-A947-70E740481C1C}">
                <a14:useLocalDpi xmlns:a14="http://schemas.microsoft.com/office/drawing/2010/main" val="0"/>
              </a:ext>
            </a:extLst>
          </a:blip>
          <a:srcRect/>
          <a:stretch>
            <a:fillRect/>
          </a:stretch>
        </p:blipFill>
        <p:spPr bwMode="auto">
          <a:xfrm>
            <a:off x="420188" y="2781028"/>
            <a:ext cx="5962650" cy="3333750"/>
          </a:xfrm>
          <a:prstGeom prst="rect">
            <a:avLst/>
          </a:prstGeom>
          <a:noFill/>
          <a:ln>
            <a:noFill/>
          </a:ln>
        </p:spPr>
      </p:pic>
      <p:pic>
        <p:nvPicPr>
          <p:cNvPr id="5" name="Picture 4" descr="Detrend+msc"/>
          <p:cNvPicPr/>
          <p:nvPr/>
        </p:nvPicPr>
        <p:blipFill>
          <a:blip r:embed="rId3">
            <a:extLst>
              <a:ext uri="{28A0092B-C50C-407E-A947-70E740481C1C}">
                <a14:useLocalDpi xmlns:a14="http://schemas.microsoft.com/office/drawing/2010/main" val="0"/>
              </a:ext>
            </a:extLst>
          </a:blip>
          <a:srcRect/>
          <a:stretch>
            <a:fillRect/>
          </a:stretch>
        </p:blipFill>
        <p:spPr bwMode="auto">
          <a:xfrm>
            <a:off x="6181180" y="2868726"/>
            <a:ext cx="5734050" cy="3158354"/>
          </a:xfrm>
          <a:prstGeom prst="rect">
            <a:avLst/>
          </a:prstGeom>
          <a:noFill/>
          <a:ln>
            <a:noFill/>
          </a:ln>
        </p:spPr>
      </p:pic>
      <p:sp>
        <p:nvSpPr>
          <p:cNvPr id="6" name="TextBox 5"/>
          <p:cNvSpPr txBox="1"/>
          <p:nvPr/>
        </p:nvSpPr>
        <p:spPr>
          <a:xfrm>
            <a:off x="6596743" y="6114778"/>
            <a:ext cx="5185954" cy="584775"/>
          </a:xfrm>
          <a:prstGeom prst="rect">
            <a:avLst/>
          </a:prstGeom>
          <a:noFill/>
        </p:spPr>
        <p:txBody>
          <a:bodyPr wrap="square" rtlCol="0">
            <a:spAutoFit/>
          </a:bodyPr>
          <a:lstStyle/>
          <a:p>
            <a:r>
              <a:rPr lang="en-IN" sz="1600" dirty="0" smtClean="0"/>
              <a:t>PC1 represents 71.7 percent variation in data and PC2 represents 17.3 percent data.</a:t>
            </a:r>
            <a:endParaRPr lang="en-IN" sz="1600" dirty="0"/>
          </a:p>
        </p:txBody>
      </p:sp>
    </p:spTree>
    <p:extLst>
      <p:ext uri="{BB962C8B-B14F-4D97-AF65-F5344CB8AC3E}">
        <p14:creationId xmlns:p14="http://schemas.microsoft.com/office/powerpoint/2010/main" val="1381518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503" y="482691"/>
            <a:ext cx="10515600" cy="666841"/>
          </a:xfrm>
        </p:spPr>
        <p:txBody>
          <a:bodyPr>
            <a:normAutofit/>
          </a:bodyPr>
          <a:lstStyle/>
          <a:p>
            <a:r>
              <a:rPr lang="en-IN" sz="3600" dirty="0" smtClean="0"/>
              <a:t>SEPARABILITY ANALYSIS</a:t>
            </a:r>
            <a:endParaRPr lang="en-IN" sz="3600" dirty="0"/>
          </a:p>
        </p:txBody>
      </p:sp>
      <p:sp>
        <p:nvSpPr>
          <p:cNvPr id="3" name="Content Placeholder 2"/>
          <p:cNvSpPr>
            <a:spLocks noGrp="1"/>
          </p:cNvSpPr>
          <p:nvPr>
            <p:ph idx="1"/>
          </p:nvPr>
        </p:nvSpPr>
        <p:spPr>
          <a:xfrm>
            <a:off x="485503" y="1760312"/>
            <a:ext cx="10670177" cy="630192"/>
          </a:xfrm>
        </p:spPr>
        <p:txBody>
          <a:bodyPr/>
          <a:lstStyle/>
          <a:p>
            <a:pPr marL="0" indent="0">
              <a:buNone/>
            </a:pPr>
            <a:r>
              <a:rPr lang="en-IN" sz="1600" dirty="0" smtClean="0"/>
              <a:t>Taking four principal components for each of the pre-processed data separability index was calculated then a table is given for comparison.</a:t>
            </a:r>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2946610491"/>
              </p:ext>
            </p:extLst>
          </p:nvPr>
        </p:nvGraphicFramePr>
        <p:xfrm>
          <a:off x="1672045" y="2646676"/>
          <a:ext cx="8085908" cy="2944225"/>
        </p:xfrm>
        <a:graphic>
          <a:graphicData uri="http://schemas.openxmlformats.org/drawingml/2006/table">
            <a:tbl>
              <a:tblPr firstRow="1" firstCol="1" bandRow="1"/>
              <a:tblGrid>
                <a:gridCol w="2665408">
                  <a:extLst>
                    <a:ext uri="{9D8B030D-6E8A-4147-A177-3AD203B41FA5}">
                      <a16:colId xmlns:a16="http://schemas.microsoft.com/office/drawing/2014/main" val="1880768978"/>
                    </a:ext>
                  </a:extLst>
                </a:gridCol>
                <a:gridCol w="1652876">
                  <a:extLst>
                    <a:ext uri="{9D8B030D-6E8A-4147-A177-3AD203B41FA5}">
                      <a16:colId xmlns:a16="http://schemas.microsoft.com/office/drawing/2014/main" val="1410387295"/>
                    </a:ext>
                  </a:extLst>
                </a:gridCol>
                <a:gridCol w="1746147">
                  <a:extLst>
                    <a:ext uri="{9D8B030D-6E8A-4147-A177-3AD203B41FA5}">
                      <a16:colId xmlns:a16="http://schemas.microsoft.com/office/drawing/2014/main" val="818076727"/>
                    </a:ext>
                  </a:extLst>
                </a:gridCol>
                <a:gridCol w="2021477">
                  <a:extLst>
                    <a:ext uri="{9D8B030D-6E8A-4147-A177-3AD203B41FA5}">
                      <a16:colId xmlns:a16="http://schemas.microsoft.com/office/drawing/2014/main" val="1955984553"/>
                    </a:ext>
                  </a:extLst>
                </a:gridCol>
              </a:tblGrid>
              <a:tr h="654273">
                <a:tc>
                  <a:txBody>
                    <a:bodyPr/>
                    <a:lstStyle/>
                    <a:p>
                      <a:pPr algn="just">
                        <a:lnSpc>
                          <a:spcPct val="115000"/>
                        </a:lnSpc>
                        <a:spcAft>
                          <a:spcPts val="0"/>
                        </a:spcAft>
                      </a:pPr>
                      <a:r>
                        <a:rPr lang="en-IN" sz="1400" b="1">
                          <a:effectLst/>
                          <a:latin typeface="Calibri" panose="020F0502020204030204" pitchFamily="34" charset="0"/>
                          <a:ea typeface="Times New Roman" panose="02020603050405020304" pitchFamily="18" charset="0"/>
                          <a:cs typeface="Times New Roman" panose="02020603050405020304" pitchFamily="18" charset="0"/>
                        </a:rPr>
                        <a:t>Pre-Processing techniques</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a:effectLst/>
                          <a:latin typeface="Calibri" panose="020F0502020204030204" pitchFamily="34" charset="0"/>
                          <a:ea typeface="Times New Roman" panose="02020603050405020304" pitchFamily="18" charset="0"/>
                          <a:cs typeface="Times New Roman" panose="02020603050405020304" pitchFamily="18" charset="0"/>
                        </a:rPr>
                        <a:t>PC1 variance explained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a:effectLst/>
                          <a:latin typeface="Calibri" panose="020F0502020204030204" pitchFamily="34" charset="0"/>
                          <a:ea typeface="Times New Roman" panose="02020603050405020304" pitchFamily="18" charset="0"/>
                          <a:cs typeface="Times New Roman" panose="02020603050405020304" pitchFamily="18" charset="0"/>
                        </a:rPr>
                        <a:t>PC2 variance explained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a:effectLst/>
                          <a:latin typeface="Calibri" panose="020F0502020204030204" pitchFamily="34" charset="0"/>
                          <a:ea typeface="Times New Roman" panose="02020603050405020304" pitchFamily="18" charset="0"/>
                          <a:cs typeface="Times New Roman" panose="02020603050405020304" pitchFamily="18" charset="0"/>
                        </a:rPr>
                        <a:t>Separability index</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777019"/>
                  </a:ext>
                </a:extLst>
              </a:tr>
              <a:tr h="327136">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Raw data</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91.84</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6.9812</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2.0217</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3795874"/>
                  </a:ext>
                </a:extLst>
              </a:tr>
              <a:tr h="327136">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Multiplicative scatter correction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92.42</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4.2962</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9.8198</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6781722"/>
                  </a:ext>
                </a:extLst>
              </a:tr>
              <a:tr h="327136">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Z-Score/ SNV normalization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85.722</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5.9837</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10.393</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7351704"/>
                  </a:ext>
                </a:extLst>
              </a:tr>
              <a:tr h="327136">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Mean Centered data</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85.962</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8.0526</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12.411</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5959801"/>
                  </a:ext>
                </a:extLst>
              </a:tr>
              <a:tr h="327136">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Max min standardization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83.717</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7.6903</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9.6309</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8273354"/>
                  </a:ext>
                </a:extLst>
              </a:tr>
              <a:tr h="327136">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Detrended data</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74.78</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17.388</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14.516</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219879"/>
                  </a:ext>
                </a:extLst>
              </a:tr>
              <a:tr h="327136">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MSC on Detrended data</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71.793</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17.315</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12.229</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9883454"/>
                  </a:ext>
                </a:extLst>
              </a:tr>
            </a:tbl>
          </a:graphicData>
        </a:graphic>
      </p:graphicFrame>
      <p:sp>
        <p:nvSpPr>
          <p:cNvPr id="5" name="TextBox 4"/>
          <p:cNvSpPr txBox="1"/>
          <p:nvPr/>
        </p:nvSpPr>
        <p:spPr>
          <a:xfrm>
            <a:off x="1214846" y="5799909"/>
            <a:ext cx="9313817" cy="584775"/>
          </a:xfrm>
          <a:prstGeom prst="rect">
            <a:avLst/>
          </a:prstGeom>
          <a:noFill/>
        </p:spPr>
        <p:txBody>
          <a:bodyPr wrap="square" rtlCol="0">
            <a:spAutoFit/>
          </a:bodyPr>
          <a:lstStyle/>
          <a:p>
            <a:r>
              <a:rPr lang="en-IN" sz="1600" dirty="0" smtClean="0"/>
              <a:t>Detrending gives the maximum separability index value. Then mean centered data. MSC also gives relatively good separability.</a:t>
            </a:r>
            <a:endParaRPr lang="en-IN" sz="1600" dirty="0"/>
          </a:p>
        </p:txBody>
      </p:sp>
    </p:spTree>
    <p:extLst>
      <p:ext uri="{BB962C8B-B14F-4D97-AF65-F5344CB8AC3E}">
        <p14:creationId xmlns:p14="http://schemas.microsoft.com/office/powerpoint/2010/main" val="1885309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132" y="443503"/>
            <a:ext cx="10515600" cy="614589"/>
          </a:xfrm>
        </p:spPr>
        <p:txBody>
          <a:bodyPr>
            <a:normAutofit/>
          </a:bodyPr>
          <a:lstStyle/>
          <a:p>
            <a:r>
              <a:rPr lang="en-IN" sz="3600" dirty="0" smtClean="0"/>
              <a:t>PREDICTION ANALYSIS</a:t>
            </a:r>
            <a:endParaRPr lang="en-IN" sz="3600" dirty="0"/>
          </a:p>
        </p:txBody>
      </p:sp>
      <p:sp>
        <p:nvSpPr>
          <p:cNvPr id="3" name="Content Placeholder 2"/>
          <p:cNvSpPr>
            <a:spLocks noGrp="1"/>
          </p:cNvSpPr>
          <p:nvPr>
            <p:ph idx="1"/>
          </p:nvPr>
        </p:nvSpPr>
        <p:spPr>
          <a:xfrm>
            <a:off x="2418806" y="1472928"/>
            <a:ext cx="6581503" cy="1505404"/>
          </a:xfrm>
        </p:spPr>
        <p:txBody>
          <a:bodyPr>
            <a:normAutofit/>
          </a:bodyPr>
          <a:lstStyle/>
          <a:p>
            <a:r>
              <a:rPr lang="en-IN" sz="1600" dirty="0" smtClean="0"/>
              <a:t>Principal component regression was used for prediction analysis.</a:t>
            </a:r>
          </a:p>
          <a:p>
            <a:r>
              <a:rPr lang="en-IN" sz="1600" dirty="0" smtClean="0"/>
              <a:t>Four principal components were taken as the features.</a:t>
            </a:r>
          </a:p>
          <a:p>
            <a:r>
              <a:rPr lang="en-IN" sz="1600" dirty="0" smtClean="0"/>
              <a:t>70 percent data(84) after randomly separating was used for training.</a:t>
            </a:r>
          </a:p>
          <a:p>
            <a:r>
              <a:rPr lang="en-IN" sz="1600" dirty="0" smtClean="0"/>
              <a:t>30 percent data(36) taken for testing.</a:t>
            </a:r>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568938325"/>
              </p:ext>
            </p:extLst>
          </p:nvPr>
        </p:nvGraphicFramePr>
        <p:xfrm>
          <a:off x="1078049" y="2978332"/>
          <a:ext cx="6746604" cy="3189732"/>
        </p:xfrm>
        <a:graphic>
          <a:graphicData uri="http://schemas.openxmlformats.org/drawingml/2006/table">
            <a:tbl>
              <a:tblPr firstRow="1" firstCol="1" bandRow="1"/>
              <a:tblGrid>
                <a:gridCol w="1686651">
                  <a:extLst>
                    <a:ext uri="{9D8B030D-6E8A-4147-A177-3AD203B41FA5}">
                      <a16:colId xmlns:a16="http://schemas.microsoft.com/office/drawing/2014/main" val="3132566639"/>
                    </a:ext>
                  </a:extLst>
                </a:gridCol>
                <a:gridCol w="1686651">
                  <a:extLst>
                    <a:ext uri="{9D8B030D-6E8A-4147-A177-3AD203B41FA5}">
                      <a16:colId xmlns:a16="http://schemas.microsoft.com/office/drawing/2014/main" val="2999555048"/>
                    </a:ext>
                  </a:extLst>
                </a:gridCol>
                <a:gridCol w="1686651">
                  <a:extLst>
                    <a:ext uri="{9D8B030D-6E8A-4147-A177-3AD203B41FA5}">
                      <a16:colId xmlns:a16="http://schemas.microsoft.com/office/drawing/2014/main" val="624618421"/>
                    </a:ext>
                  </a:extLst>
                </a:gridCol>
                <a:gridCol w="1686651">
                  <a:extLst>
                    <a:ext uri="{9D8B030D-6E8A-4147-A177-3AD203B41FA5}">
                      <a16:colId xmlns:a16="http://schemas.microsoft.com/office/drawing/2014/main" val="1721080524"/>
                    </a:ext>
                  </a:extLst>
                </a:gridCol>
              </a:tblGrid>
              <a:tr h="0">
                <a:tc>
                  <a:txBody>
                    <a:bodyPr/>
                    <a:lstStyle/>
                    <a:p>
                      <a:pPr algn="just">
                        <a:lnSpc>
                          <a:spcPct val="115000"/>
                        </a:lnSpc>
                        <a:spcAft>
                          <a:spcPts val="0"/>
                        </a:spcAft>
                      </a:pPr>
                      <a:r>
                        <a:rPr lang="en-IN" sz="1400" b="1">
                          <a:effectLst/>
                          <a:latin typeface="Calibri" panose="020F0502020204030204" pitchFamily="34" charset="0"/>
                          <a:ea typeface="Times New Roman" panose="02020603050405020304" pitchFamily="18" charset="0"/>
                          <a:cs typeface="Times New Roman" panose="02020603050405020304" pitchFamily="18" charset="0"/>
                        </a:rPr>
                        <a:t>Pre-Processing techniques</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a:effectLst/>
                          <a:latin typeface="Calibri" panose="020F0502020204030204" pitchFamily="34" charset="0"/>
                          <a:ea typeface="Times New Roman" panose="02020603050405020304" pitchFamily="18" charset="0"/>
                          <a:cs typeface="Times New Roman" panose="02020603050405020304" pitchFamily="18" charset="0"/>
                        </a:rPr>
                        <a:t>Residual Standard Error</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a:effectLst/>
                          <a:latin typeface="Calibri" panose="020F0502020204030204" pitchFamily="34" charset="0"/>
                          <a:ea typeface="Times New Roman" panose="02020603050405020304" pitchFamily="18" charset="0"/>
                          <a:cs typeface="Times New Roman" panose="02020603050405020304" pitchFamily="18" charset="0"/>
                        </a:rPr>
                        <a:t>R squared </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b="1">
                          <a:effectLst/>
                          <a:latin typeface="Calibri" panose="020F0502020204030204" pitchFamily="34" charset="0"/>
                          <a:ea typeface="Times New Roman" panose="02020603050405020304" pitchFamily="18" charset="0"/>
                          <a:cs typeface="Times New Roman" panose="02020603050405020304" pitchFamily="18" charset="0"/>
                        </a:rPr>
                        <a:t>Prediction error test data</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379311"/>
                  </a:ext>
                </a:extLst>
              </a:tr>
              <a:tr h="0">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 Raw data</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0.3615</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0.9579</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1.72024</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9617043"/>
                  </a:ext>
                </a:extLst>
              </a:tr>
              <a:tr h="0">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Multiplicative scatter correction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0.1877</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0.9886</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1.231996</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7334033"/>
                  </a:ext>
                </a:extLst>
              </a:tr>
              <a:tr h="0">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Z-Score/ SNV normalization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0.2938</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0.9722</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1.460319</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6195378"/>
                  </a:ext>
                </a:extLst>
              </a:tr>
              <a:tr h="0">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Mean Centered data</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0.1543</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0.9923</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0.7348995</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1473664"/>
                  </a:ext>
                </a:extLst>
              </a:tr>
              <a:tr h="0">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Max min standardization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0.4793</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0.9259</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2.56541</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6327130"/>
                  </a:ext>
                </a:extLst>
              </a:tr>
              <a:tr h="0">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Detrended data</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0.13</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0.9945</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0.6279176</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7249533"/>
                  </a:ext>
                </a:extLst>
              </a:tr>
              <a:tr h="0">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MSC on Detrended data</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0.3053</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Calibri" panose="020F0502020204030204" pitchFamily="34" charset="0"/>
                          <a:ea typeface="Times New Roman" panose="02020603050405020304" pitchFamily="18" charset="0"/>
                          <a:cs typeface="Times New Roman" panose="02020603050405020304" pitchFamily="18" charset="0"/>
                        </a:rPr>
                        <a:t>0.9699</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1.453096</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7790596"/>
                  </a:ext>
                </a:extLst>
              </a:tr>
            </a:tbl>
          </a:graphicData>
        </a:graphic>
      </p:graphicFrame>
      <p:sp>
        <p:nvSpPr>
          <p:cNvPr id="5" name="TextBox 4"/>
          <p:cNvSpPr txBox="1"/>
          <p:nvPr/>
        </p:nvSpPr>
        <p:spPr>
          <a:xfrm>
            <a:off x="8321040" y="3788229"/>
            <a:ext cx="3095897" cy="1323439"/>
          </a:xfrm>
          <a:prstGeom prst="rect">
            <a:avLst/>
          </a:prstGeom>
          <a:noFill/>
        </p:spPr>
        <p:txBody>
          <a:bodyPr wrap="square" rtlCol="0">
            <a:spAutoFit/>
          </a:bodyPr>
          <a:lstStyle/>
          <a:p>
            <a:r>
              <a:rPr lang="en-IN" sz="1600" dirty="0" smtClean="0"/>
              <a:t>Residual standard error calculated for the training data.</a:t>
            </a:r>
          </a:p>
          <a:p>
            <a:r>
              <a:rPr lang="en-IN" sz="1600" dirty="0" smtClean="0"/>
              <a:t>The prediction error calculated for the testing data using mean squared error formula.</a:t>
            </a:r>
            <a:endParaRPr lang="en-IN" sz="1600" dirty="0"/>
          </a:p>
        </p:txBody>
      </p:sp>
    </p:spTree>
    <p:extLst>
      <p:ext uri="{BB962C8B-B14F-4D97-AF65-F5344CB8AC3E}">
        <p14:creationId xmlns:p14="http://schemas.microsoft.com/office/powerpoint/2010/main" val="1099911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6" y="482691"/>
            <a:ext cx="10515600" cy="640715"/>
          </a:xfrm>
        </p:spPr>
        <p:txBody>
          <a:bodyPr>
            <a:normAutofit/>
          </a:bodyPr>
          <a:lstStyle/>
          <a:p>
            <a:r>
              <a:rPr lang="en-IN" sz="3600" dirty="0" smtClean="0"/>
              <a:t>CONCLUSION </a:t>
            </a:r>
            <a:endParaRPr lang="en-IN" sz="3600" dirty="0"/>
          </a:p>
        </p:txBody>
      </p:sp>
      <p:sp>
        <p:nvSpPr>
          <p:cNvPr id="3" name="Content Placeholder 2"/>
          <p:cNvSpPr>
            <a:spLocks noGrp="1"/>
          </p:cNvSpPr>
          <p:nvPr>
            <p:ph idx="1"/>
          </p:nvPr>
        </p:nvSpPr>
        <p:spPr/>
        <p:txBody>
          <a:bodyPr>
            <a:normAutofit/>
          </a:bodyPr>
          <a:lstStyle/>
          <a:p>
            <a:r>
              <a:rPr lang="en-IN" sz="1600" dirty="0"/>
              <a:t>Considering the impact of Swertia chirayita on human health and medicines as well as the economic implications of this herb in India and throughout the world there is an immediate need of research based quantification of this particular plant. This study takes up the opportunity. Simple and cost effective quantification through Near Infrared Spectroscopy was the aim of this study</a:t>
            </a:r>
            <a:r>
              <a:rPr lang="en-IN" sz="1600" dirty="0" smtClean="0"/>
              <a:t>.</a:t>
            </a:r>
          </a:p>
          <a:p>
            <a:r>
              <a:rPr lang="en-IN" sz="1600" dirty="0" smtClean="0"/>
              <a:t>This </a:t>
            </a:r>
            <a:r>
              <a:rPr lang="en-IN" sz="1600" dirty="0"/>
              <a:t>study reveals that detrending the sample data collected from NIR spectroscopy has more unique sample information and can be separable</a:t>
            </a:r>
            <a:r>
              <a:rPr lang="en-IN" sz="1600" dirty="0" smtClean="0"/>
              <a:t>.</a:t>
            </a:r>
          </a:p>
          <a:p>
            <a:r>
              <a:rPr lang="en-IN" sz="1600" dirty="0"/>
              <a:t>T</a:t>
            </a:r>
            <a:r>
              <a:rPr lang="en-IN" sz="1600" dirty="0" smtClean="0"/>
              <a:t>he </a:t>
            </a:r>
            <a:r>
              <a:rPr lang="en-IN" sz="1600" dirty="0"/>
              <a:t>scatter correction and standardization techniques extract information from the sample data of different origin and based on that information a discrimination of samples can be performed</a:t>
            </a:r>
            <a:r>
              <a:rPr lang="en-IN" sz="1600" dirty="0" smtClean="0"/>
              <a:t>.</a:t>
            </a:r>
          </a:p>
          <a:p>
            <a:r>
              <a:rPr lang="en-IN" sz="1600" dirty="0"/>
              <a:t>Principal component analysis in this work for feature transformation and reduction provides number of uncorrelated data features that can be used for separability study and prediction analysis. </a:t>
            </a:r>
            <a:endParaRPr lang="en-IN" sz="1600" dirty="0" smtClean="0"/>
          </a:p>
          <a:p>
            <a:r>
              <a:rPr lang="en-IN" sz="1600" dirty="0"/>
              <a:t>The separability index values calculated from different pre-processing techniques indicates that any simple clustering technique like k means clustering can discriminate the samples easily. </a:t>
            </a:r>
            <a:endParaRPr lang="en-IN" sz="1600" dirty="0" smtClean="0"/>
          </a:p>
          <a:p>
            <a:r>
              <a:rPr lang="en-IN" sz="1700" dirty="0"/>
              <a:t>The prediction analysis using Principal component regression suggest that a liner discrimination and prediction model can be formed with the NIRS data with good accuracy and relatively minimal prediction error. Here also detrending is the most effective technique with minimum prediction error among all the pre-processing techniques.</a:t>
            </a:r>
            <a:endParaRPr lang="en-IN" sz="1700" dirty="0" smtClean="0"/>
          </a:p>
          <a:p>
            <a:endParaRPr lang="en-IN" sz="1600" dirty="0"/>
          </a:p>
        </p:txBody>
      </p:sp>
    </p:spTree>
    <p:extLst>
      <p:ext uri="{BB962C8B-B14F-4D97-AF65-F5344CB8AC3E}">
        <p14:creationId xmlns:p14="http://schemas.microsoft.com/office/powerpoint/2010/main" val="1057202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QUESTIONS ?</a:t>
            </a:r>
            <a:endParaRPr lang="en-IN" dirty="0"/>
          </a:p>
        </p:txBody>
      </p:sp>
    </p:spTree>
    <p:extLst>
      <p:ext uri="{BB962C8B-B14F-4D97-AF65-F5344CB8AC3E}">
        <p14:creationId xmlns:p14="http://schemas.microsoft.com/office/powerpoint/2010/main" val="88694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68" y="410844"/>
            <a:ext cx="10515600" cy="1058727"/>
          </a:xfrm>
        </p:spPr>
        <p:txBody>
          <a:bodyPr>
            <a:normAutofit/>
          </a:bodyPr>
          <a:lstStyle/>
          <a:p>
            <a:r>
              <a:rPr lang="en-IN" sz="3600" dirty="0" smtClean="0"/>
              <a:t>ECONOMIC IMPLICATIONS OF MEDICINAL PLANTS</a:t>
            </a:r>
            <a:endParaRPr lang="en-IN" sz="3600" dirty="0"/>
          </a:p>
        </p:txBody>
      </p:sp>
      <p:sp>
        <p:nvSpPr>
          <p:cNvPr id="3" name="Content Placeholder 2"/>
          <p:cNvSpPr>
            <a:spLocks noGrp="1"/>
          </p:cNvSpPr>
          <p:nvPr>
            <p:ph idx="1"/>
          </p:nvPr>
        </p:nvSpPr>
        <p:spPr>
          <a:xfrm>
            <a:off x="459175" y="2441800"/>
            <a:ext cx="5235829" cy="2515553"/>
          </a:xfrm>
        </p:spPr>
        <p:txBody>
          <a:bodyPr>
            <a:noAutofit/>
          </a:bodyPr>
          <a:lstStyle/>
          <a:p>
            <a:r>
              <a:rPr lang="en-IN" sz="1600" dirty="0" smtClean="0"/>
              <a:t>WHO </a:t>
            </a:r>
            <a:r>
              <a:rPr lang="en-IN" sz="1600" dirty="0"/>
              <a:t>also estimated that the present demand for medicinal plants stands approximately at 14 billion US$. The demand for medicinal plant and plant-based products and raw extracts is growing at a steady rate of 15 to 25 percent per </a:t>
            </a:r>
            <a:r>
              <a:rPr lang="en-IN" sz="1600" dirty="0" smtClean="0"/>
              <a:t>year.</a:t>
            </a:r>
          </a:p>
          <a:p>
            <a:r>
              <a:rPr lang="en-IN" sz="1600" dirty="0" smtClean="0"/>
              <a:t>This figure the year wise export of medicinal plant from India is shown.</a:t>
            </a:r>
          </a:p>
          <a:p>
            <a:r>
              <a:rPr lang="en-IN" sz="1600" dirty="0" smtClean="0"/>
              <a:t>In India there are approximately 7500 plant species that have medicinal qualities.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004" y="1933304"/>
            <a:ext cx="6000608" cy="3487782"/>
          </a:xfrm>
          <a:prstGeom prst="rect">
            <a:avLst/>
          </a:prstGeom>
        </p:spPr>
      </p:pic>
    </p:spTree>
    <p:extLst>
      <p:ext uri="{BB962C8B-B14F-4D97-AF65-F5344CB8AC3E}">
        <p14:creationId xmlns:p14="http://schemas.microsoft.com/office/powerpoint/2010/main" val="1430799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435" y="417377"/>
            <a:ext cx="10515600" cy="536212"/>
          </a:xfrm>
        </p:spPr>
        <p:txBody>
          <a:bodyPr>
            <a:noAutofit/>
          </a:bodyPr>
          <a:lstStyle/>
          <a:p>
            <a:r>
              <a:rPr lang="en-IN" sz="3500" dirty="0" smtClean="0"/>
              <a:t>SWERTIA CHIRAYITA</a:t>
            </a:r>
            <a:endParaRPr lang="en-IN" sz="3500" dirty="0"/>
          </a:p>
        </p:txBody>
      </p:sp>
      <p:sp>
        <p:nvSpPr>
          <p:cNvPr id="10" name="Content Placeholder 9"/>
          <p:cNvSpPr>
            <a:spLocks noGrp="1"/>
          </p:cNvSpPr>
          <p:nvPr>
            <p:ph idx="1"/>
          </p:nvPr>
        </p:nvSpPr>
        <p:spPr>
          <a:xfrm>
            <a:off x="838200" y="2299063"/>
            <a:ext cx="6503126" cy="2886891"/>
          </a:xfrm>
        </p:spPr>
        <p:txBody>
          <a:bodyPr>
            <a:normAutofit/>
          </a:bodyPr>
          <a:lstStyle/>
          <a:p>
            <a:r>
              <a:rPr lang="en-IN" sz="1600" dirty="0" smtClean="0"/>
              <a:t>Swertia chirayita a plant of gentian family and order of gentianales.</a:t>
            </a:r>
          </a:p>
          <a:p>
            <a:r>
              <a:rPr lang="en-IN" sz="1600" dirty="0" smtClean="0"/>
              <a:t>In India, 40 species of Swertia are recorded. One of those recorded species Swertia chirayita is a well-known and widely used species for its medicinal qualities.</a:t>
            </a:r>
          </a:p>
          <a:p>
            <a:r>
              <a:rPr lang="en-IN" sz="1600" dirty="0" smtClean="0"/>
              <a:t>Swertia chirayita commonly known as '</a:t>
            </a:r>
            <a:r>
              <a:rPr lang="en-IN" sz="1600" dirty="0" err="1" smtClean="0"/>
              <a:t>Chiretta</a:t>
            </a:r>
            <a:r>
              <a:rPr lang="en-IN" sz="1600" dirty="0" smtClean="0"/>
              <a:t>' is an indigenous plant that grows in the region of the Himalayas at an altitude roughly about 1200 to 2100m mostly on the shady and moist slopes of the mountain. </a:t>
            </a:r>
          </a:p>
          <a:p>
            <a:r>
              <a:rPr lang="en-IN" sz="1600" dirty="0" smtClean="0"/>
              <a:t>Mostly 30 to 40 cm in high the plant has a unique green and purple coloured flower.</a:t>
            </a:r>
          </a:p>
          <a:p>
            <a:r>
              <a:rPr lang="en-IN" sz="1600" dirty="0" smtClean="0"/>
              <a:t>This particular herb is mostly known for its bitter taste. </a:t>
            </a:r>
          </a:p>
          <a:p>
            <a:endParaRPr lang="en-IN" sz="1200" dirty="0" smtClean="0"/>
          </a:p>
          <a:p>
            <a:endParaRPr lang="en-IN" sz="1200" dirty="0"/>
          </a:p>
        </p:txBody>
      </p:sp>
      <p:pic>
        <p:nvPicPr>
          <p:cNvPr id="11" name="Picture 4" descr="C:\Users\sawon\Desktop\Swertia_perennis-01-Kaernten-2008-Thomas_Huntk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5644" y="1820653"/>
            <a:ext cx="3052213" cy="4356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003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45" y="529207"/>
            <a:ext cx="10515600" cy="797469"/>
          </a:xfrm>
        </p:spPr>
        <p:txBody>
          <a:bodyPr>
            <a:normAutofit/>
          </a:bodyPr>
          <a:lstStyle/>
          <a:p>
            <a:r>
              <a:rPr lang="en-IN" sz="3600" dirty="0" smtClean="0"/>
              <a:t>USES OF SWERTIA CHIRAYITA</a:t>
            </a:r>
            <a:endParaRPr lang="en-IN" sz="3600" dirty="0"/>
          </a:p>
        </p:txBody>
      </p:sp>
      <p:sp>
        <p:nvSpPr>
          <p:cNvPr id="4" name="TextBox 3"/>
          <p:cNvSpPr txBox="1"/>
          <p:nvPr/>
        </p:nvSpPr>
        <p:spPr>
          <a:xfrm>
            <a:off x="782649" y="1894115"/>
            <a:ext cx="7145383" cy="1354217"/>
          </a:xfrm>
          <a:prstGeom prst="rect">
            <a:avLst/>
          </a:prstGeom>
          <a:noFill/>
        </p:spPr>
        <p:txBody>
          <a:bodyPr wrap="square" rtlCol="0">
            <a:spAutoFit/>
          </a:bodyPr>
          <a:lstStyle/>
          <a:p>
            <a:pPr marL="285750" indent="-285750">
              <a:buFont typeface="Arial" panose="020B0604020202020204" pitchFamily="34" charset="0"/>
              <a:buChar char="•"/>
            </a:pPr>
            <a:r>
              <a:rPr lang="en-IN" sz="1600" dirty="0"/>
              <a:t>Mostly used as a treatment of hepatitis, inflammation, and digestive diseases. </a:t>
            </a:r>
            <a:endParaRPr lang="en-IN" sz="1600" dirty="0" smtClean="0"/>
          </a:p>
          <a:p>
            <a:pPr marL="285750" indent="-285750">
              <a:buFont typeface="Arial" panose="020B0604020202020204" pitchFamily="34" charset="0"/>
              <a:buChar char="•"/>
            </a:pPr>
            <a:r>
              <a:rPr lang="en-IN" sz="1600" dirty="0"/>
              <a:t>Its medicinal uses can be found in the treatment of chronic fever, malaria, anaemia, bronchial asthma, hepatotoxic disorders, liver disorders, hepatitis, gastritis, constipation, </a:t>
            </a:r>
            <a:r>
              <a:rPr lang="en-IN" sz="1600" dirty="0" smtClean="0"/>
              <a:t>dyspepsia and diabetes. </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0870" y="1690687"/>
            <a:ext cx="3352930" cy="3711731"/>
          </a:xfrm>
          <a:prstGeom prst="rect">
            <a:avLst/>
          </a:prstGeom>
        </p:spPr>
      </p:pic>
      <p:sp>
        <p:nvSpPr>
          <p:cNvPr id="7" name="TextBox 6"/>
          <p:cNvSpPr txBox="1"/>
          <p:nvPr/>
        </p:nvSpPr>
        <p:spPr>
          <a:xfrm flipH="1">
            <a:off x="911038" y="3585741"/>
            <a:ext cx="7016994" cy="2800767"/>
          </a:xfrm>
          <a:prstGeom prst="rect">
            <a:avLst/>
          </a:prstGeom>
          <a:noFill/>
        </p:spPr>
        <p:txBody>
          <a:bodyPr wrap="square" rtlCol="0">
            <a:spAutoFit/>
          </a:bodyPr>
          <a:lstStyle/>
          <a:p>
            <a:pPr marL="342900" indent="-342900">
              <a:buFont typeface="+mj-lt"/>
              <a:buAutoNum type="arabicPeriod"/>
            </a:pPr>
            <a:r>
              <a:rPr lang="en-IN" sz="1600" dirty="0"/>
              <a:t>The roots are used in treating feature, cough, general weakness </a:t>
            </a:r>
            <a:r>
              <a:rPr lang="en-IN" sz="1600" dirty="0" smtClean="0"/>
              <a:t>.</a:t>
            </a:r>
          </a:p>
          <a:p>
            <a:pPr marL="342900" lvl="0" indent="-342900">
              <a:buFont typeface="+mj-lt"/>
              <a:buAutoNum type="arabicPeriod"/>
            </a:pPr>
            <a:r>
              <a:rPr lang="en-IN" sz="1600" dirty="0"/>
              <a:t>The roots serve as a treatment of asthma and common cold.</a:t>
            </a:r>
          </a:p>
          <a:p>
            <a:pPr marL="342900" indent="-342900">
              <a:buFont typeface="+mj-lt"/>
              <a:buAutoNum type="arabicPeriod"/>
            </a:pPr>
            <a:r>
              <a:rPr lang="en-IN" sz="1600" dirty="0"/>
              <a:t>Leaves and stems if soaked overnight in </a:t>
            </a:r>
            <a:r>
              <a:rPr lang="en-IN" sz="1600" dirty="0" smtClean="0"/>
              <a:t>water and filtered with water if this preparation taken once in 2 or 3 days can cure headache.</a:t>
            </a:r>
          </a:p>
          <a:p>
            <a:pPr marL="342900" indent="-342900">
              <a:buFont typeface="+mj-lt"/>
              <a:buAutoNum type="arabicPeriod"/>
            </a:pPr>
            <a:r>
              <a:rPr lang="en-IN" sz="1600" dirty="0" smtClean="0"/>
              <a:t> </a:t>
            </a:r>
            <a:r>
              <a:rPr lang="en-IN" sz="1600" dirty="0"/>
              <a:t>A paste made out of the herb can be sued for the treatment of skin disease like </a:t>
            </a:r>
            <a:r>
              <a:rPr lang="en-IN" sz="1600" dirty="0" smtClean="0"/>
              <a:t>eczema.</a:t>
            </a:r>
          </a:p>
          <a:p>
            <a:pPr marL="342900" indent="-342900">
              <a:buFont typeface="+mj-lt"/>
              <a:buAutoNum type="arabicPeriod"/>
            </a:pPr>
            <a:r>
              <a:rPr lang="en-IN" sz="1600" dirty="0" smtClean="0"/>
              <a:t> </a:t>
            </a:r>
            <a:r>
              <a:rPr lang="en-IN" sz="1600" dirty="0"/>
              <a:t>For tremor fever the stems and leaves of Swertia chirayita are taken and chopped into small pieces. Boiled with water then depending upon the age of the patient if the required amount of that preparation is </a:t>
            </a:r>
            <a:r>
              <a:rPr lang="en-IN" sz="1600" dirty="0" smtClean="0"/>
              <a:t>consumed.</a:t>
            </a:r>
          </a:p>
          <a:p>
            <a:pPr marL="342900" indent="-342900">
              <a:buFont typeface="+mj-lt"/>
              <a:buAutoNum type="arabicPeriod"/>
            </a:pPr>
            <a:r>
              <a:rPr lang="en-IN" sz="1600" dirty="0"/>
              <a:t>Recently it is found that Swertia chirayita have anti-hepatitis qualities along with its anti-fungal and anti-bacterial </a:t>
            </a:r>
            <a:r>
              <a:rPr lang="en-IN" sz="1600" dirty="0" smtClean="0"/>
              <a:t>qualities.</a:t>
            </a:r>
            <a:endParaRPr lang="en-IN" sz="1600" b="1" dirty="0" smtClean="0"/>
          </a:p>
        </p:txBody>
      </p:sp>
    </p:spTree>
    <p:extLst>
      <p:ext uri="{BB962C8B-B14F-4D97-AF65-F5344CB8AC3E}">
        <p14:creationId xmlns:p14="http://schemas.microsoft.com/office/powerpoint/2010/main" val="798285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94" y="412512"/>
            <a:ext cx="10515600" cy="862784"/>
          </a:xfrm>
        </p:spPr>
        <p:txBody>
          <a:bodyPr>
            <a:normAutofit/>
          </a:bodyPr>
          <a:lstStyle/>
          <a:p>
            <a:r>
              <a:rPr lang="en-IN" sz="3600" dirty="0" smtClean="0"/>
              <a:t>PHYTOCHEMISTRY OF SWERTIA CHIRAYITA</a:t>
            </a:r>
            <a:endParaRPr lang="en-IN" sz="3600" dirty="0"/>
          </a:p>
        </p:txBody>
      </p:sp>
      <p:sp>
        <p:nvSpPr>
          <p:cNvPr id="3" name="Content Placeholder 2"/>
          <p:cNvSpPr>
            <a:spLocks noGrp="1"/>
          </p:cNvSpPr>
          <p:nvPr>
            <p:ph idx="1"/>
          </p:nvPr>
        </p:nvSpPr>
        <p:spPr>
          <a:xfrm>
            <a:off x="838200" y="1729787"/>
            <a:ext cx="10515600" cy="551815"/>
          </a:xfrm>
        </p:spPr>
        <p:txBody>
          <a:bodyPr>
            <a:normAutofit/>
          </a:bodyPr>
          <a:lstStyle/>
          <a:p>
            <a:pPr marL="0" indent="0">
              <a:buNone/>
            </a:pPr>
            <a:r>
              <a:rPr lang="en-IN" sz="1600" dirty="0" smtClean="0"/>
              <a:t>There are different bioactive chemical or molecule present in Swertia chirayita. Amarogentin</a:t>
            </a:r>
            <a:r>
              <a:rPr lang="en-IN" sz="1600" dirty="0"/>
              <a:t>, Swertiamarin, Mangiferin, Swerchirin, Sweroside, Amaroswerin, and </a:t>
            </a:r>
            <a:r>
              <a:rPr lang="en-IN" sz="1600" dirty="0" smtClean="0"/>
              <a:t>Gentiopicrin are present in Swertia chirayita.</a:t>
            </a:r>
          </a:p>
          <a:p>
            <a:endParaRPr lang="en-IN" sz="1400" dirty="0"/>
          </a:p>
        </p:txBody>
      </p:sp>
      <mc:AlternateContent xmlns:mc="http://schemas.openxmlformats.org/markup-compatibility/2006" xmlns:a14="http://schemas.microsoft.com/office/drawing/2010/main">
        <mc:Choice Requires="a14">
          <p:sp>
            <p:nvSpPr>
              <p:cNvPr id="4" name="TextBox 3"/>
              <p:cNvSpPr txBox="1"/>
              <p:nvPr/>
            </p:nvSpPr>
            <p:spPr>
              <a:xfrm flipH="1">
                <a:off x="1232315" y="2602186"/>
                <a:ext cx="6967069"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Amarogentin </a:t>
                </a:r>
                <a:r>
                  <a:rPr lang="en-IN" sz="1600" dirty="0"/>
                  <a:t>is a bitter terpenoid. It has diverse biological activity. This molecule is Antileishmanial, anti-diabetic, gastro-protective. Its molecular formula is </a:t>
                </a:r>
                <a14:m>
                  <m:oMath xmlns:m="http://schemas.openxmlformats.org/officeDocument/2006/math">
                    <m:sSub>
                      <m:sSubPr>
                        <m:ctrlPr>
                          <a:rPr lang="en-IN" sz="1600" i="1">
                            <a:latin typeface="Cambria Math" panose="02040503050406030204" pitchFamily="18" charset="0"/>
                          </a:rPr>
                        </m:ctrlPr>
                      </m:sSubPr>
                      <m:e>
                        <m:r>
                          <a:rPr lang="en-IN" sz="1600" i="1">
                            <a:latin typeface="Cambria Math" panose="02040503050406030204" pitchFamily="18" charset="0"/>
                          </a:rPr>
                          <m:t>𝐶</m:t>
                        </m:r>
                      </m:e>
                      <m:sub>
                        <m:r>
                          <a:rPr lang="en-IN" sz="1600" i="1">
                            <a:latin typeface="Cambria Math" panose="02040503050406030204" pitchFamily="18" charset="0"/>
                          </a:rPr>
                          <m:t>29</m:t>
                        </m:r>
                      </m:sub>
                    </m:sSub>
                    <m:sSub>
                      <m:sSubPr>
                        <m:ctrlPr>
                          <a:rPr lang="en-IN" sz="1600" i="1">
                            <a:latin typeface="Cambria Math" panose="02040503050406030204" pitchFamily="18" charset="0"/>
                          </a:rPr>
                        </m:ctrlPr>
                      </m:sSubPr>
                      <m:e>
                        <m:r>
                          <a:rPr lang="en-IN" sz="1600" i="1">
                            <a:latin typeface="Cambria Math" panose="02040503050406030204" pitchFamily="18" charset="0"/>
                          </a:rPr>
                          <m:t>𝐻</m:t>
                        </m:r>
                      </m:e>
                      <m:sub>
                        <m:r>
                          <a:rPr lang="en-IN" sz="1600" i="1">
                            <a:latin typeface="Cambria Math" panose="02040503050406030204" pitchFamily="18" charset="0"/>
                          </a:rPr>
                          <m:t>30</m:t>
                        </m:r>
                      </m:sub>
                    </m:sSub>
                    <m:sSub>
                      <m:sSubPr>
                        <m:ctrlPr>
                          <a:rPr lang="en-IN" sz="1600" i="1">
                            <a:latin typeface="Cambria Math" panose="02040503050406030204" pitchFamily="18" charset="0"/>
                          </a:rPr>
                        </m:ctrlPr>
                      </m:sSubPr>
                      <m:e>
                        <m:r>
                          <a:rPr lang="en-IN" sz="1600" i="1">
                            <a:latin typeface="Cambria Math" panose="02040503050406030204" pitchFamily="18" charset="0"/>
                          </a:rPr>
                          <m:t>𝑂</m:t>
                        </m:r>
                      </m:e>
                      <m:sub>
                        <m:r>
                          <a:rPr lang="en-IN" sz="1600" i="1">
                            <a:latin typeface="Cambria Math" panose="02040503050406030204" pitchFamily="18" charset="0"/>
                          </a:rPr>
                          <m:t>13</m:t>
                        </m:r>
                      </m:sub>
                    </m:sSub>
                  </m:oMath>
                </a14:m>
                <a:r>
                  <a:rPr lang="en-IN" sz="1600" dirty="0"/>
                  <a:t>.</a:t>
                </a:r>
              </a:p>
            </p:txBody>
          </p:sp>
        </mc:Choice>
        <mc:Fallback xmlns="">
          <p:sp>
            <p:nvSpPr>
              <p:cNvPr id="4" name="TextBox 3"/>
              <p:cNvSpPr txBox="1">
                <a:spLocks noRot="1" noChangeAspect="1" noMove="1" noResize="1" noEditPoints="1" noAdjustHandles="1" noChangeArrowheads="1" noChangeShapeType="1" noTextEdit="1"/>
              </p:cNvSpPr>
              <p:nvPr/>
            </p:nvSpPr>
            <p:spPr>
              <a:xfrm flipH="1">
                <a:off x="1232315" y="2602186"/>
                <a:ext cx="6967069" cy="830997"/>
              </a:xfrm>
              <a:prstGeom prst="rect">
                <a:avLst/>
              </a:prstGeom>
              <a:blipFill>
                <a:blip r:embed="rId2"/>
                <a:stretch>
                  <a:fillRect l="-350" t="-2206" b="-8824"/>
                </a:stretch>
              </a:blipFill>
            </p:spPr>
            <p:txBody>
              <a:bodyPr/>
              <a:lstStyle/>
              <a:p>
                <a:r>
                  <a:rPr lang="en-IN">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7134" y="2266191"/>
            <a:ext cx="1972068" cy="2127757"/>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4321730" y="4552190"/>
                <a:ext cx="6442064" cy="1138773"/>
              </a:xfrm>
              <a:prstGeom prst="rect">
                <a:avLst/>
              </a:prstGeom>
              <a:noFill/>
            </p:spPr>
            <p:txBody>
              <a:bodyPr wrap="square" rtlCol="0">
                <a:spAutoFit/>
              </a:bodyPr>
              <a:lstStyle/>
              <a:p>
                <a:pPr marL="285750" indent="-285750">
                  <a:buFont typeface="Arial" panose="020B0604020202020204" pitchFamily="34" charset="0"/>
                  <a:buChar char="•"/>
                </a:pPr>
                <a:r>
                  <a:rPr lang="en-IN" dirty="0"/>
                  <a:t> </a:t>
                </a:r>
                <a:r>
                  <a:rPr lang="en-IN" sz="1600" dirty="0" smtClean="0"/>
                  <a:t>Swertiamarin is </a:t>
                </a:r>
                <a:r>
                  <a:rPr lang="en-IN" sz="1600" dirty="0"/>
                  <a:t>another bio active molecule and very effective remedy for different diseases. Swertiamarin is a molecule with anti-cancer, anti-hepatitis, anti-bacterial, anti-diabetic qualities. Its molecular formula is  </a:t>
                </a:r>
                <a14:m>
                  <m:oMath xmlns:m="http://schemas.openxmlformats.org/officeDocument/2006/math">
                    <m:sSub>
                      <m:sSubPr>
                        <m:ctrlPr>
                          <a:rPr lang="en-IN" sz="1600" i="1">
                            <a:latin typeface="Cambria Math" panose="02040503050406030204" pitchFamily="18" charset="0"/>
                          </a:rPr>
                        </m:ctrlPr>
                      </m:sSubPr>
                      <m:e>
                        <m:r>
                          <a:rPr lang="en-IN" sz="1600" i="1">
                            <a:latin typeface="Cambria Math" panose="02040503050406030204" pitchFamily="18" charset="0"/>
                          </a:rPr>
                          <m:t>𝐶</m:t>
                        </m:r>
                      </m:e>
                      <m:sub>
                        <m:r>
                          <a:rPr lang="en-IN" sz="1600" i="1">
                            <a:latin typeface="Cambria Math" panose="02040503050406030204" pitchFamily="18" charset="0"/>
                          </a:rPr>
                          <m:t>16</m:t>
                        </m:r>
                      </m:sub>
                    </m:sSub>
                    <m:sSub>
                      <m:sSubPr>
                        <m:ctrlPr>
                          <a:rPr lang="en-IN" sz="1600" i="1">
                            <a:latin typeface="Cambria Math" panose="02040503050406030204" pitchFamily="18" charset="0"/>
                          </a:rPr>
                        </m:ctrlPr>
                      </m:sSubPr>
                      <m:e>
                        <m:r>
                          <a:rPr lang="en-IN" sz="1600" i="1">
                            <a:latin typeface="Cambria Math" panose="02040503050406030204" pitchFamily="18" charset="0"/>
                          </a:rPr>
                          <m:t>𝐻</m:t>
                        </m:r>
                      </m:e>
                      <m:sub>
                        <m:r>
                          <a:rPr lang="en-IN" sz="1600" i="1">
                            <a:latin typeface="Cambria Math" panose="02040503050406030204" pitchFamily="18" charset="0"/>
                          </a:rPr>
                          <m:t>22</m:t>
                        </m:r>
                      </m:sub>
                    </m:sSub>
                    <m:sSub>
                      <m:sSubPr>
                        <m:ctrlPr>
                          <a:rPr lang="en-IN" sz="1600" i="1">
                            <a:latin typeface="Cambria Math" panose="02040503050406030204" pitchFamily="18" charset="0"/>
                          </a:rPr>
                        </m:ctrlPr>
                      </m:sSubPr>
                      <m:e>
                        <m:r>
                          <a:rPr lang="en-IN" sz="1600" i="1">
                            <a:latin typeface="Cambria Math" panose="02040503050406030204" pitchFamily="18" charset="0"/>
                          </a:rPr>
                          <m:t>𝑂</m:t>
                        </m:r>
                      </m:e>
                      <m:sub>
                        <m:r>
                          <a:rPr lang="en-IN" sz="1600" i="1">
                            <a:latin typeface="Cambria Math" panose="02040503050406030204" pitchFamily="18" charset="0"/>
                          </a:rPr>
                          <m:t>10</m:t>
                        </m:r>
                      </m:sub>
                    </m:sSub>
                  </m:oMath>
                </a14:m>
                <a:r>
                  <a:rPr lang="en-IN"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4321730" y="4552190"/>
                <a:ext cx="6442064" cy="1138773"/>
              </a:xfrm>
              <a:prstGeom prst="rect">
                <a:avLst/>
              </a:prstGeom>
              <a:blipFill>
                <a:blip r:embed="rId4"/>
                <a:stretch>
                  <a:fillRect l="-662" t="-1604" b="-7487"/>
                </a:stretch>
              </a:blipFill>
            </p:spPr>
            <p:txBody>
              <a:bodyPr/>
              <a:lstStyle/>
              <a:p>
                <a:r>
                  <a:rPr lang="en-IN">
                    <a:noFill/>
                  </a:rPr>
                  <a:t> </a:t>
                </a:r>
              </a:p>
            </p:txBody>
          </p:sp>
        </mc:Fallback>
      </mc:AlternateContent>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4074" y="3753767"/>
            <a:ext cx="2284784" cy="2310327"/>
          </a:xfrm>
          <a:prstGeom prst="rect">
            <a:avLst/>
          </a:prstGeom>
        </p:spPr>
      </p:pic>
    </p:spTree>
    <p:extLst>
      <p:ext uri="{BB962C8B-B14F-4D97-AF65-F5344CB8AC3E}">
        <p14:creationId xmlns:p14="http://schemas.microsoft.com/office/powerpoint/2010/main" val="2066499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811" y="365126"/>
            <a:ext cx="10515600" cy="771344"/>
          </a:xfrm>
        </p:spPr>
        <p:txBody>
          <a:bodyPr>
            <a:normAutofit/>
          </a:bodyPr>
          <a:lstStyle/>
          <a:p>
            <a:r>
              <a:rPr lang="en-IN" sz="3600" dirty="0" smtClean="0"/>
              <a:t>CHALLENGES</a:t>
            </a:r>
            <a:endParaRPr lang="en-IN" sz="3600" dirty="0"/>
          </a:p>
        </p:txBody>
      </p:sp>
      <p:sp>
        <p:nvSpPr>
          <p:cNvPr id="3" name="Content Placeholder 2"/>
          <p:cNvSpPr>
            <a:spLocks noGrp="1"/>
          </p:cNvSpPr>
          <p:nvPr>
            <p:ph idx="1"/>
          </p:nvPr>
        </p:nvSpPr>
        <p:spPr>
          <a:xfrm>
            <a:off x="459377" y="2335077"/>
            <a:ext cx="11011989" cy="3490958"/>
          </a:xfrm>
        </p:spPr>
        <p:txBody>
          <a:bodyPr>
            <a:normAutofit/>
          </a:bodyPr>
          <a:lstStyle/>
          <a:p>
            <a:r>
              <a:rPr lang="en-IN" sz="1600" dirty="0" smtClean="0"/>
              <a:t>The economic implications of Swertia chirayita </a:t>
            </a:r>
            <a:r>
              <a:rPr lang="en-IN" sz="1600" dirty="0"/>
              <a:t>is </a:t>
            </a:r>
            <a:r>
              <a:rPr lang="en-IN" sz="1600" dirty="0" smtClean="0"/>
              <a:t>undeniably </a:t>
            </a:r>
            <a:r>
              <a:rPr lang="en-IN" sz="1600" dirty="0"/>
              <a:t>huge. This is the reason that the molecule now been over exploited and it is on the verge of extinction. </a:t>
            </a:r>
            <a:endParaRPr lang="en-IN" sz="1600" dirty="0" smtClean="0"/>
          </a:p>
          <a:p>
            <a:pPr lvl="0"/>
            <a:r>
              <a:rPr lang="en-IN" sz="1600" dirty="0"/>
              <a:t>Cultivation of this herb is still an issue for the government because this herb can grow at a specific temperature and at a certain altitude. So proper planning in cultivation is not present right now.</a:t>
            </a:r>
          </a:p>
          <a:p>
            <a:pPr lvl="0"/>
            <a:r>
              <a:rPr lang="en-IN" sz="1600" dirty="0"/>
              <a:t>Despite Swertia chirayita is been used traditionally but the safety of its use is still not been established. If there is any harmful toxic element present in the herb is still unknown, so more and more research is necessary in this context</a:t>
            </a:r>
            <a:r>
              <a:rPr lang="en-IN" sz="1600" dirty="0" smtClean="0"/>
              <a:t>.</a:t>
            </a:r>
          </a:p>
          <a:p>
            <a:r>
              <a:rPr lang="en-IN" sz="1600" dirty="0"/>
              <a:t>As there is a huge demand for Swertia chirayita, there is a rise in adulteration and misidentification as far as this plant is concerned. The use of this plant is wide spread so there must be a measure for quality control but sadly so far there is no such measures in place.</a:t>
            </a:r>
          </a:p>
          <a:p>
            <a:pPr lvl="0"/>
            <a:r>
              <a:rPr lang="en-IN" sz="1600" dirty="0"/>
              <a:t>The presence of previously mentioned molecules is proven but the quantitative measure for those molecules can vary depending upon the place where the plant is cultivated. So a region wise discrimination for the herb is necessary. Depending upon that a quality control can be specified.</a:t>
            </a:r>
          </a:p>
          <a:p>
            <a:endParaRPr lang="en-IN" sz="1600" dirty="0"/>
          </a:p>
        </p:txBody>
      </p:sp>
    </p:spTree>
    <p:extLst>
      <p:ext uri="{BB962C8B-B14F-4D97-AF65-F5344CB8AC3E}">
        <p14:creationId xmlns:p14="http://schemas.microsoft.com/office/powerpoint/2010/main" val="3545255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629" y="469629"/>
            <a:ext cx="10515600" cy="862784"/>
          </a:xfrm>
        </p:spPr>
        <p:txBody>
          <a:bodyPr>
            <a:normAutofit fontScale="90000"/>
          </a:bodyPr>
          <a:lstStyle/>
          <a:p>
            <a:r>
              <a:rPr lang="en-IN" sz="3600" dirty="0" smtClean="0"/>
              <a:t>RESEARCH WORK ALREADY DONE ON SWERTIA CHIRAYITA</a:t>
            </a:r>
            <a:endParaRPr lang="en-IN" sz="3600" dirty="0"/>
          </a:p>
        </p:txBody>
      </p:sp>
      <p:sp>
        <p:nvSpPr>
          <p:cNvPr id="3" name="Content Placeholder 2"/>
          <p:cNvSpPr>
            <a:spLocks noGrp="1"/>
          </p:cNvSpPr>
          <p:nvPr>
            <p:ph idx="1"/>
          </p:nvPr>
        </p:nvSpPr>
        <p:spPr>
          <a:xfrm>
            <a:off x="838200" y="1815737"/>
            <a:ext cx="10515600" cy="4361226"/>
          </a:xfrm>
        </p:spPr>
        <p:txBody>
          <a:bodyPr>
            <a:normAutofit/>
          </a:bodyPr>
          <a:lstStyle/>
          <a:p>
            <a:endParaRPr lang="en-IN" sz="1600" dirty="0" smtClean="0"/>
          </a:p>
          <a:p>
            <a:endParaRPr lang="en-IN" sz="1600" dirty="0"/>
          </a:p>
          <a:p>
            <a:r>
              <a:rPr lang="en-IN" sz="1600" dirty="0" smtClean="0"/>
              <a:t>Swertia </a:t>
            </a:r>
            <a:r>
              <a:rPr lang="en-IN" sz="1600" dirty="0" err="1"/>
              <a:t>mussotii</a:t>
            </a:r>
            <a:r>
              <a:rPr lang="en-IN" sz="1600" dirty="0"/>
              <a:t> and Swertia chirayita are two species of Swertia family they both have uses in traditional Tibetan medicines for treatment of lever and gall bladder disease. Those two were characterized and classified </a:t>
            </a:r>
            <a:r>
              <a:rPr lang="en-IN" sz="1600" dirty="0" smtClean="0"/>
              <a:t>by </a:t>
            </a:r>
            <a:r>
              <a:rPr lang="en-IN" sz="1600" dirty="0"/>
              <a:t>using H NMR based metabolomics and well known PCA and </a:t>
            </a:r>
            <a:r>
              <a:rPr lang="en-IN" sz="1600" dirty="0" smtClean="0"/>
              <a:t>PLSR.</a:t>
            </a:r>
          </a:p>
          <a:p>
            <a:r>
              <a:rPr lang="en-IN" sz="1600" dirty="0"/>
              <a:t>Twelve bioactive chemical components were identified and isolated </a:t>
            </a:r>
            <a:r>
              <a:rPr lang="en-IN" sz="1600" dirty="0" smtClean="0"/>
              <a:t>while </a:t>
            </a:r>
            <a:r>
              <a:rPr lang="en-IN" sz="1600" dirty="0"/>
              <a:t>studying the chemical components of different extracts of Swertia chirayita. Mostly H NMR or photon nuclear magnetic resonance was used other than that IR and C NMR or carbon-13 nuclear magnetic resonance was used for isolating different </a:t>
            </a:r>
            <a:r>
              <a:rPr lang="en-IN" sz="1600" dirty="0" smtClean="0"/>
              <a:t>molecules.</a:t>
            </a:r>
          </a:p>
          <a:p>
            <a:r>
              <a:rPr lang="en-IN" sz="1600" dirty="0"/>
              <a:t>This study is based on standardization of the phytochemicals present in Swertia chirayita and upon that distinguish the possibility of adulteration or substitution for the plant. For that in this literature UPLC (Ultra performance liquid chromatography) and PDA (Photodiode array detector) was used, then for chemo-metric data analysis PCA and hierarchical clustering analysis was used for discrimination. </a:t>
            </a:r>
            <a:endParaRPr lang="en-IN" sz="1600" dirty="0" smtClean="0"/>
          </a:p>
          <a:p>
            <a:r>
              <a:rPr lang="en-IN" sz="1600" dirty="0" smtClean="0"/>
              <a:t>A </a:t>
            </a:r>
            <a:r>
              <a:rPr lang="en-IN" sz="1600" dirty="0"/>
              <a:t>total of forty samples from three different districts of Nepal was analysed by using Polymerase Chain Reaction (PCR)-based Random amplified polymorphic technique. Genetic diversity between samples were found out by using cluster </a:t>
            </a:r>
            <a:r>
              <a:rPr lang="en-IN" sz="1600" dirty="0" smtClean="0"/>
              <a:t>analysis.</a:t>
            </a:r>
          </a:p>
          <a:p>
            <a:endParaRPr lang="en-IN" sz="1600" dirty="0" smtClean="0"/>
          </a:p>
          <a:p>
            <a:endParaRPr lang="en-IN" sz="1600" dirty="0"/>
          </a:p>
        </p:txBody>
      </p:sp>
    </p:spTree>
    <p:extLst>
      <p:ext uri="{BB962C8B-B14F-4D97-AF65-F5344CB8AC3E}">
        <p14:creationId xmlns:p14="http://schemas.microsoft.com/office/powerpoint/2010/main" val="2823120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97" y="404315"/>
            <a:ext cx="10515600" cy="901972"/>
          </a:xfrm>
        </p:spPr>
        <p:txBody>
          <a:bodyPr>
            <a:normAutofit/>
          </a:bodyPr>
          <a:lstStyle/>
          <a:p>
            <a:r>
              <a:rPr lang="en-IN" sz="3600" dirty="0" smtClean="0"/>
              <a:t>WORK DONE IN THIS STUDY</a:t>
            </a:r>
            <a:endParaRPr lang="en-IN" sz="3600" dirty="0"/>
          </a:p>
        </p:txBody>
      </p:sp>
      <p:sp>
        <p:nvSpPr>
          <p:cNvPr id="3" name="Content Placeholder 2"/>
          <p:cNvSpPr>
            <a:spLocks noGrp="1"/>
          </p:cNvSpPr>
          <p:nvPr>
            <p:ph idx="1"/>
          </p:nvPr>
        </p:nvSpPr>
        <p:spPr>
          <a:xfrm>
            <a:off x="785949" y="2348139"/>
            <a:ext cx="10515600" cy="2511244"/>
          </a:xfrm>
        </p:spPr>
        <p:txBody>
          <a:bodyPr>
            <a:normAutofit/>
          </a:bodyPr>
          <a:lstStyle/>
          <a:p>
            <a:r>
              <a:rPr lang="en-IN" sz="1600" dirty="0"/>
              <a:t>In this </a:t>
            </a:r>
            <a:r>
              <a:rPr lang="en-IN" sz="1600" dirty="0" smtClean="0"/>
              <a:t>research study </a:t>
            </a:r>
            <a:r>
              <a:rPr lang="en-IN" sz="1600" dirty="0"/>
              <a:t>of Swertia chirata is undertaken. Samples from six different geographical locations (Nepal, Sikkim) was collected and prepared for NIR analysis. </a:t>
            </a:r>
            <a:endParaRPr lang="en-IN" sz="1600" dirty="0"/>
          </a:p>
          <a:p>
            <a:r>
              <a:rPr lang="en-IN" sz="1600" dirty="0" smtClean="0"/>
              <a:t>After NIR data collection in absorbance mode the data is structured and prepared for further analysis.</a:t>
            </a:r>
          </a:p>
          <a:p>
            <a:r>
              <a:rPr lang="en-IN" sz="1600" dirty="0" smtClean="0"/>
              <a:t>25 pre-processing plots were generated and their separability index values were studied and further among them six pre-processing techniques were taken considering their separability index values.</a:t>
            </a:r>
          </a:p>
          <a:p>
            <a:r>
              <a:rPr lang="en-IN" sz="1600" dirty="0" smtClean="0"/>
              <a:t>Comparative study was done for those pre-processing techniques in terms of PCA and their separability index values.</a:t>
            </a:r>
          </a:p>
          <a:p>
            <a:r>
              <a:rPr lang="en-IN" sz="1600" dirty="0" smtClean="0"/>
              <a:t>Then for each pre-processing techniques prediction analysis was done using PCR and then a comparison was made on their prediction error values.</a:t>
            </a:r>
          </a:p>
          <a:p>
            <a:endParaRPr lang="en-IN" sz="1600" dirty="0" smtClean="0"/>
          </a:p>
          <a:p>
            <a:endParaRPr lang="en-IN" sz="1600" dirty="0"/>
          </a:p>
        </p:txBody>
      </p:sp>
    </p:spTree>
    <p:extLst>
      <p:ext uri="{BB962C8B-B14F-4D97-AF65-F5344CB8AC3E}">
        <p14:creationId xmlns:p14="http://schemas.microsoft.com/office/powerpoint/2010/main" val="3426284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1176</TotalTime>
  <Words>2562</Words>
  <Application>Microsoft Office PowerPoint</Application>
  <PresentationFormat>Widescreen</PresentationFormat>
  <Paragraphs>218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Times New Roman</vt:lpstr>
      <vt:lpstr>Office Theme</vt:lpstr>
      <vt:lpstr>DISCRIMINATION OF SWERTIA CHIRAYITA USING NIR SPECTROSCOPY TECHNIQUE</vt:lpstr>
      <vt:lpstr>INTRODUCTION TO MEDICINAL PLANTS</vt:lpstr>
      <vt:lpstr>ECONOMIC IMPLICATIONS OF MEDICINAL PLANTS</vt:lpstr>
      <vt:lpstr>SWERTIA CHIRAYITA</vt:lpstr>
      <vt:lpstr>USES OF SWERTIA CHIRAYITA</vt:lpstr>
      <vt:lpstr>PHYTOCHEMISTRY OF SWERTIA CHIRAYITA</vt:lpstr>
      <vt:lpstr>CHALLENGES</vt:lpstr>
      <vt:lpstr>RESEARCH WORK ALREADY DONE ON SWERTIA CHIRAYITA</vt:lpstr>
      <vt:lpstr>WORK DONE IN THIS STUDY</vt:lpstr>
      <vt:lpstr>NEAR INFRARED SPECTROMETER</vt:lpstr>
      <vt:lpstr>VIBRATION SPECTROSCOPY</vt:lpstr>
      <vt:lpstr>DIFFUSE REFLECTANCE MODE</vt:lpstr>
      <vt:lpstr>NIR INSTRUMENT USED IN THIS STUDY</vt:lpstr>
      <vt:lpstr>SAMPLE PREPARATION DATA COLLECTION</vt:lpstr>
      <vt:lpstr>PRINCIPAL COMPONENT ANALYSIS</vt:lpstr>
      <vt:lpstr>SEPARABILITY INDEX</vt:lpstr>
      <vt:lpstr>PRINCIPAL COMPONENT REGRESSION</vt:lpstr>
      <vt:lpstr>RAW DATA PLOT</vt:lpstr>
      <vt:lpstr>MULTIPLICATIVE SCATTER CORRECTION</vt:lpstr>
      <vt:lpstr>SNV NORMALIZATION </vt:lpstr>
      <vt:lpstr>MEAN CENTERING TECHNIQUE</vt:lpstr>
      <vt:lpstr>MAXMIN STANDARDIZATION</vt:lpstr>
      <vt:lpstr>DETRENDING</vt:lpstr>
      <vt:lpstr>MSC ON DETRENDED DATA</vt:lpstr>
      <vt:lpstr>SEPARABILITY ANALYSIS</vt:lpstr>
      <vt:lpstr>PREDICTION ANALYSIS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99</cp:revision>
  <dcterms:created xsi:type="dcterms:W3CDTF">2021-08-02T05:09:25Z</dcterms:created>
  <dcterms:modified xsi:type="dcterms:W3CDTF">2021-08-03T08:20:51Z</dcterms:modified>
</cp:coreProperties>
</file>