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57" r:id="rId3"/>
    <p:sldId id="258" r:id="rId4"/>
    <p:sldId id="261" r:id="rId5"/>
    <p:sldId id="262" r:id="rId6"/>
    <p:sldId id="279" r:id="rId7"/>
    <p:sldId id="263" r:id="rId8"/>
    <p:sldId id="264" r:id="rId9"/>
    <p:sldId id="266" r:id="rId10"/>
    <p:sldId id="278" r:id="rId11"/>
    <p:sldId id="277" r:id="rId12"/>
    <p:sldId id="267" r:id="rId13"/>
    <p:sldId id="265"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FF00FF"/>
    <a:srgbClr val="800000"/>
    <a:srgbClr val="CC99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0" autoAdjust="0"/>
  </p:normalViewPr>
  <p:slideViewPr>
    <p:cSldViewPr>
      <p:cViewPr>
        <p:scale>
          <a:sx n="60" d="100"/>
          <a:sy n="60" d="100"/>
        </p:scale>
        <p:origin x="-1032"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3037C0-8995-413B-9AA5-86BFBEA7E091}" type="datetimeFigureOut">
              <a:rPr lang="en-IN" smtClean="0"/>
              <a:t>11-08-2020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2816E-8195-45CF-943C-20918FE17E98}" type="slidenum">
              <a:rPr lang="en-IN" smtClean="0"/>
              <a:t>‹#›</a:t>
            </a:fld>
            <a:endParaRPr lang="en-IN"/>
          </a:p>
        </p:txBody>
      </p:sp>
    </p:spTree>
    <p:extLst>
      <p:ext uri="{BB962C8B-B14F-4D97-AF65-F5344CB8AC3E}">
        <p14:creationId xmlns:p14="http://schemas.microsoft.com/office/powerpoint/2010/main" val="236725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pensource.com/resources/pyth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opensource.com/article/20/5/plotly-python#PlotlyExpress" TargetMode="External"/><Relationship Id="rId5" Type="http://schemas.openxmlformats.org/officeDocument/2006/relationships/hyperlink" Target="https://opensource.com/article/20/5/plotly-python#DataDrivenAPI" TargetMode="External"/><Relationship Id="rId4" Type="http://schemas.openxmlformats.org/officeDocument/2006/relationships/hyperlink" Target="https://opensource.com/article/20/5/plotly-python#GraphObject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lotly.express/plotly_expres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22816E-8195-45CF-943C-20918FE17E98}" type="slidenum">
              <a:rPr lang="en-IN" smtClean="0"/>
              <a:t>1</a:t>
            </a:fld>
            <a:endParaRPr lang="en-IN"/>
          </a:p>
        </p:txBody>
      </p:sp>
    </p:spTree>
    <p:extLst>
      <p:ext uri="{BB962C8B-B14F-4D97-AF65-F5344CB8AC3E}">
        <p14:creationId xmlns:p14="http://schemas.microsoft.com/office/powerpoint/2010/main" val="2252497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Dash is an open source Python framework for building web applications, created and maintained by the people at Plotly. Dash’s web graphics are completely interactive because the framework is built on top of Ploty.js, a JavaScript library written and maintained by </a:t>
            </a:r>
            <a:r>
              <a:rPr lang="en-IN" sz="1200" kern="1200" dirty="0" err="1" smtClean="0">
                <a:solidFill>
                  <a:schemeClr val="tx1"/>
                </a:solidFill>
                <a:effectLst/>
                <a:latin typeface="+mn-lt"/>
                <a:ea typeface="+mn-ea"/>
                <a:cs typeface="+mn-cs"/>
              </a:rPr>
              <a:t>Ploty</a:t>
            </a:r>
            <a:r>
              <a:rPr lang="en-IN" sz="1200" kern="1200" dirty="0" smtClean="0">
                <a:solidFill>
                  <a:schemeClr val="tx1"/>
                </a:solidFill>
                <a:effectLst/>
                <a:latin typeface="+mn-lt"/>
                <a:ea typeface="+mn-ea"/>
                <a:cs typeface="+mn-cs"/>
              </a:rPr>
              <a:t>. This means that after importing the Dash framework into a Python file you can build a web application writing strictly in Python with no other languages necessary.</a:t>
            </a:r>
            <a:endParaRPr lang="en-IN" dirty="0"/>
          </a:p>
        </p:txBody>
      </p:sp>
      <p:sp>
        <p:nvSpPr>
          <p:cNvPr id="4" name="Slide Number Placeholder 3"/>
          <p:cNvSpPr>
            <a:spLocks noGrp="1"/>
          </p:cNvSpPr>
          <p:nvPr>
            <p:ph type="sldNum" sz="quarter" idx="10"/>
          </p:nvPr>
        </p:nvSpPr>
        <p:spPr/>
        <p:txBody>
          <a:bodyPr/>
          <a:lstStyle/>
          <a:p>
            <a:fld id="{5622816E-8195-45CF-943C-20918FE17E98}" type="slidenum">
              <a:rPr lang="en-IN" smtClean="0"/>
              <a:t>14</a:t>
            </a:fld>
            <a:endParaRPr lang="en-IN"/>
          </a:p>
        </p:txBody>
      </p:sp>
    </p:spTree>
    <p:extLst>
      <p:ext uri="{BB962C8B-B14F-4D97-AF65-F5344CB8AC3E}">
        <p14:creationId xmlns:p14="http://schemas.microsoft.com/office/powerpoint/2010/main" val="748825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part is the layout and describes how the app will look like and the second part describes the interactivity of the application. </a:t>
            </a:r>
            <a:endParaRPr lang="en-IN" dirty="0" smtClean="0"/>
          </a:p>
          <a:p>
            <a:endParaRPr lang="en-IN" dirty="0"/>
          </a:p>
        </p:txBody>
      </p:sp>
      <p:sp>
        <p:nvSpPr>
          <p:cNvPr id="4" name="Slide Number Placeholder 3"/>
          <p:cNvSpPr>
            <a:spLocks noGrp="1"/>
          </p:cNvSpPr>
          <p:nvPr>
            <p:ph type="sldNum" sz="quarter" idx="10"/>
          </p:nvPr>
        </p:nvSpPr>
        <p:spPr/>
        <p:txBody>
          <a:bodyPr/>
          <a:lstStyle/>
          <a:p>
            <a:fld id="{5622816E-8195-45CF-943C-20918FE17E98}" type="slidenum">
              <a:rPr lang="en-IN" smtClean="0"/>
              <a:t>17</a:t>
            </a:fld>
            <a:endParaRPr lang="en-IN"/>
          </a:p>
        </p:txBody>
      </p:sp>
    </p:spTree>
    <p:extLst>
      <p:ext uri="{BB962C8B-B14F-4D97-AF65-F5344CB8AC3E}">
        <p14:creationId xmlns:p14="http://schemas.microsoft.com/office/powerpoint/2010/main" val="357210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We are an inherently visual world, where images speak louder than words. </a:t>
            </a:r>
            <a:r>
              <a:rPr lang="en-US" sz="1200" dirty="0" smtClean="0"/>
              <a:t>As we have more information at our fingertips than ever before, the importance of data visualization has never been greater than it is right now.</a:t>
            </a:r>
          </a:p>
          <a:p>
            <a:pPr marL="228600" indent="-228600">
              <a:buAutoNum type="arabicPeriod"/>
            </a:pPr>
            <a:r>
              <a:rPr lang="en-US" sz="1200" dirty="0" smtClean="0"/>
              <a:t>Nowadays more and more companies are using machine learning to collect mass amounts of data. While it’s great that they’re able to do this so quickly and effectively, it also calls for a way to sort through, comprehend, and explain this data in a way that makes sense to both the business owners and stakeholders.</a:t>
            </a:r>
            <a:endParaRPr lang="en-US" sz="1200" b="0" i="0" kern="1200" dirty="0" smtClean="0">
              <a:solidFill>
                <a:schemeClr val="tx1"/>
              </a:solidFill>
              <a:effectLst/>
              <a:latin typeface="+mn-lt"/>
              <a:ea typeface="+mn-ea"/>
              <a:cs typeface="+mn-cs"/>
            </a:endParaRPr>
          </a:p>
          <a:p>
            <a:pPr marL="228600" indent="-228600">
              <a:buAutoNum type="arabicPeriod"/>
            </a:pPr>
            <a:endParaRPr lang="en-US"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smtClean="0"/>
              <a:t>The same concept applies to advanced data analyzation projects. When data scientists are in the midst of a complex project, they need a way to understand the data that’s being collected so that they can monitor and tweak their process to ensure it’s performing the way it should.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IN" sz="2800" dirty="0" smtClean="0">
              <a:latin typeface="Times New Roman" panose="02020603050405020304" pitchFamily="18" charset="0"/>
              <a:cs typeface="Times New Roman" panose="02020603050405020304" pitchFamily="18" charset="0"/>
            </a:endParaRPr>
          </a:p>
          <a:p>
            <a:pPr marL="228600" indent="-228600">
              <a:buAutoNum type="arabicPeriod"/>
            </a:pPr>
            <a:r>
              <a:rPr lang="en-IN" dirty="0" smtClean="0"/>
              <a:t>Speed is key, and data visualization aides in the understanding of vast quantities of data by applying visual representations to the data.</a:t>
            </a:r>
          </a:p>
          <a:p>
            <a:pPr marL="228600" indent="-228600">
              <a:buAutoNum type="arabicPeriod"/>
            </a:pPr>
            <a:endParaRPr lang="en-IN" dirty="0" smtClean="0"/>
          </a:p>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5622816E-8195-45CF-943C-20918FE17E98}" type="slidenum">
              <a:rPr lang="en-IN" smtClean="0"/>
              <a:t>3</a:t>
            </a:fld>
            <a:endParaRPr lang="en-IN"/>
          </a:p>
        </p:txBody>
      </p:sp>
    </p:spTree>
    <p:extLst>
      <p:ext uri="{BB962C8B-B14F-4D97-AF65-F5344CB8AC3E}">
        <p14:creationId xmlns:p14="http://schemas.microsoft.com/office/powerpoint/2010/main" val="182708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22816E-8195-45CF-943C-20918FE17E98}" type="slidenum">
              <a:rPr lang="en-IN" smtClean="0"/>
              <a:t>5</a:t>
            </a:fld>
            <a:endParaRPr lang="en-IN"/>
          </a:p>
        </p:txBody>
      </p:sp>
    </p:spTree>
    <p:extLst>
      <p:ext uri="{BB962C8B-B14F-4D97-AF65-F5344CB8AC3E}">
        <p14:creationId xmlns:p14="http://schemas.microsoft.com/office/powerpoint/2010/main" val="99310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smtClean="0"/>
              <a:t>But you might be wondering why do we need Plotly when we already have Matplotlib which does the same thing. Plotly was created to make data more meaningful by having interactive charts and plots which could be created online as well.</a:t>
            </a:r>
          </a:p>
          <a:p>
            <a:pPr marL="228600" indent="-228600">
              <a:buAutoNum type="arabicPeriod"/>
            </a:pPr>
            <a:r>
              <a:rPr lang="en-IN" dirty="0" smtClean="0"/>
              <a:t>However, Plotly can be used as both, an offline as well as online tool, thus giving us the best of both worlds.</a:t>
            </a:r>
            <a:endParaRPr lang="en-IN" dirty="0"/>
          </a:p>
        </p:txBody>
      </p:sp>
      <p:sp>
        <p:nvSpPr>
          <p:cNvPr id="4" name="Slide Number Placeholder 3"/>
          <p:cNvSpPr>
            <a:spLocks noGrp="1"/>
          </p:cNvSpPr>
          <p:nvPr>
            <p:ph type="sldNum" sz="quarter" idx="10"/>
          </p:nvPr>
        </p:nvSpPr>
        <p:spPr/>
        <p:txBody>
          <a:bodyPr/>
          <a:lstStyle/>
          <a:p>
            <a:fld id="{5622816E-8195-45CF-943C-20918FE17E98}" type="slidenum">
              <a:rPr lang="en-IN" smtClean="0"/>
              <a:t>6</a:t>
            </a:fld>
            <a:endParaRPr lang="en-IN"/>
          </a:p>
        </p:txBody>
      </p:sp>
    </p:spTree>
    <p:extLst>
      <p:ext uri="{BB962C8B-B14F-4D97-AF65-F5344CB8AC3E}">
        <p14:creationId xmlns:p14="http://schemas.microsoft.com/office/powerpoint/2010/main" val="1483538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Plotly is a plotting ecosystem that allows you to make plots in </a:t>
            </a:r>
            <a:r>
              <a:rPr lang="en-US" sz="1200" b="0" i="0" u="none" strike="noStrike" kern="1200" dirty="0" smtClean="0">
                <a:solidFill>
                  <a:schemeClr val="tx1"/>
                </a:solidFill>
                <a:effectLst/>
                <a:latin typeface="+mn-lt"/>
                <a:ea typeface="+mn-ea"/>
                <a:cs typeface="+mn-cs"/>
                <a:hlinkClick r:id="rId3"/>
              </a:rPr>
              <a:t>Python</a:t>
            </a:r>
            <a:r>
              <a:rPr lang="en-US" sz="1200" b="0" i="0" kern="1200" dirty="0" smtClean="0">
                <a:solidFill>
                  <a:schemeClr val="tx1"/>
                </a:solidFill>
                <a:effectLst/>
                <a:latin typeface="+mn-lt"/>
                <a:ea typeface="+mn-ea"/>
                <a:cs typeface="+mn-cs"/>
              </a:rPr>
              <a:t>, as well as JavaScript and R.</a:t>
            </a:r>
          </a:p>
          <a:p>
            <a:pPr marL="228600" indent="-228600">
              <a:buAutoNum type="arabicPeriod"/>
            </a:pPr>
            <a:r>
              <a:rPr lang="en-IN" sz="1200" kern="1200" dirty="0" smtClean="0">
                <a:solidFill>
                  <a:schemeClr val="tx1"/>
                </a:solidFill>
                <a:effectLst/>
                <a:latin typeface="+mn-lt"/>
                <a:ea typeface="+mn-ea"/>
                <a:cs typeface="+mn-cs"/>
              </a:rPr>
              <a:t>But you might be wondering why do we need Plotly when we already have </a:t>
            </a:r>
            <a:r>
              <a:rPr lang="en-IN" sz="1200" kern="1200" dirty="0" err="1" smtClean="0">
                <a:solidFill>
                  <a:schemeClr val="tx1"/>
                </a:solidFill>
                <a:effectLst/>
                <a:latin typeface="+mn-lt"/>
                <a:ea typeface="+mn-ea"/>
                <a:cs typeface="+mn-cs"/>
              </a:rPr>
              <a:t>matplotlib</a:t>
            </a:r>
            <a:r>
              <a:rPr lang="en-IN" sz="1200" kern="1200" dirty="0" smtClean="0">
                <a:solidFill>
                  <a:schemeClr val="tx1"/>
                </a:solidFill>
                <a:effectLst/>
                <a:latin typeface="+mn-lt"/>
                <a:ea typeface="+mn-ea"/>
                <a:cs typeface="+mn-cs"/>
              </a:rPr>
              <a:t> which does the same thing. Plotly was created to make data more meaningful by having interactive charts and plots which could be created online as well. The fact that we could visualise data online removed a lot of hurdles which are associated with the offline usage of a library. However, Plotly can be used as both, an offline as well as online tool, thus giving us the best of both worlds.</a:t>
            </a:r>
          </a:p>
          <a:p>
            <a:pPr marL="228600" indent="-228600">
              <a:buAutoNum type="arabicPeriod"/>
            </a:pPr>
            <a:r>
              <a:rPr lang="en-IN" sz="1200" b="0" i="0" kern="1200" baseline="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lotly has three different Python APIs, giving you a choice of how to drive it:</a:t>
            </a:r>
          </a:p>
          <a:p>
            <a:r>
              <a:rPr lang="en-US" sz="1200" b="0" i="0" kern="1200" dirty="0" smtClean="0">
                <a:solidFill>
                  <a:schemeClr val="tx1"/>
                </a:solidFill>
                <a:effectLst/>
                <a:latin typeface="+mn-lt"/>
                <a:ea typeface="+mn-ea"/>
                <a:cs typeface="+mn-cs"/>
              </a:rPr>
              <a:t>	An </a:t>
            </a:r>
            <a:r>
              <a:rPr lang="en-US" sz="1200" b="0" i="0" u="none" strike="noStrike" kern="1200" dirty="0" smtClean="0">
                <a:solidFill>
                  <a:schemeClr val="tx1"/>
                </a:solidFill>
                <a:effectLst/>
                <a:latin typeface="+mn-lt"/>
                <a:ea typeface="+mn-ea"/>
                <a:cs typeface="+mn-cs"/>
                <a:hlinkClick r:id="rId4"/>
              </a:rPr>
              <a:t>object-oriented API</a:t>
            </a:r>
            <a:r>
              <a:rPr lang="en-US" sz="1200" b="0" i="0" kern="1200" dirty="0" smtClean="0">
                <a:solidFill>
                  <a:schemeClr val="tx1"/>
                </a:solidFill>
                <a:effectLst/>
                <a:latin typeface="+mn-lt"/>
                <a:ea typeface="+mn-ea"/>
                <a:cs typeface="+mn-cs"/>
              </a:rPr>
              <a:t> that feels similar to Matplotlib</a:t>
            </a:r>
          </a:p>
          <a:p>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5"/>
              </a:rPr>
              <a:t>data-driven API</a:t>
            </a:r>
            <a:r>
              <a:rPr lang="en-US" sz="1200" b="0" i="0" kern="1200" dirty="0" smtClean="0">
                <a:solidFill>
                  <a:schemeClr val="tx1"/>
                </a:solidFill>
                <a:effectLst/>
                <a:latin typeface="+mn-lt"/>
                <a:ea typeface="+mn-ea"/>
                <a:cs typeface="+mn-cs"/>
              </a:rPr>
              <a:t> that specifies plots by constructing dictionaries of JSON-like data</a:t>
            </a:r>
          </a:p>
          <a:p>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6"/>
              </a:rPr>
              <a:t>"Plotly Express" API</a:t>
            </a:r>
            <a:r>
              <a:rPr lang="en-US" sz="1200" b="0" i="0" kern="1200" dirty="0" smtClean="0">
                <a:solidFill>
                  <a:schemeClr val="tx1"/>
                </a:solidFill>
                <a:effectLst/>
                <a:latin typeface="+mn-lt"/>
                <a:ea typeface="+mn-ea"/>
                <a:cs typeface="+mn-cs"/>
              </a:rPr>
              <a:t> that gives you high-level plotting functions similar to Seaborn</a:t>
            </a:r>
          </a:p>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5622816E-8195-45CF-943C-20918FE17E98}" type="slidenum">
              <a:rPr lang="en-IN" smtClean="0"/>
              <a:t>7</a:t>
            </a:fld>
            <a:endParaRPr lang="en-IN"/>
          </a:p>
        </p:txBody>
      </p:sp>
    </p:spTree>
    <p:extLst>
      <p:ext uri="{BB962C8B-B14F-4D97-AF65-F5344CB8AC3E}">
        <p14:creationId xmlns:p14="http://schemas.microsoft.com/office/powerpoint/2010/main" val="269683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1. But you might be wondering why do we need Plotly when we already have </a:t>
            </a:r>
            <a:r>
              <a:rPr lang="en-IN" sz="1200" kern="1200" dirty="0" err="1" smtClean="0">
                <a:solidFill>
                  <a:schemeClr val="tx1"/>
                </a:solidFill>
                <a:effectLst/>
                <a:latin typeface="+mn-lt"/>
                <a:ea typeface="+mn-ea"/>
                <a:cs typeface="+mn-cs"/>
              </a:rPr>
              <a:t>matplotlib</a:t>
            </a:r>
            <a:r>
              <a:rPr lang="en-IN" sz="1200" kern="1200" dirty="0" smtClean="0">
                <a:solidFill>
                  <a:schemeClr val="tx1"/>
                </a:solidFill>
                <a:effectLst/>
                <a:latin typeface="+mn-lt"/>
                <a:ea typeface="+mn-ea"/>
                <a:cs typeface="+mn-cs"/>
              </a:rPr>
              <a:t> which does the same thing. </a:t>
            </a:r>
          </a:p>
          <a:p>
            <a:r>
              <a:rPr lang="en-IN" sz="1200" kern="12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The interactivity also offers a number of advantages over static </a:t>
            </a:r>
            <a:r>
              <a:rPr lang="en-US" sz="1200" b="0" i="0" kern="1200" dirty="0" err="1" smtClean="0">
                <a:solidFill>
                  <a:schemeClr val="tx1"/>
                </a:solidFill>
                <a:effectLst/>
                <a:latin typeface="+mn-lt"/>
                <a:ea typeface="+mn-ea"/>
                <a:cs typeface="+mn-cs"/>
              </a:rPr>
              <a:t>matplotlib</a:t>
            </a:r>
            <a:r>
              <a:rPr lang="en-US" sz="1200" b="0" i="0" kern="1200" dirty="0" smtClean="0">
                <a:solidFill>
                  <a:schemeClr val="tx1"/>
                </a:solidFill>
                <a:effectLst/>
                <a:latin typeface="+mn-lt"/>
                <a:ea typeface="+mn-ea"/>
                <a:cs typeface="+mn-cs"/>
              </a:rPr>
              <a:t> plots:</a:t>
            </a:r>
          </a:p>
          <a:p>
            <a:r>
              <a:rPr lang="en-US" sz="1200" b="0" i="0" kern="1200" dirty="0" smtClean="0">
                <a:solidFill>
                  <a:schemeClr val="tx1"/>
                </a:solidFill>
                <a:effectLst/>
                <a:latin typeface="+mn-lt"/>
                <a:ea typeface="+mn-ea"/>
                <a:cs typeface="+mn-cs"/>
              </a:rPr>
              <a:t>	Saves time when initially exploring your dataset</a:t>
            </a:r>
          </a:p>
          <a:p>
            <a:r>
              <a:rPr lang="en-US" sz="1200" b="0" i="0" kern="1200" smtClean="0">
                <a:solidFill>
                  <a:schemeClr val="tx1"/>
                </a:solidFill>
                <a:effectLst/>
                <a:latin typeface="+mn-lt"/>
                <a:ea typeface="+mn-ea"/>
                <a:cs typeface="+mn-cs"/>
              </a:rPr>
              <a:t>	Makes </a:t>
            </a:r>
            <a:r>
              <a:rPr lang="en-US" sz="1200" b="0" i="0" kern="1200" dirty="0" smtClean="0">
                <a:solidFill>
                  <a:schemeClr val="tx1"/>
                </a:solidFill>
                <a:effectLst/>
                <a:latin typeface="+mn-lt"/>
                <a:ea typeface="+mn-ea"/>
                <a:cs typeface="+mn-cs"/>
              </a:rPr>
              <a:t>it easy to modify and export your plot</a:t>
            </a:r>
          </a:p>
          <a:p>
            <a:r>
              <a:rPr lang="en-US" sz="1200" b="0" i="0" kern="1200" dirty="0" smtClean="0">
                <a:solidFill>
                  <a:schemeClr val="tx1"/>
                </a:solidFill>
                <a:effectLst/>
                <a:latin typeface="+mn-lt"/>
                <a:ea typeface="+mn-ea"/>
                <a:cs typeface="+mn-cs"/>
              </a:rPr>
              <a:t>Offers a more ornate visualization, which is well-suited for conveying the important insights hidden within your dataset.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3.</a:t>
            </a:r>
            <a:r>
              <a:rPr lang="en-IN" sz="1200" kern="1200" baseline="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Plotly was created to make data more meaningful by having interactive charts and plots which could be created online as well. The fact that we could visualise data online removed a lot of hurdles which are associated with the offline usage of a library. However, Plotly can be used as both, an offline as well as online tool, thus giving us the best of both worlds.</a:t>
            </a:r>
          </a:p>
          <a:p>
            <a:endParaRPr lang="en-IN" dirty="0"/>
          </a:p>
        </p:txBody>
      </p:sp>
      <p:sp>
        <p:nvSpPr>
          <p:cNvPr id="4" name="Slide Number Placeholder 3"/>
          <p:cNvSpPr>
            <a:spLocks noGrp="1"/>
          </p:cNvSpPr>
          <p:nvPr>
            <p:ph type="sldNum" sz="quarter" idx="10"/>
          </p:nvPr>
        </p:nvSpPr>
        <p:spPr/>
        <p:txBody>
          <a:bodyPr/>
          <a:lstStyle/>
          <a:p>
            <a:fld id="{5622816E-8195-45CF-943C-20918FE17E98}" type="slidenum">
              <a:rPr lang="en-IN" smtClean="0"/>
              <a:t>8</a:t>
            </a:fld>
            <a:endParaRPr lang="en-IN"/>
          </a:p>
        </p:txBody>
      </p:sp>
    </p:spTree>
    <p:extLst>
      <p:ext uri="{BB962C8B-B14F-4D97-AF65-F5344CB8AC3E}">
        <p14:creationId xmlns:p14="http://schemas.microsoft.com/office/powerpoint/2010/main" val="55346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Plotly Express</a:t>
            </a:r>
            <a:r>
              <a:rPr lang="en-US" sz="1200" b="0" i="0" kern="1200" dirty="0" smtClean="0">
                <a:solidFill>
                  <a:schemeClr val="tx1"/>
                </a:solidFill>
                <a:effectLst/>
                <a:latin typeface="+mn-lt"/>
                <a:ea typeface="+mn-ea"/>
                <a:cs typeface="+mn-cs"/>
              </a:rPr>
              <a:t> is a great option for exploring pandas dataframes. It is a high-level wrapper included in the most recent version of </a:t>
            </a:r>
            <a:r>
              <a:rPr lang="en-US" sz="1200" b="0" i="0" kern="1200" dirty="0" err="1" smtClean="0">
                <a:solidFill>
                  <a:schemeClr val="tx1"/>
                </a:solidFill>
                <a:effectLst/>
                <a:latin typeface="+mn-lt"/>
                <a:ea typeface="+mn-ea"/>
                <a:cs typeface="+mn-cs"/>
              </a:rPr>
              <a:t>plotly</a:t>
            </a:r>
            <a:r>
              <a:rPr lang="en-US" sz="1200" b="0" i="0" kern="120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5622816E-8195-45CF-943C-20918FE17E98}" type="slidenum">
              <a:rPr lang="en-IN" smtClean="0"/>
              <a:t>9</a:t>
            </a:fld>
            <a:endParaRPr lang="en-IN"/>
          </a:p>
        </p:txBody>
      </p:sp>
    </p:spTree>
    <p:extLst>
      <p:ext uri="{BB962C8B-B14F-4D97-AF65-F5344CB8AC3E}">
        <p14:creationId xmlns:p14="http://schemas.microsoft.com/office/powerpoint/2010/main" val="498303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Notice that when you move your cursor over each buoy, the buoy number, temperature value, and location information are displayed. This is all done by default with </a:t>
            </a:r>
            <a:r>
              <a:rPr lang="en-US" sz="1200" b="0" i="0" kern="1200" dirty="0" err="1" smtClean="0">
                <a:solidFill>
                  <a:schemeClr val="tx1"/>
                </a:solidFill>
                <a:effectLst/>
                <a:latin typeface="+mn-lt"/>
                <a:ea typeface="+mn-ea"/>
                <a:cs typeface="+mn-cs"/>
              </a:rPr>
              <a:t>plotly</a:t>
            </a:r>
            <a:r>
              <a:rPr lang="en-US" sz="1200" b="0" i="0" kern="1200" dirty="0" smtClean="0">
                <a:solidFill>
                  <a:schemeClr val="tx1"/>
                </a:solidFill>
                <a:effectLst/>
                <a:latin typeface="+mn-lt"/>
                <a:ea typeface="+mn-ea"/>
                <a:cs typeface="+mn-cs"/>
              </a:rPr>
              <a:t>, and this is barely scratching the surface of what it can do.</a:t>
            </a:r>
            <a:endParaRPr lang="en-IN" dirty="0"/>
          </a:p>
        </p:txBody>
      </p:sp>
      <p:sp>
        <p:nvSpPr>
          <p:cNvPr id="4" name="Slide Number Placeholder 3"/>
          <p:cNvSpPr>
            <a:spLocks noGrp="1"/>
          </p:cNvSpPr>
          <p:nvPr>
            <p:ph type="sldNum" sz="quarter" idx="10"/>
          </p:nvPr>
        </p:nvSpPr>
        <p:spPr/>
        <p:txBody>
          <a:bodyPr/>
          <a:lstStyle/>
          <a:p>
            <a:fld id="{5622816E-8195-45CF-943C-20918FE17E98}" type="slidenum">
              <a:rPr lang="en-IN" smtClean="0"/>
              <a:t>12</a:t>
            </a:fld>
            <a:endParaRPr lang="en-IN"/>
          </a:p>
        </p:txBody>
      </p:sp>
    </p:spTree>
    <p:extLst>
      <p:ext uri="{BB962C8B-B14F-4D97-AF65-F5344CB8AC3E}">
        <p14:creationId xmlns:p14="http://schemas.microsoft.com/office/powerpoint/2010/main" val="4039284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smtClean="0"/>
              <a:t>They are customizable to meet the specific needs of a department and company. Data is visualized on a dashboard as tables, line charts, bar charts and gauges so that users can track the health of their business against benchmarks and goals.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dirty="0" smtClean="0"/>
              <a:t>A data dashboard is the most efficient way to track multiple data sources because it provides a central location for businesses to monitor and </a:t>
            </a:r>
            <a:r>
              <a:rPr lang="en-IN" dirty="0" err="1" smtClean="0"/>
              <a:t>analyze</a:t>
            </a:r>
            <a:r>
              <a:rPr lang="en-IN" dirty="0" smtClean="0"/>
              <a:t> performance. Real-time monitoring reduces the hours of </a:t>
            </a:r>
            <a:r>
              <a:rPr lang="en-IN" dirty="0" err="1" smtClean="0"/>
              <a:t>analyzing</a:t>
            </a:r>
            <a:r>
              <a:rPr lang="en-IN" dirty="0" smtClean="0"/>
              <a:t> and long line of communication that previously challenged businesses.</a:t>
            </a:r>
          </a:p>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5622816E-8195-45CF-943C-20918FE17E98}" type="slidenum">
              <a:rPr lang="en-IN" smtClean="0"/>
              <a:t>13</a:t>
            </a:fld>
            <a:endParaRPr lang="en-IN"/>
          </a:p>
        </p:txBody>
      </p:sp>
    </p:spTree>
    <p:extLst>
      <p:ext uri="{BB962C8B-B14F-4D97-AF65-F5344CB8AC3E}">
        <p14:creationId xmlns:p14="http://schemas.microsoft.com/office/powerpoint/2010/main" val="3744087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8/11/2020</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8/11/2020</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8/11/2020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8/11/2020</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8/11/2020</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8/11/2020</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8/11/2020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8/11/2020</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8/11/2020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8/11/2020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plot.ly/products/das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activestate.com/blog/plotting-data-in-python-matplotlib-vs-plotly/#:~:text=Matplotlib%20is%20also%20a%20great,creating%20elaborate%20plots%20more%20efficiently." TargetMode="External"/><Relationship Id="rId3" Type="http://schemas.openxmlformats.org/officeDocument/2006/relationships/hyperlink" Target="https://www.geeksforgeeks.org/plotly-express-scatter-function-in-python/" TargetMode="External"/><Relationship Id="rId7" Type="http://schemas.openxmlformats.org/officeDocument/2006/relationships/hyperlink" Target="https://plotly.com/python/" TargetMode="External"/><Relationship Id="rId2" Type="http://schemas.openxmlformats.org/officeDocument/2006/relationships/hyperlink" Target="https://www.datacamp.com/community/tutorials/learn-build-dash-python" TargetMode="External"/><Relationship Id="rId1" Type="http://schemas.openxmlformats.org/officeDocument/2006/relationships/slideLayout" Target="../slideLayouts/slideLayout2.xml"/><Relationship Id="rId6" Type="http://schemas.openxmlformats.org/officeDocument/2006/relationships/hyperlink" Target="https://dash.plotly.com/" TargetMode="External"/><Relationship Id="rId5" Type="http://schemas.openxmlformats.org/officeDocument/2006/relationships/hyperlink" Target="https://appsilon.com/overview-of-dash-python-framework-from-plotly-for-building-dashboards/" TargetMode="External"/><Relationship Id="rId4" Type="http://schemas.openxmlformats.org/officeDocument/2006/relationships/hyperlink" Target="https://www.geeksforgeeks.org/plotly-express-scatter_geo-function-in-python/#:~:text=locationmode%3A%20This%20parameter%20determines%20the,pandas%20Series%20or%20array_like%20object." TargetMode="External"/><Relationship Id="rId9" Type="http://schemas.openxmlformats.org/officeDocument/2006/relationships/hyperlink" Target="https://medium.com/analytics-vidhya/plot-with-plotly-114ac106e25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plot.ly/python/" TargetMode="External"/><Relationship Id="rId3" Type="http://schemas.openxmlformats.org/officeDocument/2006/relationships/hyperlink" Target="https://matplotlib.org/" TargetMode="External"/><Relationship Id="rId7" Type="http://schemas.openxmlformats.org/officeDocument/2006/relationships/hyperlink" Target="https://www.amazon.com/Grammar-Graphics-Statistics-Computing/dp/038724544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ggplot.yhathq.com/" TargetMode="External"/><Relationship Id="rId5" Type="http://schemas.openxmlformats.org/officeDocument/2006/relationships/hyperlink" Target="https://seaborn.pydata.org/" TargetMode="External"/><Relationship Id="rId4" Type="http://schemas.openxmlformats.org/officeDocument/2006/relationships/hyperlink" Target="https://pandas.pydata.org/pandas-docs/stable/visualization.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5000" r="-15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743200" y="6285131"/>
            <a:ext cx="4013200" cy="428625"/>
          </a:xfrm>
          <a:noFill/>
        </p:spPr>
        <p:style>
          <a:lnRef idx="0">
            <a:schemeClr val="accent4"/>
          </a:lnRef>
          <a:fillRef idx="3">
            <a:schemeClr val="accent4"/>
          </a:fillRef>
          <a:effectRef idx="3">
            <a:schemeClr val="accent4"/>
          </a:effectRef>
          <a:fontRef idx="minor">
            <a:schemeClr val="lt1"/>
          </a:fontRef>
        </p:style>
        <p:txBody>
          <a:bodyPr/>
          <a:lstStyle/>
          <a:p>
            <a:r>
              <a:rPr lang="en-IN" sz="1800" b="1" dirty="0" smtClean="0">
                <a:solidFill>
                  <a:srgbClr val="66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Sawon Bhattacharya</a:t>
            </a:r>
            <a:endParaRPr lang="en-IN" sz="1800" b="1" dirty="0">
              <a:solidFill>
                <a:srgbClr val="66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457200" y="5638800"/>
            <a:ext cx="8398645" cy="646331"/>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IN" sz="3600" b="1" spc="150" dirty="0" smtClean="0">
                <a:ln w="11430"/>
                <a:solidFill>
                  <a:srgbClr val="66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a:t>
            </a:r>
            <a:r>
              <a:rPr lang="en-IN" sz="3600" b="1" spc="150" dirty="0" smtClean="0">
                <a:ln w="11430"/>
                <a:solidFill>
                  <a:srgbClr val="663300"/>
                </a:solidFill>
                <a:effectLst>
                  <a:outerShdw blurRad="38100" dist="38100" dir="2700000" algn="tl" rotWithShape="0">
                    <a:srgbClr val="000000">
                      <a:alpha val="43137"/>
                    </a:srgbClr>
                  </a:outerShdw>
                </a:effectLst>
                <a:latin typeface="Times New Roman" panose="02020603050405020304" pitchFamily="18" charset="0"/>
                <a:cs typeface="Times New Roman" panose="02020603050405020304" pitchFamily="18" charset="0"/>
              </a:rPr>
              <a:t> Visualization with Dash &amp; Plotly</a:t>
            </a:r>
            <a:endParaRPr lang="en-IN" sz="3600" b="1" spc="150" dirty="0">
              <a:ln w="11430"/>
              <a:solidFill>
                <a:srgbClr val="663300"/>
              </a:solidFill>
              <a:effectLst>
                <a:outerShdw blurRad="38100" dist="38100" dir="2700000" algn="tl" rotWithShape="0">
                  <a:srgbClr val="000000">
                    <a:alpha val="43137"/>
                  </a:srgbClr>
                </a:outerShdw>
              </a:effectLst>
            </a:endParaRPr>
          </a:p>
        </p:txBody>
      </p:sp>
    </p:spTree>
    <p:extLst>
      <p:ext uri="{BB962C8B-B14F-4D97-AF65-F5344CB8AC3E}">
        <p14:creationId xmlns:p14="http://schemas.microsoft.com/office/powerpoint/2010/main" val="378332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837176"/>
          </a:xfrm>
        </p:spPr>
        <p:txBody>
          <a:bodyPr>
            <a:normAutofit fontScale="25000" lnSpcReduction="20000"/>
          </a:bodyPr>
          <a:lstStyle/>
          <a:p>
            <a:pPr algn="l" fontAlgn="base"/>
            <a:r>
              <a:rPr lang="en-US" sz="7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Parameters:</a:t>
            </a:r>
          </a:p>
          <a:p>
            <a:pPr marL="342900" indent="-342900" algn="l" fontAlgn="base">
              <a:buFont typeface="Arial" panose="020B0604020202020204" pitchFamily="34" charset="0"/>
              <a:buChar char="•"/>
            </a:pPr>
            <a:r>
              <a:rPr lang="en-US" sz="7200" b="1" dirty="0" err="1">
                <a:latin typeface="Times New Roman" panose="02020603050405020304" pitchFamily="18" charset="0"/>
                <a:cs typeface="Times New Roman" panose="02020603050405020304" pitchFamily="18" charset="0"/>
              </a:rPr>
              <a:t>data_frame</a:t>
            </a:r>
            <a:r>
              <a:rPr lang="en-US" sz="7200" b="1" dirty="0">
                <a:latin typeface="Times New Roman" panose="02020603050405020304" pitchFamily="18" charset="0"/>
                <a:cs typeface="Times New Roman" panose="02020603050405020304" pitchFamily="18" charset="0"/>
              </a:rPr>
              <a:t>:</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DataFrame</a:t>
            </a:r>
            <a:r>
              <a:rPr lang="en-US" sz="7200" dirty="0">
                <a:latin typeface="Times New Roman" panose="02020603050405020304" pitchFamily="18" charset="0"/>
                <a:cs typeface="Times New Roman" panose="02020603050405020304" pitchFamily="18" charset="0"/>
              </a:rPr>
              <a:t> or array-like or </a:t>
            </a:r>
            <a:r>
              <a:rPr lang="en-US" sz="7200" dirty="0" err="1">
                <a:latin typeface="Times New Roman" panose="02020603050405020304" pitchFamily="18" charset="0"/>
                <a:cs typeface="Times New Roman" panose="02020603050405020304" pitchFamily="18" charset="0"/>
              </a:rPr>
              <a:t>dict</a:t>
            </a:r>
            <a:r>
              <a:rPr lang="en-US" sz="7200" dirty="0">
                <a:latin typeface="Times New Roman" panose="02020603050405020304" pitchFamily="18" charset="0"/>
                <a:cs typeface="Times New Roman" panose="02020603050405020304" pitchFamily="18" charset="0"/>
              </a:rPr>
              <a:t> needs to be passed for column names.</a:t>
            </a:r>
          </a:p>
          <a:p>
            <a:pPr marL="342900" indent="-342900" algn="l" fontAlgn="base">
              <a:buFont typeface="Arial" panose="020B0604020202020204" pitchFamily="34" charset="0"/>
              <a:buChar char="•"/>
            </a:pPr>
            <a:r>
              <a:rPr lang="en-US" sz="7200" b="1" dirty="0">
                <a:latin typeface="Times New Roman" panose="02020603050405020304" pitchFamily="18" charset="0"/>
                <a:cs typeface="Times New Roman" panose="02020603050405020304" pitchFamily="18" charset="0"/>
              </a:rPr>
              <a:t>x, y:</a:t>
            </a:r>
            <a:r>
              <a:rPr lang="en-US" sz="7200" dirty="0">
                <a:latin typeface="Times New Roman" panose="02020603050405020304" pitchFamily="18" charset="0"/>
                <a:cs typeface="Times New Roman" panose="02020603050405020304" pitchFamily="18" charset="0"/>
              </a:rPr>
              <a:t> This parameters is either a name of a column in </a:t>
            </a:r>
            <a:r>
              <a:rPr lang="en-US" sz="7200" dirty="0" err="1">
                <a:latin typeface="Times New Roman" panose="02020603050405020304" pitchFamily="18" charset="0"/>
                <a:cs typeface="Times New Roman" panose="02020603050405020304" pitchFamily="18" charset="0"/>
              </a:rPr>
              <a:t>data_frame</a:t>
            </a:r>
            <a:r>
              <a:rPr lang="en-US" sz="7200" dirty="0">
                <a:latin typeface="Times New Roman" panose="02020603050405020304" pitchFamily="18" charset="0"/>
                <a:cs typeface="Times New Roman" panose="02020603050405020304" pitchFamily="18" charset="0"/>
              </a:rPr>
              <a:t>, or a pandas Series or </a:t>
            </a:r>
            <a:r>
              <a:rPr lang="en-US" sz="7200" dirty="0" err="1">
                <a:latin typeface="Times New Roman" panose="02020603050405020304" pitchFamily="18" charset="0"/>
                <a:cs typeface="Times New Roman" panose="02020603050405020304" pitchFamily="18" charset="0"/>
              </a:rPr>
              <a:t>array_like</a:t>
            </a:r>
            <a:r>
              <a:rPr lang="en-US" sz="7200" dirty="0">
                <a:latin typeface="Times New Roman" panose="02020603050405020304" pitchFamily="18" charset="0"/>
                <a:cs typeface="Times New Roman" panose="02020603050405020304" pitchFamily="18" charset="0"/>
              </a:rPr>
              <a:t> object. Values from this column or </a:t>
            </a:r>
            <a:r>
              <a:rPr lang="en-US" sz="7200" dirty="0" err="1">
                <a:latin typeface="Times New Roman" panose="02020603050405020304" pitchFamily="18" charset="0"/>
                <a:cs typeface="Times New Roman" panose="02020603050405020304" pitchFamily="18" charset="0"/>
              </a:rPr>
              <a:t>array_like</a:t>
            </a:r>
            <a:r>
              <a:rPr lang="en-US" sz="7200" dirty="0">
                <a:latin typeface="Times New Roman" panose="02020603050405020304" pitchFamily="18" charset="0"/>
                <a:cs typeface="Times New Roman" panose="02020603050405020304" pitchFamily="18" charset="0"/>
              </a:rPr>
              <a:t> are used to position marks along the x and y axis in </a:t>
            </a:r>
            <a:r>
              <a:rPr lang="en-US" sz="7200" dirty="0" err="1">
                <a:latin typeface="Times New Roman" panose="02020603050405020304" pitchFamily="18" charset="0"/>
                <a:cs typeface="Times New Roman" panose="02020603050405020304" pitchFamily="18" charset="0"/>
              </a:rPr>
              <a:t>cartesian</a:t>
            </a:r>
            <a:r>
              <a:rPr lang="en-US" sz="7200" dirty="0">
                <a:latin typeface="Times New Roman" panose="02020603050405020304" pitchFamily="18" charset="0"/>
                <a:cs typeface="Times New Roman" panose="02020603050405020304" pitchFamily="18" charset="0"/>
              </a:rPr>
              <a:t> coordinates respectively. </a:t>
            </a:r>
          </a:p>
          <a:p>
            <a:pPr marL="342900" indent="-342900" algn="l" fontAlgn="base">
              <a:buFont typeface="Arial" panose="020B0604020202020204" pitchFamily="34" charset="0"/>
              <a:buChar char="•"/>
            </a:pPr>
            <a:r>
              <a:rPr lang="en-US" sz="7200" b="1" dirty="0">
                <a:latin typeface="Times New Roman" panose="02020603050405020304" pitchFamily="18" charset="0"/>
                <a:cs typeface="Times New Roman" panose="02020603050405020304" pitchFamily="18" charset="0"/>
              </a:rPr>
              <a:t>color:</a:t>
            </a:r>
            <a:r>
              <a:rPr lang="en-US" sz="7200" dirty="0">
                <a:latin typeface="Times New Roman" panose="02020603050405020304" pitchFamily="18" charset="0"/>
                <a:cs typeface="Times New Roman" panose="02020603050405020304" pitchFamily="18" charset="0"/>
              </a:rPr>
              <a:t> This parameters assign color to marks.</a:t>
            </a:r>
          </a:p>
          <a:p>
            <a:pPr marL="342900" indent="-342900" algn="l" fontAlgn="base">
              <a:buFont typeface="Arial" panose="020B0604020202020204" pitchFamily="34" charset="0"/>
              <a:buChar char="•"/>
            </a:pPr>
            <a:r>
              <a:rPr lang="en-US" sz="7200" b="1" dirty="0">
                <a:latin typeface="Times New Roman" panose="02020603050405020304" pitchFamily="18" charset="0"/>
                <a:cs typeface="Times New Roman" panose="02020603050405020304" pitchFamily="18" charset="0"/>
              </a:rPr>
              <a:t>symbol:</a:t>
            </a:r>
            <a:r>
              <a:rPr lang="en-US" sz="7200" dirty="0">
                <a:latin typeface="Times New Roman" panose="02020603050405020304" pitchFamily="18" charset="0"/>
                <a:cs typeface="Times New Roman" panose="02020603050405020304" pitchFamily="18" charset="0"/>
              </a:rPr>
              <a:t> This parameter is used to assign symbols to marks. It is either a name of a column in </a:t>
            </a:r>
            <a:r>
              <a:rPr lang="en-US" sz="7200" dirty="0" err="1">
                <a:latin typeface="Times New Roman" panose="02020603050405020304" pitchFamily="18" charset="0"/>
                <a:cs typeface="Times New Roman" panose="02020603050405020304" pitchFamily="18" charset="0"/>
              </a:rPr>
              <a:t>data_frame</a:t>
            </a:r>
            <a:r>
              <a:rPr lang="en-US" sz="7200" dirty="0">
                <a:latin typeface="Times New Roman" panose="02020603050405020304" pitchFamily="18" charset="0"/>
                <a:cs typeface="Times New Roman" panose="02020603050405020304" pitchFamily="18" charset="0"/>
              </a:rPr>
              <a:t>, or a pandas Series or </a:t>
            </a:r>
            <a:r>
              <a:rPr lang="en-US" sz="7200" dirty="0" err="1">
                <a:latin typeface="Times New Roman" panose="02020603050405020304" pitchFamily="18" charset="0"/>
                <a:cs typeface="Times New Roman" panose="02020603050405020304" pitchFamily="18" charset="0"/>
              </a:rPr>
              <a:t>array_like</a:t>
            </a:r>
            <a:r>
              <a:rPr lang="en-US" sz="7200" dirty="0">
                <a:latin typeface="Times New Roman" panose="02020603050405020304" pitchFamily="18" charset="0"/>
                <a:cs typeface="Times New Roman" panose="02020603050405020304" pitchFamily="18" charset="0"/>
              </a:rPr>
              <a:t> object.</a:t>
            </a:r>
          </a:p>
          <a:p>
            <a:pPr marL="342900" indent="-342900" algn="l" fontAlgn="base">
              <a:buFont typeface="Arial" panose="020B0604020202020204" pitchFamily="34" charset="0"/>
              <a:buChar char="•"/>
            </a:pPr>
            <a:r>
              <a:rPr lang="en-US" sz="7200" b="1" dirty="0">
                <a:latin typeface="Times New Roman" panose="02020603050405020304" pitchFamily="18" charset="0"/>
                <a:cs typeface="Times New Roman" panose="02020603050405020304" pitchFamily="18" charset="0"/>
              </a:rPr>
              <a:t>size:</a:t>
            </a:r>
            <a:r>
              <a:rPr lang="en-US" sz="7200" dirty="0">
                <a:latin typeface="Times New Roman" panose="02020603050405020304" pitchFamily="18" charset="0"/>
                <a:cs typeface="Times New Roman" panose="02020603050405020304" pitchFamily="18" charset="0"/>
              </a:rPr>
              <a:t> This parameter is used to assign mark sizes. It is either a name of a column in </a:t>
            </a:r>
            <a:r>
              <a:rPr lang="en-US" sz="7200" dirty="0" err="1">
                <a:latin typeface="Times New Roman" panose="02020603050405020304" pitchFamily="18" charset="0"/>
                <a:cs typeface="Times New Roman" panose="02020603050405020304" pitchFamily="18" charset="0"/>
              </a:rPr>
              <a:t>data_frame</a:t>
            </a:r>
            <a:r>
              <a:rPr lang="en-US" sz="7200" dirty="0">
                <a:latin typeface="Times New Roman" panose="02020603050405020304" pitchFamily="18" charset="0"/>
                <a:cs typeface="Times New Roman" panose="02020603050405020304" pitchFamily="18" charset="0"/>
              </a:rPr>
              <a:t>, or a pandas Series or </a:t>
            </a:r>
            <a:r>
              <a:rPr lang="en-US" sz="7200" dirty="0" err="1">
                <a:latin typeface="Times New Roman" panose="02020603050405020304" pitchFamily="18" charset="0"/>
                <a:cs typeface="Times New Roman" panose="02020603050405020304" pitchFamily="18" charset="0"/>
              </a:rPr>
              <a:t>array_like</a:t>
            </a:r>
            <a:r>
              <a:rPr lang="en-US" sz="7200" dirty="0">
                <a:latin typeface="Times New Roman" panose="02020603050405020304" pitchFamily="18" charset="0"/>
                <a:cs typeface="Times New Roman" panose="02020603050405020304" pitchFamily="18" charset="0"/>
              </a:rPr>
              <a:t> object.</a:t>
            </a:r>
          </a:p>
          <a:p>
            <a:pPr marL="342900" indent="-342900" algn="l" fontAlgn="base">
              <a:buFont typeface="Arial" panose="020B0604020202020204" pitchFamily="34" charset="0"/>
              <a:buChar char="•"/>
            </a:pPr>
            <a:r>
              <a:rPr lang="en-US" sz="7200" b="1" dirty="0" err="1">
                <a:latin typeface="Times New Roman" panose="02020603050405020304" pitchFamily="18" charset="0"/>
                <a:cs typeface="Times New Roman" panose="02020603050405020304" pitchFamily="18" charset="0"/>
              </a:rPr>
              <a:t>hover_name</a:t>
            </a:r>
            <a:r>
              <a:rPr lang="en-US" sz="7200" b="1" dirty="0">
                <a:latin typeface="Times New Roman" panose="02020603050405020304" pitchFamily="18" charset="0"/>
                <a:cs typeface="Times New Roman" panose="02020603050405020304" pitchFamily="18" charset="0"/>
              </a:rPr>
              <a:t>:</a:t>
            </a:r>
            <a:r>
              <a:rPr lang="en-US" sz="7200" dirty="0">
                <a:latin typeface="Times New Roman" panose="02020603050405020304" pitchFamily="18" charset="0"/>
                <a:cs typeface="Times New Roman" panose="02020603050405020304" pitchFamily="18" charset="0"/>
              </a:rPr>
              <a:t>  Values from this column or </a:t>
            </a:r>
            <a:r>
              <a:rPr lang="en-US" sz="7200" dirty="0" err="1">
                <a:latin typeface="Times New Roman" panose="02020603050405020304" pitchFamily="18" charset="0"/>
                <a:cs typeface="Times New Roman" panose="02020603050405020304" pitchFamily="18" charset="0"/>
              </a:rPr>
              <a:t>array_like</a:t>
            </a:r>
            <a:r>
              <a:rPr lang="en-US" sz="7200" dirty="0">
                <a:latin typeface="Times New Roman" panose="02020603050405020304" pitchFamily="18" charset="0"/>
                <a:cs typeface="Times New Roman" panose="02020603050405020304" pitchFamily="18" charset="0"/>
              </a:rPr>
              <a:t> appear in bold in the hover tooltip.</a:t>
            </a:r>
          </a:p>
          <a:p>
            <a:pPr marL="342900" indent="-342900" algn="l" fontAlgn="base">
              <a:buFont typeface="Arial" panose="020B0604020202020204" pitchFamily="34" charset="0"/>
              <a:buChar char="•"/>
            </a:pPr>
            <a:r>
              <a:rPr lang="en-US" sz="7200" b="1" dirty="0" err="1">
                <a:latin typeface="Times New Roman" panose="02020603050405020304" pitchFamily="18" charset="0"/>
                <a:cs typeface="Times New Roman" panose="02020603050405020304" pitchFamily="18" charset="0"/>
              </a:rPr>
              <a:t>hover_data</a:t>
            </a:r>
            <a:r>
              <a:rPr lang="en-US" sz="7200" b="1" dirty="0">
                <a:latin typeface="Times New Roman" panose="02020603050405020304" pitchFamily="18" charset="0"/>
                <a:cs typeface="Times New Roman" panose="02020603050405020304" pitchFamily="18" charset="0"/>
              </a:rPr>
              <a:t>:</a:t>
            </a:r>
            <a:r>
              <a:rPr lang="en-US" sz="7200" dirty="0">
                <a:latin typeface="Times New Roman" panose="02020603050405020304" pitchFamily="18" charset="0"/>
                <a:cs typeface="Times New Roman" panose="02020603050405020304" pitchFamily="18" charset="0"/>
              </a:rPr>
              <a:t> This parameter is used to appear in the hover tooltip or tuples with a </a:t>
            </a:r>
            <a:r>
              <a:rPr lang="en-US" sz="7200" dirty="0" err="1">
                <a:latin typeface="Times New Roman" panose="02020603050405020304" pitchFamily="18" charset="0"/>
                <a:cs typeface="Times New Roman" panose="02020603050405020304" pitchFamily="18" charset="0"/>
              </a:rPr>
              <a:t>bool</a:t>
            </a:r>
            <a:r>
              <a:rPr lang="en-US" sz="7200" dirty="0">
                <a:latin typeface="Times New Roman" panose="02020603050405020304" pitchFamily="18" charset="0"/>
                <a:cs typeface="Times New Roman" panose="02020603050405020304" pitchFamily="18" charset="0"/>
              </a:rPr>
              <a:t> or formatting string as first element, and list-like data to appear in hover as second element Values from these columns appear as extra data in the hover tooltip.</a:t>
            </a:r>
          </a:p>
          <a:p>
            <a:pPr marL="342900" indent="-342900" algn="l" fontAlgn="base">
              <a:buFont typeface="Arial" panose="020B0604020202020204" pitchFamily="34" charset="0"/>
              <a:buChar char="•"/>
            </a:pPr>
            <a:r>
              <a:rPr lang="en-US" sz="7200" b="1" dirty="0" err="1">
                <a:latin typeface="Times New Roman" panose="02020603050405020304" pitchFamily="18" charset="0"/>
                <a:cs typeface="Times New Roman" panose="02020603050405020304" pitchFamily="18" charset="0"/>
              </a:rPr>
              <a:t>custom_data</a:t>
            </a:r>
            <a:r>
              <a:rPr lang="en-US" sz="7200" b="1" dirty="0">
                <a:latin typeface="Times New Roman" panose="02020603050405020304" pitchFamily="18" charset="0"/>
                <a:cs typeface="Times New Roman" panose="02020603050405020304" pitchFamily="18" charset="0"/>
              </a:rPr>
              <a:t>:</a:t>
            </a:r>
            <a:r>
              <a:rPr lang="en-US" sz="7200" dirty="0">
                <a:latin typeface="Times New Roman" panose="02020603050405020304" pitchFamily="18" charset="0"/>
                <a:cs typeface="Times New Roman" panose="02020603050405020304" pitchFamily="18" charset="0"/>
              </a:rPr>
              <a:t> This parameter is either names of columns in </a:t>
            </a:r>
            <a:r>
              <a:rPr lang="en-US" sz="7200" dirty="0" err="1">
                <a:latin typeface="Times New Roman" panose="02020603050405020304" pitchFamily="18" charset="0"/>
                <a:cs typeface="Times New Roman" panose="02020603050405020304" pitchFamily="18" charset="0"/>
              </a:rPr>
              <a:t>data_frame</a:t>
            </a:r>
            <a:r>
              <a:rPr lang="en-US" sz="7200" dirty="0">
                <a:latin typeface="Times New Roman" panose="02020603050405020304" pitchFamily="18" charset="0"/>
                <a:cs typeface="Times New Roman" panose="02020603050405020304" pitchFamily="18" charset="0"/>
              </a:rPr>
              <a:t>, or pandas Series, or </a:t>
            </a:r>
            <a:r>
              <a:rPr lang="en-US" sz="7200" dirty="0" err="1">
                <a:latin typeface="Times New Roman" panose="02020603050405020304" pitchFamily="18" charset="0"/>
                <a:cs typeface="Times New Roman" panose="02020603050405020304" pitchFamily="18" charset="0"/>
              </a:rPr>
              <a:t>array_like</a:t>
            </a:r>
            <a:r>
              <a:rPr lang="en-US" sz="7200" dirty="0">
                <a:latin typeface="Times New Roman" panose="02020603050405020304" pitchFamily="18" charset="0"/>
                <a:cs typeface="Times New Roman" panose="02020603050405020304" pitchFamily="18" charset="0"/>
              </a:rPr>
              <a:t> objects</a:t>
            </a:r>
            <a:r>
              <a:rPr lang="en-US" dirty="0"/>
              <a:t> </a:t>
            </a:r>
          </a:p>
          <a:p>
            <a:pPr algn="l"/>
            <a:endParaRPr lang="en-IN" dirty="0"/>
          </a:p>
        </p:txBody>
      </p:sp>
      <p:sp>
        <p:nvSpPr>
          <p:cNvPr id="3" name="Title 2"/>
          <p:cNvSpPr>
            <a:spLocks noGrp="1"/>
          </p:cNvSpPr>
          <p:nvPr>
            <p:ph type="title"/>
          </p:nvPr>
        </p:nvSpPr>
        <p:spPr/>
        <p:txBody>
          <a:bodyPr>
            <a:normAutofit/>
          </a:bodyPr>
          <a:lstStyle/>
          <a:p>
            <a:r>
              <a:rPr lang="en-US" sz="2800" dirty="0" smtClean="0">
                <a:effectLst>
                  <a:outerShdw blurRad="38100" dist="38100" dir="2700000" algn="tl">
                    <a:srgbClr val="000000">
                      <a:alpha val="43137"/>
                    </a:srgbClr>
                  </a:outerShdw>
                </a:effectLst>
              </a:rPr>
              <a:t>Cont.</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9104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2730500"/>
            <a:ext cx="4022725" cy="2586037"/>
          </a:xfrm>
        </p:spPr>
      </p:pic>
      <p:sp>
        <p:nvSpPr>
          <p:cNvPr id="3" name="Content Placeholder 2"/>
          <p:cNvSpPr>
            <a:spLocks noGrp="1"/>
          </p:cNvSpPr>
          <p:nvPr>
            <p:ph sz="quarter" idx="14"/>
          </p:nvPr>
        </p:nvSpPr>
        <p:spPr/>
        <p:txBody>
          <a:bodyPr/>
          <a:lstStyle/>
          <a:p>
            <a:r>
              <a:rPr lang="en-IN" b="1" dirty="0" err="1"/>
              <a:t>plotly.express.scatter_geo</a:t>
            </a:r>
            <a:r>
              <a:rPr lang="en-IN" b="1" dirty="0"/>
              <a:t>() function</a:t>
            </a:r>
          </a:p>
          <a:p>
            <a:pPr algn="l"/>
            <a:r>
              <a:rPr lang="en-IN" b="1" dirty="0">
                <a:latin typeface="Times New Roman" panose="02020603050405020304" pitchFamily="18" charset="0"/>
                <a:cs typeface="Times New Roman" panose="02020603050405020304" pitchFamily="18" charset="0"/>
              </a:rPr>
              <a:t>Syntax</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plotly.express.scatter_geo</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data_frame</a:t>
            </a:r>
            <a:r>
              <a:rPr lang="en-IN" dirty="0">
                <a:latin typeface="Times New Roman" panose="02020603050405020304" pitchFamily="18" charset="0"/>
                <a:cs typeface="Times New Roman" panose="02020603050405020304" pitchFamily="18" charset="0"/>
              </a:rPr>
              <a:t>=None, </a:t>
            </a:r>
            <a:r>
              <a:rPr lang="en-IN" dirty="0" err="1">
                <a:latin typeface="Times New Roman" panose="02020603050405020304" pitchFamily="18" charset="0"/>
                <a:cs typeface="Times New Roman" panose="02020603050405020304" pitchFamily="18" charset="0"/>
              </a:rPr>
              <a:t>lat</a:t>
            </a:r>
            <a:r>
              <a:rPr lang="en-IN" dirty="0">
                <a:latin typeface="Times New Roman" panose="02020603050405020304" pitchFamily="18" charset="0"/>
                <a:cs typeface="Times New Roman" panose="02020603050405020304" pitchFamily="18" charset="0"/>
              </a:rPr>
              <a:t>=None, </a:t>
            </a:r>
            <a:r>
              <a:rPr lang="en-IN" dirty="0" err="1">
                <a:latin typeface="Times New Roman" panose="02020603050405020304" pitchFamily="18" charset="0"/>
                <a:cs typeface="Times New Roman" panose="02020603050405020304" pitchFamily="18" charset="0"/>
              </a:rPr>
              <a:t>lon</a:t>
            </a:r>
            <a:r>
              <a:rPr lang="en-IN" dirty="0">
                <a:latin typeface="Times New Roman" panose="02020603050405020304" pitchFamily="18" charset="0"/>
                <a:cs typeface="Times New Roman" panose="02020603050405020304" pitchFamily="18" charset="0"/>
              </a:rPr>
              <a:t>=None, locations=None, </a:t>
            </a:r>
            <a:r>
              <a:rPr lang="en-IN" dirty="0" err="1">
                <a:latin typeface="Times New Roman" panose="02020603050405020304" pitchFamily="18" charset="0"/>
                <a:cs typeface="Times New Roman" panose="02020603050405020304" pitchFamily="18" charset="0"/>
              </a:rPr>
              <a:t>locationmode</a:t>
            </a:r>
            <a:r>
              <a:rPr lang="en-IN" dirty="0">
                <a:latin typeface="Times New Roman" panose="02020603050405020304" pitchFamily="18" charset="0"/>
                <a:cs typeface="Times New Roman" panose="02020603050405020304" pitchFamily="18" charset="0"/>
              </a:rPr>
              <a:t>=None, color=None, text=None, </a:t>
            </a:r>
            <a:r>
              <a:rPr lang="en-IN" dirty="0" err="1">
                <a:latin typeface="Times New Roman" panose="02020603050405020304" pitchFamily="18" charset="0"/>
                <a:cs typeface="Times New Roman" panose="02020603050405020304" pitchFamily="18" charset="0"/>
              </a:rPr>
              <a:t>hover_name</a:t>
            </a:r>
            <a:r>
              <a:rPr lang="en-IN" dirty="0">
                <a:latin typeface="Times New Roman" panose="02020603050405020304" pitchFamily="18" charset="0"/>
                <a:cs typeface="Times New Roman" panose="02020603050405020304" pitchFamily="18" charset="0"/>
              </a:rPr>
              <a:t>=None, </a:t>
            </a:r>
            <a:r>
              <a:rPr lang="en-IN" dirty="0" err="1">
                <a:latin typeface="Times New Roman" panose="02020603050405020304" pitchFamily="18" charset="0"/>
                <a:cs typeface="Times New Roman" panose="02020603050405020304" pitchFamily="18" charset="0"/>
              </a:rPr>
              <a:t>hover_data</a:t>
            </a:r>
            <a:r>
              <a:rPr lang="en-IN" dirty="0">
                <a:latin typeface="Times New Roman" panose="02020603050405020304" pitchFamily="18" charset="0"/>
                <a:cs typeface="Times New Roman" panose="02020603050405020304" pitchFamily="18" charset="0"/>
              </a:rPr>
              <a:t>=None, </a:t>
            </a:r>
            <a:r>
              <a:rPr lang="en-IN" dirty="0" err="1">
                <a:latin typeface="Times New Roman" panose="02020603050405020304" pitchFamily="18" charset="0"/>
                <a:cs typeface="Times New Roman" panose="02020603050405020304" pitchFamily="18" charset="0"/>
              </a:rPr>
              <a:t>custom_data</a:t>
            </a:r>
            <a:r>
              <a:rPr lang="en-IN" dirty="0">
                <a:latin typeface="Times New Roman" panose="02020603050405020304" pitchFamily="18" charset="0"/>
                <a:cs typeface="Times New Roman" panose="02020603050405020304" pitchFamily="18" charset="0"/>
              </a:rPr>
              <a:t>=None, size=None, title=None, template=None, width=None, height=None)</a:t>
            </a:r>
          </a:p>
        </p:txBody>
      </p:sp>
      <p:sp>
        <p:nvSpPr>
          <p:cNvPr id="4" name="Title 3"/>
          <p:cNvSpPr>
            <a:spLocks noGrp="1"/>
          </p:cNvSpPr>
          <p:nvPr>
            <p:ph type="title"/>
          </p:nvPr>
        </p:nvSpPr>
        <p:spPr/>
        <p:txBody>
          <a:bodyPr>
            <a:normAutofit/>
          </a:bodyPr>
          <a:lstStyle/>
          <a:p>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Basics of </a:t>
            </a:r>
            <a:r>
              <a:rPr lang="en-I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plotly-2</a:t>
            </a:r>
            <a:endParaRPr lang="en-IN" sz="2800" dirty="0"/>
          </a:p>
        </p:txBody>
      </p:sp>
    </p:spTree>
    <p:extLst>
      <p:ext uri="{BB962C8B-B14F-4D97-AF65-F5344CB8AC3E}">
        <p14:creationId xmlns:p14="http://schemas.microsoft.com/office/powerpoint/2010/main" val="3006268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800" dirty="0" smtClean="0">
                <a:effectLst>
                  <a:outerShdw blurRad="38100" dist="38100" dir="2700000" algn="tl">
                    <a:srgbClr val="000000">
                      <a:alpha val="43137"/>
                    </a:srgbClr>
                  </a:outerShdw>
                </a:effectLst>
              </a:rPr>
              <a:t>Cont.</a:t>
            </a:r>
            <a:endParaRPr lang="en-IN" sz="2800" dirty="0">
              <a:effectLst>
                <a:outerShdw blurRad="38100" dist="38100" dir="2700000" algn="tl">
                  <a:srgbClr val="000000">
                    <a:alpha val="43137"/>
                  </a:srgbClr>
                </a:outerShdw>
              </a:effectLst>
            </a:endParaRPr>
          </a:p>
        </p:txBody>
      </p:sp>
      <p:sp>
        <p:nvSpPr>
          <p:cNvPr id="2" name="Content Placeholder 1"/>
          <p:cNvSpPr>
            <a:spLocks noGrp="1"/>
          </p:cNvSpPr>
          <p:nvPr>
            <p:ph sz="quarter" idx="13"/>
          </p:nvPr>
        </p:nvSpPr>
        <p:spPr>
          <a:xfrm>
            <a:off x="457200" y="2020824"/>
            <a:ext cx="8382000" cy="4532376"/>
          </a:xfrm>
        </p:spPr>
        <p:txBody>
          <a:bodyPr>
            <a:noAutofit/>
          </a:bodyPr>
          <a:lstStyle/>
          <a:p>
            <a:pPr algn="l" fontAlgn="base"/>
            <a:r>
              <a:rPr lang="en-US" sz="1800" b="1" dirty="0">
                <a:latin typeface="Times New Roman" panose="02020603050405020304" pitchFamily="18" charset="0"/>
                <a:cs typeface="Times New Roman" panose="02020603050405020304" pitchFamily="18" charset="0"/>
              </a:rPr>
              <a:t>Parameters:</a:t>
            </a:r>
            <a:endParaRPr lang="en-US" sz="1800" dirty="0">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data_frame</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or array-like or </a:t>
            </a:r>
            <a:r>
              <a:rPr lang="en-US" sz="1800" dirty="0" err="1">
                <a:latin typeface="Times New Roman" panose="02020603050405020304" pitchFamily="18" charset="0"/>
                <a:cs typeface="Times New Roman" panose="02020603050405020304" pitchFamily="18" charset="0"/>
              </a:rPr>
              <a:t>dict</a:t>
            </a:r>
            <a:r>
              <a:rPr lang="en-US" sz="1800" dirty="0">
                <a:latin typeface="Times New Roman" panose="02020603050405020304" pitchFamily="18" charset="0"/>
                <a:cs typeface="Times New Roman" panose="02020603050405020304" pitchFamily="18" charset="0"/>
              </a:rPr>
              <a:t> needs to be passed for column names.</a:t>
            </a:r>
          </a:p>
          <a:p>
            <a:pPr marL="285750" indent="-285750" algn="l" fontAlgn="base">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lat</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This parameter is used to position marks according to latitude on a map.</a:t>
            </a:r>
          </a:p>
          <a:p>
            <a:pPr marL="285750" indent="-285750" algn="l" fontAlgn="base">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lon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parameter is used to position marks according to longitude on a map.</a:t>
            </a:r>
          </a:p>
          <a:p>
            <a:pPr marL="285750" indent="-285750" algn="l" fontAlgn="base">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locations: </a:t>
            </a:r>
            <a:r>
              <a:rPr lang="en-US" sz="1800" dirty="0">
                <a:latin typeface="Times New Roman" panose="02020603050405020304" pitchFamily="18" charset="0"/>
                <a:cs typeface="Times New Roman" panose="02020603050405020304" pitchFamily="18" charset="0"/>
              </a:rPr>
              <a:t>This parameter is interpreted according to </a:t>
            </a:r>
            <a:r>
              <a:rPr lang="en-US" sz="1800" dirty="0" err="1">
                <a:latin typeface="Times New Roman" panose="02020603050405020304" pitchFamily="18" charset="0"/>
                <a:cs typeface="Times New Roman" panose="02020603050405020304" pitchFamily="18" charset="0"/>
              </a:rPr>
              <a:t>locationmode</a:t>
            </a:r>
            <a:r>
              <a:rPr lang="en-US" sz="1800" dirty="0">
                <a:latin typeface="Times New Roman" panose="02020603050405020304" pitchFamily="18" charset="0"/>
                <a:cs typeface="Times New Roman" panose="02020603050405020304" pitchFamily="18" charset="0"/>
              </a:rPr>
              <a:t> and mapped to longitude/latitude.</a:t>
            </a:r>
          </a:p>
          <a:p>
            <a:pPr marL="285750" indent="-285750" algn="l" fontAlgn="base">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locationmode</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This parameter determines the set of locations used to match entries in locations to regions on the map.</a:t>
            </a:r>
          </a:p>
          <a:p>
            <a:pPr marL="285750" indent="-285750" algn="l" fontAlgn="base">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color:</a:t>
            </a:r>
            <a:r>
              <a:rPr lang="en-US" sz="1800" dirty="0">
                <a:latin typeface="Times New Roman" panose="02020603050405020304" pitchFamily="18" charset="0"/>
                <a:cs typeface="Times New Roman" panose="02020603050405020304" pitchFamily="18" charset="0"/>
              </a:rPr>
              <a:t> This parameters assign color to marks.</a:t>
            </a:r>
          </a:p>
          <a:p>
            <a:pPr marL="285750" indent="-285750" algn="l" fontAlgn="base">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size:</a:t>
            </a:r>
            <a:r>
              <a:rPr lang="en-US" sz="1800" dirty="0">
                <a:latin typeface="Times New Roman" panose="02020603050405020304" pitchFamily="18" charset="0"/>
                <a:cs typeface="Times New Roman" panose="02020603050405020304" pitchFamily="18" charset="0"/>
              </a:rPr>
              <a:t> This parameter is used to assign mark sizes. It is either a name of a column in </a:t>
            </a:r>
            <a:r>
              <a:rPr lang="en-US" sz="1800" dirty="0" err="1">
                <a:latin typeface="Times New Roman" panose="02020603050405020304" pitchFamily="18" charset="0"/>
                <a:cs typeface="Times New Roman" panose="02020603050405020304" pitchFamily="18" charset="0"/>
              </a:rPr>
              <a:t>data_frame</a:t>
            </a:r>
            <a:r>
              <a:rPr lang="en-US" sz="1800" dirty="0">
                <a:latin typeface="Times New Roman" panose="02020603050405020304" pitchFamily="18" charset="0"/>
                <a:cs typeface="Times New Roman" panose="02020603050405020304" pitchFamily="18" charset="0"/>
              </a:rPr>
              <a:t>, or a pandas Series or </a:t>
            </a:r>
            <a:r>
              <a:rPr lang="en-US" sz="1800" dirty="0" err="1">
                <a:latin typeface="Times New Roman" panose="02020603050405020304" pitchFamily="18" charset="0"/>
                <a:cs typeface="Times New Roman" panose="02020603050405020304" pitchFamily="18" charset="0"/>
              </a:rPr>
              <a:t>array_like</a:t>
            </a:r>
            <a:r>
              <a:rPr lang="en-US" sz="1800" dirty="0">
                <a:latin typeface="Times New Roman" panose="02020603050405020304" pitchFamily="18" charset="0"/>
                <a:cs typeface="Times New Roman" panose="02020603050405020304" pitchFamily="18" charset="0"/>
              </a:rPr>
              <a:t> object.</a:t>
            </a:r>
          </a:p>
          <a:p>
            <a:pPr marL="285750" indent="-285750" algn="l" fontAlgn="base">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title: </a:t>
            </a:r>
            <a:r>
              <a:rPr lang="en-US" sz="1800" dirty="0">
                <a:latin typeface="Times New Roman" panose="02020603050405020304" pitchFamily="18" charset="0"/>
                <a:cs typeface="Times New Roman" panose="02020603050405020304" pitchFamily="18" charset="0"/>
              </a:rPr>
              <a:t>This parameter sets the title of the figure.</a:t>
            </a:r>
          </a:p>
          <a:p>
            <a:pPr marL="285750" indent="-285750" algn="l" fontAlgn="base">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width: </a:t>
            </a:r>
            <a:r>
              <a:rPr lang="en-US" sz="1800" dirty="0">
                <a:latin typeface="Times New Roman" panose="02020603050405020304" pitchFamily="18" charset="0"/>
                <a:cs typeface="Times New Roman" panose="02020603050405020304" pitchFamily="18" charset="0"/>
              </a:rPr>
              <a:t>This parameter sets the width of the figure</a:t>
            </a:r>
          </a:p>
          <a:p>
            <a:pPr algn="l"/>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324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57200" y="2756924"/>
            <a:ext cx="4022725" cy="2533189"/>
          </a:xfrm>
        </p:spPr>
      </p:pic>
      <p:sp>
        <p:nvSpPr>
          <p:cNvPr id="10" name="Text Placeholder 9"/>
          <p:cNvSpPr>
            <a:spLocks noGrp="1"/>
          </p:cNvSpPr>
          <p:nvPr>
            <p:ph sz="quarter" idx="14"/>
          </p:nvPr>
        </p:nvSpPr>
        <p:spPr>
          <a:xfrm>
            <a:off x="4648200" y="2590800"/>
            <a:ext cx="4023360" cy="4005072"/>
          </a:xfrm>
        </p:spPr>
        <p:txBody>
          <a:bodyPr>
            <a:normAutofit/>
          </a:bodyPr>
          <a:lstStyle/>
          <a:p>
            <a:pPr marL="342900" indent="-342900" algn="l">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What is Dashboard? </a:t>
            </a:r>
          </a:p>
          <a:p>
            <a:pPr algn="l"/>
            <a:r>
              <a:rPr lang="en-IN" sz="2400" dirty="0">
                <a:latin typeface="Times New Roman" panose="02020603050405020304" pitchFamily="18" charset="0"/>
                <a:cs typeface="Times New Roman" panose="02020603050405020304" pitchFamily="18" charset="0"/>
              </a:rPr>
              <a:t>A data dashboard is an information management tool that visually tracks, analyzes and displays key performance indicators (KPI), metrics and key data points to monitor the health of a business, department or specific process. </a:t>
            </a:r>
          </a:p>
        </p:txBody>
      </p:sp>
      <p:sp>
        <p:nvSpPr>
          <p:cNvPr id="9" name="Title 8"/>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Dashboard</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105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IN" sz="2400" dirty="0" smtClean="0">
                <a:latin typeface="Times New Roman" panose="02020603050405020304" pitchFamily="18" charset="0"/>
                <a:cs typeface="Times New Roman" panose="02020603050405020304" pitchFamily="18" charset="0"/>
              </a:rPr>
              <a:t>What is Dash?</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Dash is a productive Python framework for building web </a:t>
            </a:r>
            <a:r>
              <a:rPr lang="en-US" sz="2400" dirty="0" smtClean="0">
                <a:latin typeface="Times New Roman" panose="02020603050405020304" pitchFamily="18" charset="0"/>
                <a:cs typeface="Times New Roman" panose="02020603050405020304" pitchFamily="18" charset="0"/>
              </a:rPr>
              <a:t>applications.</a:t>
            </a:r>
          </a:p>
          <a:p>
            <a:pPr marL="34290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Created </a:t>
            </a:r>
            <a:r>
              <a:rPr lang="en-US" sz="2400" dirty="0">
                <a:latin typeface="Times New Roman" panose="02020603050405020304" pitchFamily="18" charset="0"/>
                <a:cs typeface="Times New Roman" panose="02020603050405020304" pitchFamily="18" charset="0"/>
              </a:rPr>
              <a:t>and maintained by Plotly. </a:t>
            </a:r>
            <a:r>
              <a:rPr lang="en-US" sz="2400" dirty="0">
                <a:latin typeface="Times New Roman" panose="02020603050405020304" pitchFamily="18" charset="0"/>
                <a:cs typeface="Times New Roman" panose="02020603050405020304" pitchFamily="18" charset="0"/>
                <a:hlinkClick r:id="rId3"/>
              </a:rPr>
              <a:t>https://plot.ly/products/dash</a:t>
            </a:r>
            <a:r>
              <a:rPr lang="en-US" sz="2400" dirty="0" smtClean="0">
                <a:latin typeface="Times New Roman" panose="02020603050405020304" pitchFamily="18" charset="0"/>
                <a:cs typeface="Times New Roman" panose="02020603050405020304" pitchFamily="18" charset="0"/>
                <a:hlinkClick r:id="rId3"/>
              </a:rPr>
              <a:t>/</a:t>
            </a:r>
            <a:r>
              <a:rPr lang="en-US" sz="24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Written </a:t>
            </a:r>
            <a:r>
              <a:rPr lang="en-US" sz="2400" dirty="0">
                <a:latin typeface="Times New Roman" panose="02020603050405020304" pitchFamily="18" charset="0"/>
                <a:cs typeface="Times New Roman" panose="02020603050405020304" pitchFamily="18" charset="0"/>
              </a:rPr>
              <a:t>on top of Flask, Plotly.js, and </a:t>
            </a:r>
            <a:r>
              <a:rPr lang="en-US" sz="2400" dirty="0" smtClean="0">
                <a:latin typeface="Times New Roman" panose="02020603050405020304" pitchFamily="18" charset="0"/>
                <a:cs typeface="Times New Roman" panose="02020603050405020304" pitchFamily="18" charset="0"/>
              </a:rPr>
              <a:t>React.js.</a:t>
            </a:r>
          </a:p>
          <a:p>
            <a:pPr marL="34290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Dashboard </a:t>
            </a:r>
            <a:r>
              <a:rPr lang="en-US" sz="2400" dirty="0">
                <a:latin typeface="Times New Roman" panose="02020603050405020304" pitchFamily="18" charset="0"/>
                <a:cs typeface="Times New Roman" panose="02020603050405020304" pitchFamily="18" charset="0"/>
              </a:rPr>
              <a:t>is implemented in pure </a:t>
            </a:r>
            <a:r>
              <a:rPr lang="en-US" sz="2400" dirty="0" smtClean="0">
                <a:latin typeface="Times New Roman" panose="02020603050405020304" pitchFamily="18" charset="0"/>
                <a:cs typeface="Times New Roman" panose="02020603050405020304" pitchFamily="18" charset="0"/>
              </a:rPr>
              <a:t>Python.</a:t>
            </a:r>
          </a:p>
          <a:p>
            <a:pPr marL="34290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Dash </a:t>
            </a:r>
            <a:r>
              <a:rPr lang="en-US" sz="2400" dirty="0">
                <a:latin typeface="Times New Roman" panose="02020603050405020304" pitchFamily="18" charset="0"/>
                <a:cs typeface="Times New Roman" panose="02020603050405020304" pitchFamily="18" charset="0"/>
              </a:rPr>
              <a:t>is an open source library, released under the permissive MIT license.</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DASH</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197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sz="2400" dirty="0">
                <a:latin typeface="Times New Roman" panose="02020603050405020304" pitchFamily="18" charset="0"/>
                <a:cs typeface="Times New Roman" panose="02020603050405020304" pitchFamily="18" charset="0"/>
              </a:rPr>
              <a:t>In order to start using Dash, we have to install several packages.</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core dash backend</a:t>
            </a:r>
            <a:r>
              <a:rPr lang="en-US" sz="2400" dirty="0" smtClean="0">
                <a:latin typeface="Times New Roman" panose="02020603050405020304" pitchFamily="18" charset="0"/>
                <a:cs typeface="Times New Roman" panose="02020603050405020304" pitchFamily="18" charset="0"/>
              </a:rPr>
              <a:t>.</a:t>
            </a:r>
          </a:p>
          <a:p>
            <a:pPr algn="l"/>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pip install dash</a:t>
            </a:r>
            <a:endParaRPr lang="en-US"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Dash </a:t>
            </a:r>
            <a:r>
              <a:rPr lang="en-US" sz="2400" dirty="0" smtClean="0">
                <a:latin typeface="Times New Roman" panose="02020603050405020304" pitchFamily="18" charset="0"/>
                <a:cs typeface="Times New Roman" panose="02020603050405020304" pitchFamily="18" charset="0"/>
              </a:rPr>
              <a:t>front-end</a:t>
            </a:r>
          </a:p>
          <a:p>
            <a:pPr algn="l"/>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pip install dash-renderer</a:t>
            </a:r>
            <a:endParaRPr lang="en-US"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Dash HTML </a:t>
            </a:r>
            <a:r>
              <a:rPr lang="en-US" sz="2400" dirty="0" smtClean="0">
                <a:latin typeface="Times New Roman" panose="02020603050405020304" pitchFamily="18" charset="0"/>
                <a:cs typeface="Times New Roman" panose="02020603050405020304" pitchFamily="18" charset="0"/>
              </a:rPr>
              <a:t>components</a:t>
            </a:r>
          </a:p>
          <a:p>
            <a:pPr algn="l"/>
            <a:r>
              <a:rPr lang="en-US"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pip install dash-html-components</a:t>
            </a:r>
            <a:endParaRPr lang="en-US"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Dash core </a:t>
            </a:r>
            <a:r>
              <a:rPr lang="en-US" sz="2400" dirty="0" smtClean="0">
                <a:latin typeface="Times New Roman" panose="02020603050405020304" pitchFamily="18" charset="0"/>
                <a:cs typeface="Times New Roman" panose="02020603050405020304" pitchFamily="18" charset="0"/>
              </a:rPr>
              <a:t>components</a:t>
            </a:r>
          </a:p>
          <a:p>
            <a:pPr algn="l"/>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pip install </a:t>
            </a:r>
            <a:r>
              <a:rPr lang="en-IN" sz="2400" dirty="0" smtClean="0">
                <a:latin typeface="Times New Roman" panose="02020603050405020304" pitchFamily="18" charset="0"/>
                <a:cs typeface="Times New Roman" panose="02020603050405020304" pitchFamily="18" charset="0"/>
              </a:rPr>
              <a:t>dash-core-components</a:t>
            </a:r>
            <a:endParaRPr lang="en-US"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Dash installation</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629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Frontend generated in </a:t>
            </a:r>
            <a:r>
              <a:rPr lang="en-IN" sz="2400" dirty="0" smtClean="0">
                <a:latin typeface="Times New Roman" panose="02020603050405020304" pitchFamily="18" charset="0"/>
                <a:cs typeface="Times New Roman" panose="02020603050405020304" pitchFamily="18" charset="0"/>
              </a:rPr>
              <a:t>Python</a:t>
            </a:r>
          </a:p>
          <a:p>
            <a:pPr marL="342900" indent="-342900" algn="l">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Reactive computations </a:t>
            </a:r>
            <a:r>
              <a:rPr lang="en-IN" sz="2400" dirty="0" smtClean="0">
                <a:latin typeface="Times New Roman" panose="02020603050405020304" pitchFamily="18" charset="0"/>
                <a:cs typeface="Times New Roman" panose="02020603050405020304" pitchFamily="18" charset="0"/>
              </a:rPr>
              <a:t>abstraction</a:t>
            </a:r>
          </a:p>
          <a:p>
            <a:pPr marL="34290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Component class for every HTML tag as well as keyword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arguments </a:t>
            </a:r>
            <a:r>
              <a:rPr lang="en-US" sz="2400" dirty="0">
                <a:latin typeface="Times New Roman" panose="02020603050405020304" pitchFamily="18" charset="0"/>
                <a:cs typeface="Times New Roman" panose="02020603050405020304" pitchFamily="18" charset="0"/>
              </a:rPr>
              <a:t>for all of the HTML arguments implemented </a:t>
            </a:r>
            <a:r>
              <a:rPr lang="en-US" sz="2400" dirty="0" smtClean="0">
                <a:latin typeface="Times New Roman" panose="02020603050405020304" pitchFamily="18" charset="0"/>
                <a:cs typeface="Times New Roman" panose="02020603050405020304" pitchFamily="18" charset="0"/>
              </a:rPr>
              <a:t>in </a:t>
            </a:r>
            <a:r>
              <a:rPr lang="en-IN" sz="2400" dirty="0" smtClean="0">
                <a:latin typeface="Times New Roman" panose="02020603050405020304" pitchFamily="18" charset="0"/>
                <a:cs typeface="Times New Roman" panose="02020603050405020304" pitchFamily="18" charset="0"/>
              </a:rPr>
              <a:t>Dash_html_components </a:t>
            </a:r>
            <a:r>
              <a:rPr lang="en-IN" sz="2400" dirty="0" smtClean="0">
                <a:latin typeface="Times New Roman" panose="02020603050405020304" pitchFamily="18" charset="0"/>
                <a:cs typeface="Times New Roman" panose="02020603050405020304" pitchFamily="18" charset="0"/>
              </a:rPr>
              <a:t>package</a:t>
            </a:r>
          </a:p>
          <a:p>
            <a:pPr marL="34290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Interactive </a:t>
            </a:r>
            <a:r>
              <a:rPr lang="en-US" sz="2400" dirty="0" smtClean="0">
                <a:latin typeface="Times New Roman" panose="02020603050405020304" pitchFamily="18" charset="0"/>
                <a:cs typeface="Times New Roman" panose="02020603050405020304" pitchFamily="18" charset="0"/>
              </a:rPr>
              <a:t>user interfaces are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implemented in </a:t>
            </a:r>
            <a:r>
              <a:rPr lang="en-US" sz="2400" dirty="0" smtClean="0">
                <a:latin typeface="Times New Roman" panose="02020603050405020304" pitchFamily="18" charset="0"/>
                <a:cs typeface="Times New Roman" panose="02020603050405020304" pitchFamily="18" charset="0"/>
              </a:rPr>
              <a:t>dash-core-components</a:t>
            </a:r>
          </a:p>
          <a:p>
            <a:pPr marL="34290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Plotly python API implemented in dash-core-components available through Graph class</a:t>
            </a:r>
            <a:endParaRPr lang="en-IN" sz="24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Features of Dash</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719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Dash application is usually composed of two parts. </a:t>
            </a:r>
            <a:endParaRPr lang="en-US" sz="2400" dirty="0" smtClean="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1.Layout: This part basically describes how the 	dashboard will look like. Dash_core_componentes and 	Dash_html_components are basically used to design the 	dashboard.</a:t>
            </a:r>
          </a:p>
          <a:p>
            <a:pPr algn="l"/>
            <a:r>
              <a:rPr lang="en-US" sz="2400" dirty="0" smtClean="0">
                <a:latin typeface="Times New Roman" panose="02020603050405020304" pitchFamily="18" charset="0"/>
                <a:cs typeface="Times New Roman" panose="02020603050405020304" pitchFamily="18" charset="0"/>
              </a:rPr>
              <a:t>	2.Interactivity: Interactivity basically depends upon the 	callbacks. Each callback in 	the program takes input 	from dashboard and pass it into the function 	defined in the later and returns the output to the 	dashboard.</a:t>
            </a:r>
          </a:p>
        </p:txBody>
      </p:sp>
      <p:sp>
        <p:nvSpPr>
          <p:cNvPr id="3" name="Title 2"/>
          <p:cNvSpPr>
            <a:spLocks noGrp="1"/>
          </p:cNvSpPr>
          <p:nvPr>
            <p:ph type="title"/>
          </p:nvPr>
        </p:nvSpPr>
        <p:spPr/>
        <p:txBody>
          <a:bodyPr>
            <a:normAutofit/>
          </a:bodyPr>
          <a:lstStyle/>
          <a:p>
            <a:r>
              <a:rPr lang="en-IN"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Dash architecture</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241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676400"/>
            <a:ext cx="8229600" cy="4075176"/>
          </a:xfrm>
        </p:spPr>
        <p:txBody>
          <a:bodyPr>
            <a:noAutofit/>
          </a:bodyPr>
          <a:lstStyle/>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Dropdown</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Slider</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RangeSlider</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Input</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TextArea</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Checkboxes</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RadioItems</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Button</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DatePickerSingle</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DatePickerRange</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Markdown</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Upload </a:t>
            </a:r>
            <a:r>
              <a:rPr lang="en-IN" sz="1400" dirty="0" smtClean="0">
                <a:latin typeface="Times New Roman" panose="02020603050405020304" pitchFamily="18" charset="0"/>
                <a:cs typeface="Times New Roman" panose="02020603050405020304" pitchFamily="18" charset="0"/>
              </a:rPr>
              <a:t>component</a:t>
            </a:r>
          </a:p>
          <a:p>
            <a:pPr marL="342900" indent="-342900" algn="l">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 Tabs</a:t>
            </a:r>
          </a:p>
          <a:p>
            <a:pPr marL="342900" indent="-342900" algn="l">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Graph - component shares the same syntax as the open-source plotly.py library. See https://plot.ly/python/ for </a:t>
            </a:r>
            <a:r>
              <a:rPr lang="en-US" sz="1400" dirty="0" smtClean="0">
                <a:latin typeface="Times New Roman" panose="02020603050405020304" pitchFamily="18" charset="0"/>
                <a:cs typeface="Times New Roman" panose="02020603050405020304" pitchFamily="18" charset="0"/>
              </a:rPr>
              <a:t>reference</a:t>
            </a:r>
          </a:p>
          <a:p>
            <a:pPr marL="342900" indent="-342900" algn="l">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Interactive Table - under development in https://github.com/plotly/dash-table-experiments repository</a:t>
            </a:r>
            <a:endParaRPr lang="en-IN" sz="1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Dash core components</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316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still explore how it scales for many concurrent </a:t>
            </a:r>
            <a:r>
              <a:rPr lang="en-US" sz="2800" dirty="0" smtClean="0">
                <a:latin typeface="Times New Roman" panose="02020603050405020304" pitchFamily="18" charset="0"/>
                <a:cs typeface="Times New Roman" panose="02020603050405020304" pitchFamily="18" charset="0"/>
              </a:rPr>
              <a:t>users</a:t>
            </a:r>
          </a:p>
          <a:p>
            <a:pPr marL="342900" indent="-342900" algn="l" fontAlgn="base">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At </a:t>
            </a:r>
            <a:r>
              <a:rPr lang="en-US" sz="2800" dirty="0">
                <a:latin typeface="Times New Roman" panose="02020603050405020304" pitchFamily="18" charset="0"/>
                <a:cs typeface="Times New Roman" panose="02020603050405020304" pitchFamily="18" charset="0"/>
              </a:rPr>
              <a:t>some point, you will need more sophisticated components than Dash provides by </a:t>
            </a:r>
            <a:r>
              <a:rPr lang="en-US" sz="2800" dirty="0" smtClean="0">
                <a:latin typeface="Times New Roman" panose="02020603050405020304" pitchFamily="18" charset="0"/>
                <a:cs typeface="Times New Roman" panose="02020603050405020304" pitchFamily="18" charset="0"/>
              </a:rPr>
              <a:t>default</a:t>
            </a:r>
          </a:p>
          <a:p>
            <a:pPr marL="342900" indent="-342900" algn="l" fontAlgn="base">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You’ll </a:t>
            </a:r>
            <a:r>
              <a:rPr lang="en-US" sz="2800" dirty="0">
                <a:latin typeface="Times New Roman" panose="02020603050405020304" pitchFamily="18" charset="0"/>
                <a:cs typeface="Times New Roman" panose="02020603050405020304" pitchFamily="18" charset="0"/>
              </a:rPr>
              <a:t>have to write your own components in </a:t>
            </a:r>
            <a:r>
              <a:rPr lang="en-US" sz="2800" dirty="0" smtClean="0">
                <a:latin typeface="Times New Roman" panose="02020603050405020304" pitchFamily="18" charset="0"/>
                <a:cs typeface="Times New Roman" panose="02020603050405020304" pitchFamily="18" charset="0"/>
              </a:rPr>
              <a:t>React.js</a:t>
            </a:r>
          </a:p>
          <a:p>
            <a:pPr marL="342900" indent="-342900" algn="l" fontAlgn="base">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Or </a:t>
            </a:r>
            <a:r>
              <a:rPr lang="en-US" sz="2800" dirty="0">
                <a:latin typeface="Times New Roman" panose="02020603050405020304" pitchFamily="18" charset="0"/>
                <a:cs typeface="Times New Roman" panose="02020603050405020304" pitchFamily="18" charset="0"/>
              </a:rPr>
              <a:t>you’ll have to port already existing components from React.js to </a:t>
            </a:r>
            <a:r>
              <a:rPr lang="en-US" sz="2800" dirty="0" smtClean="0">
                <a:latin typeface="Times New Roman" panose="02020603050405020304" pitchFamily="18" charset="0"/>
                <a:cs typeface="Times New Roman" panose="02020603050405020304" pitchFamily="18" charset="0"/>
              </a:rPr>
              <a:t>Dash</a:t>
            </a:r>
          </a:p>
          <a:p>
            <a:pPr algn="l"/>
            <a:endParaRPr lang="en-IN"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Dash limitations</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303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342900" indent="-342900" algn="l">
              <a:buFont typeface="Arial" panose="020B0604020202020204" pitchFamily="34" charset="0"/>
              <a:buChar char="•"/>
            </a:pPr>
            <a:r>
              <a:rPr lang="en-IN" sz="3600" dirty="0" smtClean="0">
                <a:latin typeface="Times New Roman" panose="02020603050405020304" pitchFamily="18" charset="0"/>
                <a:cs typeface="Times New Roman" panose="02020603050405020304" pitchFamily="18" charset="0"/>
              </a:rPr>
              <a:t>Data Visualization</a:t>
            </a:r>
          </a:p>
          <a:p>
            <a:pPr marL="342900" indent="-342900" algn="l">
              <a:buFont typeface="Arial" panose="020B0604020202020204" pitchFamily="34" charset="0"/>
              <a:buChar char="•"/>
            </a:pPr>
            <a:r>
              <a:rPr lang="en-IN" sz="3600" dirty="0" smtClean="0">
                <a:latin typeface="Times New Roman" panose="02020603050405020304" pitchFamily="18" charset="0"/>
                <a:cs typeface="Times New Roman" panose="02020603050405020304" pitchFamily="18" charset="0"/>
              </a:rPr>
              <a:t>Dashboard</a:t>
            </a:r>
          </a:p>
          <a:p>
            <a:pPr marL="342900" indent="-342900" algn="l">
              <a:buFont typeface="Arial" panose="020B0604020202020204" pitchFamily="34" charset="0"/>
              <a:buChar char="•"/>
            </a:pPr>
            <a:r>
              <a:rPr lang="en-IN" sz="3600" dirty="0" smtClean="0">
                <a:latin typeface="Times New Roman" panose="02020603050405020304" pitchFamily="18" charset="0"/>
                <a:cs typeface="Times New Roman" panose="02020603050405020304" pitchFamily="18" charset="0"/>
              </a:rPr>
              <a:t>Plotly </a:t>
            </a:r>
          </a:p>
          <a:p>
            <a:pPr marL="342900" indent="-342900" algn="l">
              <a:buFont typeface="Arial" panose="020B0604020202020204" pitchFamily="34" charset="0"/>
              <a:buChar char="•"/>
            </a:pPr>
            <a:r>
              <a:rPr lang="en-IN" sz="3600" dirty="0" smtClean="0">
                <a:latin typeface="Times New Roman" panose="02020603050405020304" pitchFamily="18" charset="0"/>
                <a:cs typeface="Times New Roman" panose="02020603050405020304" pitchFamily="18" charset="0"/>
              </a:rPr>
              <a:t>Dash </a:t>
            </a:r>
          </a:p>
          <a:p>
            <a:pPr marL="342900" indent="-342900" algn="l">
              <a:buFont typeface="Arial" panose="020B0604020202020204" pitchFamily="34" charset="0"/>
              <a:buChar char="•"/>
            </a:pPr>
            <a:r>
              <a:rPr lang="en-IN" sz="3600" dirty="0" smtClean="0">
                <a:latin typeface="Times New Roman" panose="02020603050405020304" pitchFamily="18" charset="0"/>
                <a:cs typeface="Times New Roman" panose="02020603050405020304" pitchFamily="18" charset="0"/>
              </a:rPr>
              <a:t>References</a:t>
            </a:r>
          </a:p>
        </p:txBody>
      </p:sp>
      <p:sp>
        <p:nvSpPr>
          <p:cNvPr id="2" name="Title 1"/>
          <p:cNvSpPr>
            <a:spLocks noGrp="1"/>
          </p:cNvSpPr>
          <p:nvPr>
            <p:ph type="title"/>
          </p:nvPr>
        </p:nvSpPr>
        <p:spPr/>
        <p:txBody>
          <a:bodyPr>
            <a:normAutofit/>
          </a:bodyPr>
          <a:lstStyle/>
          <a:p>
            <a:r>
              <a:rPr lang="en-IN"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808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342900" indent="-342900" algn="l"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There are no intermediate values in the reactive graph.</a:t>
            </a:r>
          </a:p>
          <a:p>
            <a:pPr marL="342900" indent="-342900" algn="l"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You have to add hidden div with intermediate data (as suggested by </a:t>
            </a:r>
            <a:r>
              <a:rPr lang="en-US" sz="2800" dirty="0" err="1">
                <a:latin typeface="Times New Roman" panose="02020603050405020304" pitchFamily="18" charset="0"/>
                <a:cs typeface="Times New Roman" panose="02020603050405020304" pitchFamily="18" charset="0"/>
              </a:rPr>
              <a:t>plotly</a:t>
            </a:r>
            <a:r>
              <a:rPr lang="en-US" sz="2800" dirty="0">
                <a:latin typeface="Times New Roman" panose="02020603050405020304" pitchFamily="18" charset="0"/>
                <a:cs typeface="Times New Roman" panose="02020603050405020304" pitchFamily="18" charset="0"/>
              </a:rPr>
              <a:t>)</a:t>
            </a:r>
          </a:p>
          <a:p>
            <a:pPr marL="342900" indent="-342900" algn="l"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You have to write separate function for every Output which forces you to restructure the code</a:t>
            </a:r>
          </a:p>
          <a:p>
            <a:pPr marL="342900" indent="-342900" algn="l"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There may be still some issues with Dash that we don’t know about – we have to add a margin to our work</a:t>
            </a:r>
          </a:p>
          <a:p>
            <a:pPr algn="l"/>
            <a:endParaRPr lang="en-IN"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475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305800" cy="4532376"/>
          </a:xfrm>
        </p:spPr>
        <p:txBody>
          <a:bodyPr>
            <a:normAutofit/>
          </a:bodyPr>
          <a:lstStyle/>
          <a:p>
            <a:pPr marL="457200" indent="-457200" algn="l">
              <a:buFont typeface="+mj-lt"/>
              <a:buAutoNum type="arabicPeriod"/>
            </a:pPr>
            <a:r>
              <a:rPr lang="en-IN" sz="1800" dirty="0">
                <a:latin typeface="Times New Roman" panose="02020603050405020304" pitchFamily="18" charset="0"/>
                <a:cs typeface="Times New Roman" panose="02020603050405020304" pitchFamily="18" charset="0"/>
                <a:hlinkClick r:id="rId2"/>
              </a:rPr>
              <a:t>https://</a:t>
            </a:r>
            <a:r>
              <a:rPr lang="en-IN" sz="1800" dirty="0" smtClean="0">
                <a:latin typeface="Times New Roman" panose="02020603050405020304" pitchFamily="18" charset="0"/>
                <a:cs typeface="Times New Roman" panose="02020603050405020304" pitchFamily="18" charset="0"/>
                <a:hlinkClick r:id="rId2"/>
              </a:rPr>
              <a:t>www.datacamp.com/community/tutorials/learn-build-dash-python</a:t>
            </a:r>
            <a:endParaRPr lang="en-IN" sz="1800"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1800" dirty="0">
                <a:latin typeface="Times New Roman" panose="02020603050405020304" pitchFamily="18" charset="0"/>
                <a:cs typeface="Times New Roman" panose="02020603050405020304" pitchFamily="18" charset="0"/>
                <a:hlinkClick r:id="rId3"/>
              </a:rPr>
              <a:t>https://www.geeksforgeeks.org/plotly-express-scatter-function-in-python</a:t>
            </a:r>
            <a:r>
              <a:rPr lang="en-IN" sz="1800" dirty="0" smtClean="0">
                <a:latin typeface="Times New Roman" panose="02020603050405020304" pitchFamily="18" charset="0"/>
                <a:cs typeface="Times New Roman" panose="02020603050405020304" pitchFamily="18" charset="0"/>
                <a:hlinkClick r:id="rId3"/>
              </a:rPr>
              <a:t>/</a:t>
            </a:r>
            <a:endParaRPr lang="en-IN" sz="1800"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1800" dirty="0">
                <a:latin typeface="Times New Roman" panose="02020603050405020304" pitchFamily="18" charset="0"/>
                <a:cs typeface="Times New Roman" panose="02020603050405020304" pitchFamily="18" charset="0"/>
                <a:hlinkClick r:id="rId4"/>
              </a:rPr>
              <a:t>https://www.geeksforgeeks.org/plotly-express-scatter_geo-function-in-python/#:~:text=locationmode%3A%20This%20parameter%20determines%20the,pandas%20Series%20or%20array_like%20object.</a:t>
            </a:r>
            <a:endParaRPr lang="en-IN" sz="1800"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1800" dirty="0">
                <a:latin typeface="Times New Roman" panose="02020603050405020304" pitchFamily="18" charset="0"/>
                <a:cs typeface="Times New Roman" panose="02020603050405020304" pitchFamily="18" charset="0"/>
                <a:hlinkClick r:id="rId5"/>
              </a:rPr>
              <a:t>https://appsilon.com/overview-of-dash-python-framework-from-plotly-for-building-dashboards</a:t>
            </a:r>
            <a:r>
              <a:rPr lang="en-IN" sz="1800" dirty="0" smtClean="0">
                <a:latin typeface="Times New Roman" panose="02020603050405020304" pitchFamily="18" charset="0"/>
                <a:cs typeface="Times New Roman" panose="02020603050405020304" pitchFamily="18" charset="0"/>
                <a:hlinkClick r:id="rId5"/>
              </a:rPr>
              <a:t>/</a:t>
            </a:r>
            <a:endParaRPr lang="en-IN" sz="1800"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1800" dirty="0">
                <a:latin typeface="Times New Roman" panose="02020603050405020304" pitchFamily="18" charset="0"/>
                <a:cs typeface="Times New Roman" panose="02020603050405020304" pitchFamily="18" charset="0"/>
                <a:hlinkClick r:id="rId6"/>
              </a:rPr>
              <a:t>https://dash.plotly.com</a:t>
            </a:r>
            <a:r>
              <a:rPr lang="en-IN" sz="1800" dirty="0" smtClean="0">
                <a:latin typeface="Times New Roman" panose="02020603050405020304" pitchFamily="18" charset="0"/>
                <a:cs typeface="Times New Roman" panose="02020603050405020304" pitchFamily="18" charset="0"/>
                <a:hlinkClick r:id="rId6"/>
              </a:rPr>
              <a:t>/</a:t>
            </a:r>
            <a:endParaRPr lang="en-IN" sz="1800"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1800" dirty="0">
                <a:latin typeface="Times New Roman" panose="02020603050405020304" pitchFamily="18" charset="0"/>
                <a:cs typeface="Times New Roman" panose="02020603050405020304" pitchFamily="18" charset="0"/>
                <a:hlinkClick r:id="rId7"/>
              </a:rPr>
              <a:t>https://plotly.com/python</a:t>
            </a:r>
            <a:r>
              <a:rPr lang="en-IN" sz="1800" dirty="0" smtClean="0">
                <a:latin typeface="Times New Roman" panose="02020603050405020304" pitchFamily="18" charset="0"/>
                <a:cs typeface="Times New Roman" panose="02020603050405020304" pitchFamily="18" charset="0"/>
                <a:hlinkClick r:id="rId7"/>
              </a:rPr>
              <a:t>/</a:t>
            </a:r>
            <a:endParaRPr lang="en-IN" sz="1800"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1800" dirty="0">
                <a:latin typeface="Times New Roman" panose="02020603050405020304" pitchFamily="18" charset="0"/>
                <a:cs typeface="Times New Roman" panose="02020603050405020304" pitchFamily="18" charset="0"/>
                <a:hlinkClick r:id="rId8"/>
              </a:rPr>
              <a:t>https://www.activestate.com/blog/plotting-data-in-python-matplotlib-vs-plotly/#:~:</a:t>
            </a:r>
            <a:r>
              <a:rPr lang="en-IN" sz="1800" dirty="0" smtClean="0">
                <a:latin typeface="Times New Roman" panose="02020603050405020304" pitchFamily="18" charset="0"/>
                <a:cs typeface="Times New Roman" panose="02020603050405020304" pitchFamily="18" charset="0"/>
                <a:hlinkClick r:id="rId8"/>
              </a:rPr>
              <a:t>text=Matplotlib%20is%20also%20a%20great,creating%20elaborate%20plots%20more%20efficiently.</a:t>
            </a:r>
            <a:endParaRPr lang="en-IN" sz="18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1800" dirty="0">
                <a:latin typeface="Times New Roman" panose="02020603050405020304" pitchFamily="18" charset="0"/>
                <a:cs typeface="Times New Roman" panose="02020603050405020304" pitchFamily="18" charset="0"/>
                <a:hlinkClick r:id="rId9"/>
              </a:rPr>
              <a:t>https://medium.com/analytics-vidhya/plot-with-plotly-114ac106e25f</a:t>
            </a:r>
            <a:endParaRPr lang="en-IN"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rPr>
              <a:t>References</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8542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979182"/>
            <a:ext cx="3505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b="1" dirty="0" smtClean="0">
                <a:effectLst>
                  <a:outerShdw blurRad="38100" dist="38100" dir="2700000" algn="tl">
                    <a:srgbClr val="000000">
                      <a:alpha val="43137"/>
                    </a:srgbClr>
                  </a:outerShdw>
                </a:effectLst>
              </a:rPr>
              <a:t>THANK YOU</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06778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458864" y="3138171"/>
            <a:ext cx="4019397" cy="1770696"/>
          </a:xfrm>
        </p:spPr>
      </p:pic>
      <p:sp>
        <p:nvSpPr>
          <p:cNvPr id="5" name="Text Placeholder 4"/>
          <p:cNvSpPr>
            <a:spLocks noGrp="1"/>
          </p:cNvSpPr>
          <p:nvPr>
            <p:ph sz="quarter" idx="14"/>
          </p:nvPr>
        </p:nvSpPr>
        <p:spPr/>
        <p:txBody>
          <a:bodyPr>
            <a:normAutofit fontScale="92500"/>
          </a:bodyPr>
          <a:lstStyle/>
          <a:p>
            <a:pPr marL="342900" indent="-342900" algn="l">
              <a:buFont typeface="Arial" panose="020B0604020202020204" pitchFamily="34" charset="0"/>
              <a:buChar char="•"/>
            </a:pPr>
            <a:r>
              <a:rPr lang="en-US" sz="2400" dirty="0"/>
              <a:t>Data visualization is especially important when it comes to big data and data </a:t>
            </a:r>
            <a:r>
              <a:rPr lang="en-US" sz="2400" dirty="0" smtClean="0"/>
              <a:t>analyzation </a:t>
            </a:r>
            <a:r>
              <a:rPr lang="en-US" sz="2400" dirty="0"/>
              <a:t>projects</a:t>
            </a:r>
            <a:r>
              <a:rPr lang="en-US" sz="2400" dirty="0" smtClean="0"/>
              <a:t>.</a:t>
            </a:r>
          </a:p>
          <a:p>
            <a:pPr algn="l"/>
            <a:endParaRPr lang="en-US" sz="2400" dirty="0"/>
          </a:p>
          <a:p>
            <a:pPr marL="342900" indent="-342900" algn="l">
              <a:buFont typeface="Arial" panose="020B0604020202020204" pitchFamily="34" charset="0"/>
              <a:buChar char="•"/>
            </a:pPr>
            <a:r>
              <a:rPr lang="en-IN" sz="2400" dirty="0"/>
              <a:t>Companies who can gather and quickly act on their data will be more competitive in the marketplace because they can make informed decisions sooner than the competition</a:t>
            </a:r>
            <a:r>
              <a:rPr lang="en-IN" sz="2400" dirty="0" smtClean="0"/>
              <a:t>.</a:t>
            </a:r>
            <a:endParaRPr lang="en-US" sz="2400" dirty="0" smtClean="0"/>
          </a:p>
        </p:txBody>
      </p:sp>
      <p:sp>
        <p:nvSpPr>
          <p:cNvPr id="2" name="Title 1"/>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rPr>
              <a:t>Data Visualization</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8750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3119589"/>
            <a:ext cx="4022725" cy="1807859"/>
          </a:xfrm>
        </p:spPr>
      </p:pic>
      <p:sp>
        <p:nvSpPr>
          <p:cNvPr id="5" name="Content Placeholder 4"/>
          <p:cNvSpPr>
            <a:spLocks noGrp="1"/>
          </p:cNvSpPr>
          <p:nvPr>
            <p:ph sz="quarter" idx="14"/>
          </p:nvPr>
        </p:nvSpPr>
        <p:spPr>
          <a:xfrm>
            <a:off x="4648200" y="2667000"/>
            <a:ext cx="4023360" cy="2971800"/>
          </a:xfrm>
        </p:spPr>
        <p:txBody>
          <a:bodyPr>
            <a:normAutofit lnSpcReduction="10000"/>
          </a:bodyPr>
          <a:lstStyle/>
          <a:p>
            <a:pPr algn="l"/>
            <a:r>
              <a:rPr lang="en-US" sz="2400" dirty="0">
                <a:latin typeface="Times New Roman" panose="02020603050405020304" pitchFamily="18" charset="0"/>
                <a:cs typeface="Times New Roman" panose="02020603050405020304" pitchFamily="18" charset="0"/>
              </a:rPr>
              <a:t>Python offers multiple great graphing libraries that come packed with lots of different features. No matter if you want to create interactive, live or highly customized plots python has an excellent library for you.</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Autofit/>
          </a:bodyPr>
          <a:lstStyle/>
          <a:p>
            <a:r>
              <a:rPr lang="en-IN"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visualization with python</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04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pPr algn="l"/>
            <a:r>
              <a:rPr lang="en-US" sz="2400" dirty="0">
                <a:latin typeface="Times New Roman" panose="02020603050405020304" pitchFamily="18" charset="0"/>
                <a:cs typeface="Times New Roman" panose="02020603050405020304" pitchFamily="18" charset="0"/>
              </a:rPr>
              <a:t>To get a little overview here are a few popular plotting libraries:</a:t>
            </a:r>
          </a:p>
          <a:p>
            <a:pPr marL="457200" indent="-457200" algn="l">
              <a:buFont typeface="+mj-lt"/>
              <a:buAutoNum type="arabicPeriod"/>
            </a:pPr>
            <a:r>
              <a:rPr lang="en-US" sz="2400" b="1" dirty="0">
                <a:latin typeface="Times New Roman" panose="02020603050405020304" pitchFamily="18" charset="0"/>
                <a:cs typeface="Times New Roman" panose="02020603050405020304" pitchFamily="18" charset="0"/>
                <a:hlinkClick r:id="rId3"/>
              </a:rPr>
              <a:t>Matplotlib:</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low level, provides lots of freedom</a:t>
            </a:r>
          </a:p>
          <a:p>
            <a:pPr marL="457200" indent="-457200" algn="l">
              <a:buFont typeface="+mj-lt"/>
              <a:buAutoNum type="arabicPeriod"/>
            </a:pPr>
            <a:r>
              <a:rPr lang="en-US" sz="2400" b="1" dirty="0">
                <a:latin typeface="Times New Roman" panose="02020603050405020304" pitchFamily="18" charset="0"/>
                <a:cs typeface="Times New Roman" panose="02020603050405020304" pitchFamily="18" charset="0"/>
                <a:hlinkClick r:id="rId4"/>
              </a:rPr>
              <a:t>Pandas Visualization: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easy to use interface, built on Matplotlib</a:t>
            </a:r>
          </a:p>
          <a:p>
            <a:pPr marL="457200" indent="-457200" algn="l">
              <a:buFont typeface="+mj-lt"/>
              <a:buAutoNum type="arabicPeriod"/>
            </a:pPr>
            <a:r>
              <a:rPr lang="en-US" sz="2400" b="1" dirty="0">
                <a:latin typeface="Times New Roman" panose="02020603050405020304" pitchFamily="18" charset="0"/>
                <a:cs typeface="Times New Roman" panose="02020603050405020304" pitchFamily="18" charset="0"/>
                <a:hlinkClick r:id="rId5"/>
              </a:rPr>
              <a:t>Seaborn: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high-level interface, great default styles</a:t>
            </a:r>
          </a:p>
          <a:p>
            <a:pPr marL="457200" indent="-457200" algn="l">
              <a:buFont typeface="+mj-lt"/>
              <a:buAutoNum type="arabicPeriod"/>
            </a:pPr>
            <a:r>
              <a:rPr lang="en-US" sz="2400" b="1" dirty="0">
                <a:latin typeface="Times New Roman" panose="02020603050405020304" pitchFamily="18" charset="0"/>
                <a:cs typeface="Times New Roman" panose="02020603050405020304" pitchFamily="18" charset="0"/>
                <a:hlinkClick r:id="rId6"/>
              </a:rPr>
              <a:t>ggplot: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based on R’s ggplot2, uses </a:t>
            </a:r>
            <a:r>
              <a:rPr lang="en-US" sz="2400" dirty="0">
                <a:latin typeface="Times New Roman" panose="02020603050405020304" pitchFamily="18" charset="0"/>
                <a:cs typeface="Times New Roman" panose="02020603050405020304" pitchFamily="18" charset="0"/>
                <a:hlinkClick r:id="rId7"/>
              </a:rPr>
              <a:t>Grammar of Graphics</a:t>
            </a:r>
            <a:endParaRPr lang="en-US" sz="24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400" b="1" dirty="0">
                <a:latin typeface="Times New Roman" panose="02020603050405020304" pitchFamily="18" charset="0"/>
                <a:cs typeface="Times New Roman" panose="02020603050405020304" pitchFamily="18" charset="0"/>
                <a:hlinkClick r:id="rId8"/>
              </a:rPr>
              <a:t>Plotly:</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 create interactive plots</a:t>
            </a:r>
          </a:p>
          <a:p>
            <a:pPr marL="457200" indent="-457200" algn="l">
              <a:buFont typeface="+mj-lt"/>
              <a:buAutoNum type="arabicPeriod"/>
            </a:pPr>
            <a:endParaRPr lang="en-IN" sz="2400"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normAutofit/>
          </a:bodyPr>
          <a:lstStyle/>
          <a:p>
            <a:r>
              <a:rPr lang="en-IN"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325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lvl="0" algn="l"/>
            <a:r>
              <a:rPr lang="en-IN" sz="2800" dirty="0" smtClean="0">
                <a:latin typeface="Times New Roman" panose="02020603050405020304" pitchFamily="18" charset="0"/>
                <a:cs typeface="Times New Roman" panose="02020603050405020304" pitchFamily="18" charset="0"/>
              </a:rPr>
              <a:t>What is Plotly?</a:t>
            </a:r>
          </a:p>
          <a:p>
            <a:pPr marL="342900" lvl="0" indent="-342900" algn="l">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Plotly </a:t>
            </a:r>
            <a:r>
              <a:rPr lang="en-IN" sz="2800" dirty="0">
                <a:latin typeface="Times New Roman" panose="02020603050405020304" pitchFamily="18" charset="0"/>
                <a:cs typeface="Times New Roman" panose="02020603050405020304" pitchFamily="18" charset="0"/>
              </a:rPr>
              <a:t>Python is a library which helps in data visualisation in an interactive manner. </a:t>
            </a:r>
            <a:endParaRPr lang="en-IN" sz="2800" dirty="0" smtClean="0">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Apart from Python , Plotly is also used in R, MATLAB, JULIA.</a:t>
            </a:r>
            <a:endParaRPr lang="en-IN" sz="2800" dirty="0">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fact that we could visualise data online removed a lot of hurdles which are associated with the offline usage of a library. </a:t>
            </a:r>
          </a:p>
          <a:p>
            <a:pPr algn="l"/>
            <a:endParaRPr lang="en-IN"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Plotly-intro</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282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marL="342900" indent="-342900" algn="l">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Plotly the python library</a:t>
            </a:r>
          </a:p>
          <a:p>
            <a:pPr lvl="1" algn="l"/>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Plotly is another great Python visualization tool that’s capable of </a:t>
            </a:r>
            <a:r>
              <a:rPr lang="en-US" sz="2800" dirty="0" smtClean="0">
                <a:latin typeface="Times New Roman" panose="02020603050405020304" pitchFamily="18" charset="0"/>
                <a:cs typeface="Times New Roman" panose="02020603050405020304" pitchFamily="18" charset="0"/>
              </a:rPr>
              <a:t>handling geographical</a:t>
            </a:r>
            <a:r>
              <a:rPr lang="en-US" sz="2800" dirty="0">
                <a:latin typeface="Times New Roman" panose="02020603050405020304" pitchFamily="18" charset="0"/>
                <a:cs typeface="Times New Roman" panose="02020603050405020304" pitchFamily="18" charset="0"/>
              </a:rPr>
              <a:t>, scientific, statistical, and financial data. </a:t>
            </a:r>
            <a:endParaRPr lang="en-IN" sz="2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lotly has three different Python </a:t>
            </a:r>
            <a:r>
              <a:rPr lang="en-US" sz="2800" dirty="0" smtClean="0">
                <a:latin typeface="Times New Roman" panose="02020603050405020304" pitchFamily="18" charset="0"/>
                <a:cs typeface="Times New Roman" panose="02020603050405020304" pitchFamily="18" charset="0"/>
              </a:rPr>
              <a:t>APIs</a:t>
            </a:r>
          </a:p>
          <a:p>
            <a:pPr lvl="1"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1. Object-oriented API</a:t>
            </a:r>
          </a:p>
          <a:p>
            <a:pPr lvl="1"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 Data-driven API</a:t>
            </a:r>
          </a:p>
          <a:p>
            <a:pPr lvl="1"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3. Plotly Express API</a:t>
            </a:r>
          </a:p>
          <a:p>
            <a:pPr marL="285750" lvl="1" indent="-28575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Installation of Plotly in anaconda(windows):</a:t>
            </a:r>
          </a:p>
          <a:p>
            <a:pPr lvl="1"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pip install </a:t>
            </a:r>
            <a:r>
              <a:rPr lang="en-US" sz="2800" dirty="0" err="1" smtClean="0">
                <a:latin typeface="Times New Roman" panose="02020603050405020304" pitchFamily="18" charset="0"/>
                <a:cs typeface="Times New Roman" panose="02020603050405020304" pitchFamily="18" charset="0"/>
              </a:rPr>
              <a:t>plotly</a:t>
            </a:r>
            <a:endParaRPr lang="en-US" sz="2800" dirty="0">
              <a:latin typeface="Times New Roman" panose="02020603050405020304" pitchFamily="18" charset="0"/>
              <a:cs typeface="Times New Roman" panose="02020603050405020304" pitchFamily="18" charset="0"/>
            </a:endParaRPr>
          </a:p>
          <a:p>
            <a:pPr lvl="1" algn="l"/>
            <a:endParaRPr lang="en-IN"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2438400" y="990600"/>
            <a:ext cx="4114800" cy="701040"/>
          </a:xfrm>
        </p:spPr>
        <p:txBody>
          <a:bodyPr>
            <a:normAutofit/>
          </a:bodyPr>
          <a:lstStyle/>
          <a:p>
            <a:r>
              <a:rPr lang="en-I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PLOTLy-features	</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546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Why Plotly is better than other </a:t>
            </a:r>
            <a:r>
              <a:rPr lang="en-IN" sz="2800" dirty="0" smtClean="0">
                <a:latin typeface="Times New Roman" panose="02020603050405020304" pitchFamily="18" charset="0"/>
                <a:cs typeface="Times New Roman" panose="02020603050405020304" pitchFamily="18" charset="0"/>
              </a:rPr>
              <a:t>libraries?</a:t>
            </a:r>
          </a:p>
          <a:p>
            <a:pPr lvl="1" algn="l"/>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1. Produce more meaningful data.</a:t>
            </a:r>
          </a:p>
          <a:p>
            <a:pPr lvl="1" algn="l"/>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2. Charts and plots could be created online as 	well.</a:t>
            </a:r>
          </a:p>
          <a:p>
            <a:pPr lvl="1" algn="l"/>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3. Fewer lines of codes generate aesthetically 	pleasing and interactive graphs.</a:t>
            </a:r>
          </a:p>
          <a:p>
            <a:pPr lvl="1" algn="l"/>
            <a:endParaRPr lang="en-IN" sz="24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800" dirty="0" smtClean="0">
                <a:effectLst>
                  <a:outerShdw blurRad="38100" dist="38100" dir="2700000" algn="tl">
                    <a:srgbClr val="000000">
                      <a:alpha val="43137"/>
                    </a:srgbClr>
                  </a:outerShdw>
                </a:effectLst>
              </a:rPr>
              <a:t>Plotly-benefits</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86273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57200" y="2730500"/>
            <a:ext cx="4022725" cy="2586037"/>
          </a:xfrm>
        </p:spPr>
      </p:pic>
      <p:sp>
        <p:nvSpPr>
          <p:cNvPr id="6" name="Content Placeholder 5"/>
          <p:cNvSpPr>
            <a:spLocks noGrp="1"/>
          </p:cNvSpPr>
          <p:nvPr>
            <p:ph sz="quarter" idx="14"/>
          </p:nvPr>
        </p:nvSpPr>
        <p:spPr/>
        <p:txBody>
          <a:bodyPr>
            <a:noAutofit/>
          </a:bodyPr>
          <a:lstStyle/>
          <a:p>
            <a:pPr algn="l"/>
            <a:r>
              <a:rPr lang="en-IN"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Scatterplot</a:t>
            </a:r>
          </a:p>
          <a:p>
            <a:pPr algn="l"/>
            <a:r>
              <a:rPr lang="en-IN" sz="2400" b="1" dirty="0">
                <a:latin typeface="Times New Roman" panose="02020603050405020304" pitchFamily="18" charset="0"/>
                <a:cs typeface="Times New Roman" panose="02020603050405020304" pitchFamily="18" charset="0"/>
              </a:rPr>
              <a:t>Syntax: </a:t>
            </a:r>
            <a:r>
              <a:rPr lang="en-IN" sz="2400" dirty="0" err="1">
                <a:latin typeface="Times New Roman" panose="02020603050405020304" pitchFamily="18" charset="0"/>
                <a:cs typeface="Times New Roman" panose="02020603050405020304" pitchFamily="18" charset="0"/>
              </a:rPr>
              <a:t>plotly.express.scatter</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data_frame</a:t>
            </a:r>
            <a:r>
              <a:rPr lang="en-IN" sz="2400" dirty="0">
                <a:latin typeface="Times New Roman" panose="02020603050405020304" pitchFamily="18" charset="0"/>
                <a:cs typeface="Times New Roman" panose="02020603050405020304" pitchFamily="18" charset="0"/>
              </a:rPr>
              <a:t>=None, x=None, y=None, color=None, symbol=None, size=None, </a:t>
            </a:r>
            <a:r>
              <a:rPr lang="en-IN" sz="2400" dirty="0" err="1">
                <a:latin typeface="Times New Roman" panose="02020603050405020304" pitchFamily="18" charset="0"/>
                <a:cs typeface="Times New Roman" panose="02020603050405020304" pitchFamily="18" charset="0"/>
              </a:rPr>
              <a:t>hover_name</a:t>
            </a:r>
            <a:r>
              <a:rPr lang="en-IN" sz="2400" dirty="0">
                <a:latin typeface="Times New Roman" panose="02020603050405020304" pitchFamily="18" charset="0"/>
                <a:cs typeface="Times New Roman" panose="02020603050405020304" pitchFamily="18" charset="0"/>
              </a:rPr>
              <a:t>=None, </a:t>
            </a:r>
            <a:r>
              <a:rPr lang="en-IN" sz="2400" dirty="0" err="1">
                <a:latin typeface="Times New Roman" panose="02020603050405020304" pitchFamily="18" charset="0"/>
                <a:cs typeface="Times New Roman" panose="02020603050405020304" pitchFamily="18" charset="0"/>
              </a:rPr>
              <a:t>hover_data</a:t>
            </a:r>
            <a:r>
              <a:rPr lang="en-IN" sz="2400" dirty="0">
                <a:latin typeface="Times New Roman" panose="02020603050405020304" pitchFamily="18" charset="0"/>
                <a:cs typeface="Times New Roman" panose="02020603050405020304" pitchFamily="18" charset="0"/>
              </a:rPr>
              <a:t>=None, title=None, template=None, width=None, height=None)</a:t>
            </a:r>
          </a:p>
        </p:txBody>
      </p:sp>
      <p:sp>
        <p:nvSpPr>
          <p:cNvPr id="4" name="Title 3"/>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Basics of plotly-1</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179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507</TotalTime>
  <Words>1159</Words>
  <Application>Microsoft Office PowerPoint</Application>
  <PresentationFormat>On-screen Show (4:3)</PresentationFormat>
  <Paragraphs>171</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BlackTie</vt:lpstr>
      <vt:lpstr>PowerPoint Presentation</vt:lpstr>
      <vt:lpstr>Contents</vt:lpstr>
      <vt:lpstr>Data Visualization</vt:lpstr>
      <vt:lpstr>Data visualization with python</vt:lpstr>
      <vt:lpstr>Cont.</vt:lpstr>
      <vt:lpstr>Plotly-intro</vt:lpstr>
      <vt:lpstr>PLOTLy-features </vt:lpstr>
      <vt:lpstr>Plotly-benefits</vt:lpstr>
      <vt:lpstr>Basics of plotly-1</vt:lpstr>
      <vt:lpstr>Cont.</vt:lpstr>
      <vt:lpstr>Basics of plotly-2</vt:lpstr>
      <vt:lpstr>Cont.</vt:lpstr>
      <vt:lpstr>Dashboard</vt:lpstr>
      <vt:lpstr>DASH</vt:lpstr>
      <vt:lpstr>Dash installation</vt:lpstr>
      <vt:lpstr>Features of Dash</vt:lpstr>
      <vt:lpstr>Dash architecture</vt:lpstr>
      <vt:lpstr>Dash core components</vt:lpstr>
      <vt:lpstr>Dash limitations</vt:lpstr>
      <vt:lpstr>CONT.</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 Dash &amp; Plotly</dc:title>
  <dc:creator>SAWON</dc:creator>
  <cp:lastModifiedBy>SAWON</cp:lastModifiedBy>
  <cp:revision>53</cp:revision>
  <dcterms:created xsi:type="dcterms:W3CDTF">2006-08-16T00:00:00Z</dcterms:created>
  <dcterms:modified xsi:type="dcterms:W3CDTF">2020-08-11T08:09:48Z</dcterms:modified>
</cp:coreProperties>
</file>