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0" r:id="rId18"/>
    <p:sldId id="274"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p:scale>
          <a:sx n="75" d="100"/>
          <a:sy n="75" d="100"/>
        </p:scale>
        <p:origin x="-127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9D8DB-C3E5-43B9-B364-9EE5C11D9BBB}" type="datetimeFigureOut">
              <a:rPr lang="en-IN" smtClean="0"/>
              <a:t>21-02-2020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05401-0E56-4789-A7D0-FFCAFA0471E3}" type="slidenum">
              <a:rPr lang="en-IN" smtClean="0"/>
              <a:t>‹#›</a:t>
            </a:fld>
            <a:endParaRPr lang="en-IN"/>
          </a:p>
        </p:txBody>
      </p:sp>
    </p:spTree>
    <p:extLst>
      <p:ext uri="{BB962C8B-B14F-4D97-AF65-F5344CB8AC3E}">
        <p14:creationId xmlns:p14="http://schemas.microsoft.com/office/powerpoint/2010/main" val="3779186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0C05401-0E56-4789-A7D0-FFCAFA0471E3}" type="slidenum">
              <a:rPr lang="en-IN" smtClean="0"/>
              <a:t>11</a:t>
            </a:fld>
            <a:endParaRPr lang="en-IN"/>
          </a:p>
        </p:txBody>
      </p:sp>
    </p:spTree>
    <p:extLst>
      <p:ext uri="{BB962C8B-B14F-4D97-AF65-F5344CB8AC3E}">
        <p14:creationId xmlns:p14="http://schemas.microsoft.com/office/powerpoint/2010/main" val="216107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8E8FFE9-937F-4DD7-92F0-AB2C771963B4}" type="datetimeFigureOut">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F82A1DC-69E0-4FA0-8A5E-344B424FD92F}"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8FFE9-937F-4DD7-92F0-AB2C771963B4}" type="datetimeFigureOut">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2A1DC-69E0-4FA0-8A5E-344B424FD9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8FFE9-937F-4DD7-92F0-AB2C771963B4}" type="datetimeFigureOut">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2A1DC-69E0-4FA0-8A5E-344B424FD92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8FFE9-937F-4DD7-92F0-AB2C771963B4}" type="datetimeFigureOut">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2A1DC-69E0-4FA0-8A5E-344B424FD9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8E8FFE9-937F-4DD7-92F0-AB2C771963B4}" type="datetimeFigureOut">
              <a:rPr lang="en-IN" smtClean="0"/>
              <a:t>21-02-2020</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2A1DC-69E0-4FA0-8A5E-344B424FD92F}"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E8FFE9-937F-4DD7-92F0-AB2C771963B4}" type="datetimeFigureOut">
              <a:rPr lang="en-IN" smtClean="0"/>
              <a:t>21-02-2020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82A1DC-69E0-4FA0-8A5E-344B424FD9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E8FFE9-937F-4DD7-92F0-AB2C771963B4}" type="datetimeFigureOut">
              <a:rPr lang="en-IN" smtClean="0"/>
              <a:t>21-02-2020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82A1DC-69E0-4FA0-8A5E-344B424FD9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E8FFE9-937F-4DD7-92F0-AB2C771963B4}" type="datetimeFigureOut">
              <a:rPr lang="en-IN" smtClean="0"/>
              <a:t>21-02-2020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82A1DC-69E0-4FA0-8A5E-344B424FD9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8E8FFE9-937F-4DD7-92F0-AB2C771963B4}" type="datetimeFigureOut">
              <a:rPr lang="en-IN" smtClean="0"/>
              <a:t>21-02-2020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82A1DC-69E0-4FA0-8A5E-344B424FD9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E8FFE9-937F-4DD7-92F0-AB2C771963B4}" type="datetimeFigureOut">
              <a:rPr lang="en-IN" smtClean="0"/>
              <a:t>21-02-2020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82A1DC-69E0-4FA0-8A5E-344B424FD92F}"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8E8FFE9-937F-4DD7-92F0-AB2C771963B4}" type="datetimeFigureOut">
              <a:rPr lang="en-IN" smtClean="0"/>
              <a:t>21-02-2020</a:t>
            </a:fld>
            <a:endParaRPr lang="en-IN"/>
          </a:p>
        </p:txBody>
      </p:sp>
      <p:sp>
        <p:nvSpPr>
          <p:cNvPr id="7" name="Slide Number Placeholder 6"/>
          <p:cNvSpPr>
            <a:spLocks noGrp="1"/>
          </p:cNvSpPr>
          <p:nvPr>
            <p:ph type="sldNum" sz="quarter" idx="12"/>
          </p:nvPr>
        </p:nvSpPr>
        <p:spPr/>
        <p:txBody>
          <a:bodyPr/>
          <a:lstStyle/>
          <a:p>
            <a:fld id="{FF82A1DC-69E0-4FA0-8A5E-344B424FD92F}"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8E8FFE9-937F-4DD7-92F0-AB2C771963B4}" type="datetimeFigureOut">
              <a:rPr lang="en-IN" smtClean="0"/>
              <a:t>21-02-2020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F82A1DC-69E0-4FA0-8A5E-344B424FD92F}"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loudera.com/products/open-source/apache-hadoop/apache-hive.html" TargetMode="External"/><Relationship Id="rId2" Type="http://schemas.openxmlformats.org/officeDocument/2006/relationships/hyperlink" Target="https://www.edureka.co/blog/hive-tutorial/" TargetMode="External"/><Relationship Id="rId1" Type="http://schemas.openxmlformats.org/officeDocument/2006/relationships/slideLayout" Target="../slideLayouts/slideLayout2.xml"/><Relationship Id="rId5" Type="http://schemas.openxmlformats.org/officeDocument/2006/relationships/hyperlink" Target="https://www.dezyre.com/article/difference-between-pig-and-hive-the-two-key-components-of-hadoop-ecosystem/79" TargetMode="External"/><Relationship Id="rId4" Type="http://schemas.openxmlformats.org/officeDocument/2006/relationships/hyperlink" Target="https://www.tutorialspoint.com/hive/hive_introduction.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632" y="2564904"/>
            <a:ext cx="6408712" cy="3168352"/>
          </a:xfrm>
        </p:spPr>
        <p:txBody>
          <a:bodyPr>
            <a:noAutofit/>
          </a:bodyPr>
          <a:lstStyle/>
          <a:p>
            <a:endParaRPr lang="en-IN" b="1" dirty="0" smtClean="0">
              <a:solidFill>
                <a:schemeClr val="accent2">
                  <a:lumMod val="75000"/>
                </a:schemeClr>
              </a:solidFill>
              <a:latin typeface="Times New Roman" panose="02020603050405020304" pitchFamily="18" charset="0"/>
              <a:cs typeface="Times New Roman" panose="02020603050405020304" pitchFamily="18" charset="0"/>
            </a:endParaRPr>
          </a:p>
          <a:p>
            <a:endParaRPr lang="en-IN" b="1" dirty="0">
              <a:solidFill>
                <a:schemeClr val="accent2">
                  <a:lumMod val="75000"/>
                </a:schemeClr>
              </a:solidFill>
              <a:latin typeface="Times New Roman" panose="02020603050405020304" pitchFamily="18" charset="0"/>
              <a:cs typeface="Times New Roman" panose="02020603050405020304" pitchFamily="18" charset="0"/>
            </a:endParaRPr>
          </a:p>
          <a:p>
            <a:r>
              <a:rPr lang="en-IN" b="1" dirty="0" smtClean="0">
                <a:solidFill>
                  <a:schemeClr val="accent2">
                    <a:lumMod val="75000"/>
                  </a:schemeClr>
                </a:solidFill>
                <a:latin typeface="Times New Roman" panose="02020603050405020304" pitchFamily="18" charset="0"/>
                <a:cs typeface="Times New Roman" panose="02020603050405020304" pitchFamily="18" charset="0"/>
              </a:rPr>
              <a:t>Sawon Bhattacharya</a:t>
            </a:r>
          </a:p>
          <a:p>
            <a:r>
              <a:rPr lang="en-IN" b="1" dirty="0" smtClean="0">
                <a:solidFill>
                  <a:schemeClr val="accent2">
                    <a:lumMod val="75000"/>
                  </a:schemeClr>
                </a:solidFill>
                <a:latin typeface="Times New Roman" panose="02020603050405020304" pitchFamily="18" charset="0"/>
                <a:cs typeface="Times New Roman" panose="02020603050405020304" pitchFamily="18" charset="0"/>
              </a:rPr>
              <a:t>MSc Computer Science</a:t>
            </a:r>
          </a:p>
          <a:p>
            <a:r>
              <a:rPr lang="en-IN" b="1" dirty="0" smtClean="0">
                <a:solidFill>
                  <a:schemeClr val="accent2">
                    <a:lumMod val="75000"/>
                  </a:schemeClr>
                </a:solidFill>
                <a:latin typeface="Times New Roman" panose="02020603050405020304" pitchFamily="18" charset="0"/>
                <a:cs typeface="Times New Roman" panose="02020603050405020304" pitchFamily="18" charset="0"/>
              </a:rPr>
              <a:t>1</a:t>
            </a:r>
            <a:r>
              <a:rPr lang="en-IN" b="1" baseline="30000" dirty="0" smtClean="0">
                <a:solidFill>
                  <a:schemeClr val="accent2">
                    <a:lumMod val="75000"/>
                  </a:schemeClr>
                </a:solidFill>
                <a:latin typeface="Times New Roman" panose="02020603050405020304" pitchFamily="18" charset="0"/>
                <a:cs typeface="Times New Roman" panose="02020603050405020304" pitchFamily="18" charset="0"/>
              </a:rPr>
              <a:t>st</a:t>
            </a:r>
            <a:r>
              <a:rPr lang="en-IN" b="1" dirty="0" smtClean="0">
                <a:solidFill>
                  <a:schemeClr val="accent2">
                    <a:lumMod val="75000"/>
                  </a:schemeClr>
                </a:solidFill>
                <a:latin typeface="Times New Roman" panose="02020603050405020304" pitchFamily="18" charset="0"/>
                <a:cs typeface="Times New Roman" panose="02020603050405020304" pitchFamily="18" charset="0"/>
              </a:rPr>
              <a:t> year(Batch 1)</a:t>
            </a:r>
          </a:p>
          <a:p>
            <a:r>
              <a:rPr lang="en-IN" b="1" dirty="0" smtClean="0">
                <a:solidFill>
                  <a:schemeClr val="accent2">
                    <a:lumMod val="75000"/>
                  </a:schemeClr>
                </a:solidFill>
                <a:latin typeface="Times New Roman" panose="02020603050405020304" pitchFamily="18" charset="0"/>
                <a:cs typeface="Times New Roman" panose="02020603050405020304" pitchFamily="18" charset="0"/>
              </a:rPr>
              <a:t>19370045</a:t>
            </a:r>
          </a:p>
          <a:p>
            <a:endParaRPr lang="en-IN" b="1" dirty="0" smtClean="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683568" y="1124744"/>
            <a:ext cx="7772400" cy="1470025"/>
          </a:xfrm>
        </p:spPr>
        <p:txBody>
          <a:bodyPr/>
          <a:lstStyle/>
          <a:p>
            <a:r>
              <a:rPr lang="en-IN" sz="3200" b="1" dirty="0" smtClean="0">
                <a:latin typeface="Times New Roman" panose="02020603050405020304" pitchFamily="18" charset="0"/>
                <a:cs typeface="Times New Roman" panose="02020603050405020304" pitchFamily="18" charset="0"/>
              </a:rPr>
              <a:t>Big Data Tool-HIVE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663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66"/>
            <a:ext cx="8229600" cy="1002397"/>
          </a:xfrm>
        </p:spPr>
        <p:txBody>
          <a:bodyPr/>
          <a:lstStyle/>
          <a:p>
            <a:r>
              <a:rPr lang="en-IN" dirty="0" smtClean="0">
                <a:latin typeface="Times New Roman" panose="02020603050405020304" pitchFamily="18" charset="0"/>
                <a:cs typeface="Times New Roman" panose="02020603050405020304" pitchFamily="18" charset="0"/>
              </a:rPr>
              <a:t>…Continuation</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04530"/>
              </p:ext>
            </p:extLst>
          </p:nvPr>
        </p:nvGraphicFramePr>
        <p:xfrm>
          <a:off x="1835696" y="1628799"/>
          <a:ext cx="5328592" cy="5256398"/>
        </p:xfrm>
        <a:graphic>
          <a:graphicData uri="http://schemas.openxmlformats.org/drawingml/2006/table">
            <a:tbl>
              <a:tblPr/>
              <a:tblGrid>
                <a:gridCol w="1330188"/>
                <a:gridCol w="3998404"/>
              </a:tblGrid>
              <a:tr h="422745">
                <a:tc>
                  <a:txBody>
                    <a:bodyPr/>
                    <a:lstStyle/>
                    <a:p>
                      <a:pPr fontAlgn="t"/>
                      <a:r>
                        <a:rPr lang="en-IN" sz="1400" dirty="0">
                          <a:effectLst/>
                          <a:latin typeface="Times New Roman" panose="02020603050405020304" pitchFamily="18" charset="0"/>
                          <a:cs typeface="Times New Roman" panose="02020603050405020304" pitchFamily="18" charset="0"/>
                        </a:rPr>
                        <a:t>Unit Name</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dirty="0">
                          <a:effectLst/>
                          <a:latin typeface="Times New Roman" panose="02020603050405020304" pitchFamily="18" charset="0"/>
                          <a:cs typeface="Times New Roman" panose="02020603050405020304" pitchFamily="18" charset="0"/>
                        </a:rPr>
                        <a:t>Operation</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122699">
                <a:tc>
                  <a:txBody>
                    <a:bodyPr/>
                    <a:lstStyle/>
                    <a:p>
                      <a:pPr fontAlgn="t"/>
                      <a:r>
                        <a:rPr lang="en-IN" sz="1400" dirty="0">
                          <a:effectLst/>
                          <a:latin typeface="Times New Roman" panose="02020603050405020304" pitchFamily="18" charset="0"/>
                          <a:cs typeface="Times New Roman" panose="02020603050405020304" pitchFamily="18" charset="0"/>
                        </a:rPr>
                        <a:t>User Interface</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latin typeface="Times New Roman" panose="02020603050405020304" pitchFamily="18" charset="0"/>
                          <a:cs typeface="Times New Roman" panose="02020603050405020304" pitchFamily="18" charset="0"/>
                        </a:rPr>
                        <a:t>Hive is a data warehouse infrastructure software that can create interaction between user and HDFS. The user interfaces that Hive supports are Hive Web UI, Hive command line, and Hive HD Insight (In Windows server).</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42495">
                <a:tc>
                  <a:txBody>
                    <a:bodyPr/>
                    <a:lstStyle/>
                    <a:p>
                      <a:pPr fontAlgn="t"/>
                      <a:r>
                        <a:rPr lang="en-IN" sz="1400" dirty="0">
                          <a:effectLst/>
                          <a:latin typeface="Times New Roman" panose="02020603050405020304" pitchFamily="18" charset="0"/>
                          <a:cs typeface="Times New Roman" panose="02020603050405020304" pitchFamily="18" charset="0"/>
                        </a:rPr>
                        <a:t>Meta Store</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Times New Roman" panose="02020603050405020304" pitchFamily="18" charset="0"/>
                          <a:cs typeface="Times New Roman" panose="02020603050405020304" pitchFamily="18" charset="0"/>
                        </a:rPr>
                        <a:t>Hive chooses respective database servers to store the schema or Metadata of tables, databases, columns in a table, their data types, and HDFS mapping.</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22699">
                <a:tc>
                  <a:txBody>
                    <a:bodyPr/>
                    <a:lstStyle/>
                    <a:p>
                      <a:pPr fontAlgn="t"/>
                      <a:r>
                        <a:rPr lang="en-IN" sz="1400" dirty="0">
                          <a:effectLst/>
                          <a:latin typeface="Times New Roman" panose="02020603050405020304" pitchFamily="18" charset="0"/>
                          <a:cs typeface="Times New Roman" panose="02020603050405020304" pitchFamily="18" charset="0"/>
                        </a:rPr>
                        <a:t>HiveQL Process Engine</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latin typeface="Times New Roman" panose="02020603050405020304" pitchFamily="18" charset="0"/>
                          <a:cs typeface="Times New Roman" panose="02020603050405020304" pitchFamily="18" charset="0"/>
                        </a:rPr>
                        <a:t>HiveQL is similar to SQL for querying on schema info on the </a:t>
                      </a:r>
                      <a:r>
                        <a:rPr lang="en-US" sz="1400" dirty="0" err="1">
                          <a:effectLst/>
                          <a:latin typeface="Times New Roman" panose="02020603050405020304" pitchFamily="18" charset="0"/>
                          <a:cs typeface="Times New Roman" panose="02020603050405020304" pitchFamily="18" charset="0"/>
                        </a:rPr>
                        <a:t>Metastore</a:t>
                      </a:r>
                      <a:r>
                        <a:rPr lang="en-US" sz="1400" dirty="0">
                          <a:effectLst/>
                          <a:latin typeface="Times New Roman" panose="02020603050405020304" pitchFamily="18" charset="0"/>
                          <a:cs typeface="Times New Roman" panose="02020603050405020304" pitchFamily="18" charset="0"/>
                        </a:rPr>
                        <a:t>. It is one of the replacements of traditional approach for MapReduce program. Instead of writing MapReduce program in Java, we can write a query for MapReduce job and process it.</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22699">
                <a:tc>
                  <a:txBody>
                    <a:bodyPr/>
                    <a:lstStyle/>
                    <a:p>
                      <a:pPr fontAlgn="t"/>
                      <a:r>
                        <a:rPr lang="en-IN" sz="1400" dirty="0">
                          <a:effectLst/>
                          <a:latin typeface="Times New Roman" panose="02020603050405020304" pitchFamily="18" charset="0"/>
                          <a:cs typeface="Times New Roman" panose="02020603050405020304" pitchFamily="18" charset="0"/>
                        </a:rPr>
                        <a:t>Execution Engine</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latin typeface="Times New Roman" panose="02020603050405020304" pitchFamily="18" charset="0"/>
                          <a:cs typeface="Times New Roman" panose="02020603050405020304" pitchFamily="18" charset="0"/>
                        </a:rPr>
                        <a:t>The conjunction part of HiveQL process Engine and MapReduce is Hive Execution Engine. Execution engine processes the query and generates results as same as MapReduce results. It uses the flavor of MapReduce.</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9845">
                <a:tc>
                  <a:txBody>
                    <a:bodyPr/>
                    <a:lstStyle/>
                    <a:p>
                      <a:pPr fontAlgn="t"/>
                      <a:r>
                        <a:rPr lang="en-IN" sz="1400" dirty="0">
                          <a:effectLst/>
                          <a:latin typeface="Times New Roman" panose="02020603050405020304" pitchFamily="18" charset="0"/>
                          <a:cs typeface="Times New Roman" panose="02020603050405020304" pitchFamily="18" charset="0"/>
                        </a:rPr>
                        <a:t>HDFS or HBASE</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latin typeface="Times New Roman" panose="02020603050405020304" pitchFamily="18" charset="0"/>
                          <a:cs typeface="Times New Roman" panose="02020603050405020304" pitchFamily="18" charset="0"/>
                        </a:rPr>
                        <a:t>Hadoop distributed file system or HBASE are the data storage techniques to store data into file system.</a:t>
                      </a:r>
                    </a:p>
                  </a:txBody>
                  <a:tcPr marL="51666" marR="51666" marT="51666" marB="516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446699" y="1213302"/>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75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Working of Hive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67544" y="2040243"/>
            <a:ext cx="8219256" cy="3798276"/>
          </a:xfrm>
        </p:spPr>
      </p:pic>
    </p:spTree>
    <p:extLst>
      <p:ext uri="{BB962C8B-B14F-4D97-AF65-F5344CB8AC3E}">
        <p14:creationId xmlns:p14="http://schemas.microsoft.com/office/powerpoint/2010/main" val="3280758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…Continuation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Execute </a:t>
            </a:r>
            <a:r>
              <a:rPr lang="en-US" b="1" dirty="0" smtClean="0">
                <a:latin typeface="Times New Roman" panose="02020603050405020304" pitchFamily="18" charset="0"/>
                <a:cs typeface="Times New Roman" panose="02020603050405020304" pitchFamily="18" charset="0"/>
              </a:rPr>
              <a:t>Query: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Hive interface such as Command Line or Web UI sends query to Driver (any database driver such as JDBC, ODBC, etc.) to execute.</a:t>
            </a:r>
          </a:p>
          <a:p>
            <a:r>
              <a:rPr lang="en-US" b="1" dirty="0">
                <a:latin typeface="Times New Roman" panose="02020603050405020304" pitchFamily="18" charset="0"/>
                <a:cs typeface="Times New Roman" panose="02020603050405020304" pitchFamily="18" charset="0"/>
              </a:rPr>
              <a:t>Get </a:t>
            </a:r>
            <a:r>
              <a:rPr lang="en-US" b="1" dirty="0" smtClean="0">
                <a:latin typeface="Times New Roman" panose="02020603050405020304" pitchFamily="18" charset="0"/>
                <a:cs typeface="Times New Roman" panose="02020603050405020304" pitchFamily="18" charset="0"/>
              </a:rPr>
              <a:t>Plan: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driver takes the help of query compiler that parses the query to check the syntax and query plan or the requirement of query.</a:t>
            </a:r>
          </a:p>
          <a:p>
            <a:r>
              <a:rPr lang="en-US" b="1" dirty="0">
                <a:latin typeface="Times New Roman" panose="02020603050405020304" pitchFamily="18" charset="0"/>
                <a:cs typeface="Times New Roman" panose="02020603050405020304" pitchFamily="18" charset="0"/>
              </a:rPr>
              <a:t>Get </a:t>
            </a:r>
            <a:r>
              <a:rPr lang="en-US" b="1" dirty="0" smtClean="0">
                <a:latin typeface="Times New Roman" panose="02020603050405020304" pitchFamily="18" charset="0"/>
                <a:cs typeface="Times New Roman" panose="02020603050405020304" pitchFamily="18" charset="0"/>
              </a:rPr>
              <a:t>Metadata: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compiler sends metadata request to </a:t>
            </a:r>
            <a:r>
              <a:rPr lang="en-US" dirty="0" err="1">
                <a:latin typeface="Times New Roman" panose="02020603050405020304" pitchFamily="18" charset="0"/>
                <a:cs typeface="Times New Roman" panose="02020603050405020304" pitchFamily="18" charset="0"/>
              </a:rPr>
              <a:t>Metastore</a:t>
            </a:r>
            <a:r>
              <a:rPr lang="en-US" dirty="0">
                <a:latin typeface="Times New Roman" panose="02020603050405020304" pitchFamily="18" charset="0"/>
                <a:cs typeface="Times New Roman" panose="02020603050405020304" pitchFamily="18" charset="0"/>
              </a:rPr>
              <a:t> (any database</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Send </a:t>
            </a:r>
            <a:r>
              <a:rPr lang="en-IN" b="1" dirty="0" smtClean="0">
                <a:latin typeface="Times New Roman" panose="02020603050405020304" pitchFamily="18" charset="0"/>
                <a:cs typeface="Times New Roman" panose="02020603050405020304" pitchFamily="18" charset="0"/>
              </a:rPr>
              <a:t>Metadata: </a:t>
            </a:r>
            <a:r>
              <a:rPr lang="en-IN" dirty="0" smtClean="0">
                <a:latin typeface="Times New Roman" panose="02020603050405020304" pitchFamily="18" charset="0"/>
                <a:cs typeface="Times New Roman" panose="02020603050405020304" pitchFamily="18" charset="0"/>
              </a:rPr>
              <a:t>Metastore </a:t>
            </a:r>
            <a:r>
              <a:rPr lang="en-IN" dirty="0">
                <a:latin typeface="Times New Roman" panose="02020603050405020304" pitchFamily="18" charset="0"/>
                <a:cs typeface="Times New Roman" panose="02020603050405020304" pitchFamily="18" charset="0"/>
              </a:rPr>
              <a:t>sends metadata as a response to the compiler.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639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…Continuation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Send </a:t>
            </a:r>
            <a:r>
              <a:rPr lang="en-US" b="1" dirty="0" smtClean="0">
                <a:latin typeface="Times New Roman" panose="02020603050405020304" pitchFamily="18" charset="0"/>
                <a:cs typeface="Times New Roman" panose="02020603050405020304" pitchFamily="18" charset="0"/>
              </a:rPr>
              <a:t>Plan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compiler checks the requirement and resends the plan to the driver. Up to here, the parsing and compiling of a query is complete.</a:t>
            </a:r>
          </a:p>
          <a:p>
            <a:r>
              <a:rPr lang="en-US" b="1" dirty="0">
                <a:latin typeface="Times New Roman" panose="02020603050405020304" pitchFamily="18" charset="0"/>
                <a:cs typeface="Times New Roman" panose="02020603050405020304" pitchFamily="18" charset="0"/>
              </a:rPr>
              <a:t>Execute </a:t>
            </a:r>
            <a:r>
              <a:rPr lang="en-US" b="1" dirty="0" smtClean="0">
                <a:latin typeface="Times New Roman" panose="02020603050405020304" pitchFamily="18" charset="0"/>
                <a:cs typeface="Times New Roman" panose="02020603050405020304" pitchFamily="18" charset="0"/>
              </a:rPr>
              <a:t>Plan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driver sends the execute plan to the execution engine.</a:t>
            </a:r>
          </a:p>
          <a:p>
            <a:r>
              <a:rPr lang="en-US" b="1" dirty="0">
                <a:latin typeface="Times New Roman" panose="02020603050405020304" pitchFamily="18" charset="0"/>
                <a:cs typeface="Times New Roman" panose="02020603050405020304" pitchFamily="18" charset="0"/>
              </a:rPr>
              <a:t>Execute </a:t>
            </a:r>
            <a:r>
              <a:rPr lang="en-US" b="1" dirty="0" smtClean="0">
                <a:latin typeface="Times New Roman" panose="02020603050405020304" pitchFamily="18" charset="0"/>
                <a:cs typeface="Times New Roman" panose="02020603050405020304" pitchFamily="18" charset="0"/>
              </a:rPr>
              <a:t>Job </a:t>
            </a:r>
            <a:r>
              <a:rPr lang="en-US" dirty="0" smtClean="0">
                <a:latin typeface="Times New Roman" panose="02020603050405020304" pitchFamily="18" charset="0"/>
                <a:cs typeface="Times New Roman" panose="02020603050405020304" pitchFamily="18" charset="0"/>
              </a:rPr>
              <a:t>Internally</a:t>
            </a:r>
            <a:r>
              <a:rPr lang="en-US" dirty="0">
                <a:latin typeface="Times New Roman" panose="02020603050405020304" pitchFamily="18" charset="0"/>
                <a:cs typeface="Times New Roman" panose="02020603050405020304" pitchFamily="18" charset="0"/>
              </a:rPr>
              <a:t>, the process of execution job is a </a:t>
            </a:r>
            <a:r>
              <a:rPr lang="en-US" dirty="0" err="1">
                <a:latin typeface="Times New Roman" panose="02020603050405020304" pitchFamily="18" charset="0"/>
                <a:cs typeface="Times New Roman" panose="02020603050405020304" pitchFamily="18" charset="0"/>
              </a:rPr>
              <a:t>MapReduce</a:t>
            </a:r>
            <a:r>
              <a:rPr lang="en-US" dirty="0">
                <a:latin typeface="Times New Roman" panose="02020603050405020304" pitchFamily="18" charset="0"/>
                <a:cs typeface="Times New Roman" panose="02020603050405020304" pitchFamily="18" charset="0"/>
              </a:rPr>
              <a:t> job. The execution engine sends the job to </a:t>
            </a:r>
            <a:r>
              <a:rPr lang="en-US" dirty="0" err="1">
                <a:latin typeface="Times New Roman" panose="02020603050405020304" pitchFamily="18" charset="0"/>
                <a:cs typeface="Times New Roman" panose="02020603050405020304" pitchFamily="18" charset="0"/>
              </a:rPr>
              <a:t>JobTracker</a:t>
            </a:r>
            <a:r>
              <a:rPr lang="en-US" dirty="0">
                <a:latin typeface="Times New Roman" panose="02020603050405020304" pitchFamily="18" charset="0"/>
                <a:cs typeface="Times New Roman" panose="02020603050405020304" pitchFamily="18" charset="0"/>
              </a:rPr>
              <a:t>, which is in Name node and it assigns this job to </a:t>
            </a:r>
            <a:r>
              <a:rPr lang="en-US" dirty="0" err="1">
                <a:latin typeface="Times New Roman" panose="02020603050405020304" pitchFamily="18" charset="0"/>
                <a:cs typeface="Times New Roman" panose="02020603050405020304" pitchFamily="18" charset="0"/>
              </a:rPr>
              <a:t>TaskTracker</a:t>
            </a:r>
            <a:r>
              <a:rPr lang="en-US" dirty="0">
                <a:latin typeface="Times New Roman" panose="02020603050405020304" pitchFamily="18" charset="0"/>
                <a:cs typeface="Times New Roman" panose="02020603050405020304" pitchFamily="18" charset="0"/>
              </a:rPr>
              <a:t>, which is in Data node. Here, the query executes </a:t>
            </a:r>
            <a:r>
              <a:rPr lang="en-US" dirty="0" err="1">
                <a:latin typeface="Times New Roman" panose="02020603050405020304" pitchFamily="18" charset="0"/>
                <a:cs typeface="Times New Roman" panose="02020603050405020304" pitchFamily="18" charset="0"/>
              </a:rPr>
              <a:t>MapReduce</a:t>
            </a:r>
            <a:r>
              <a:rPr lang="en-US" dirty="0">
                <a:latin typeface="Times New Roman" panose="02020603050405020304" pitchFamily="18" charset="0"/>
                <a:cs typeface="Times New Roman" panose="02020603050405020304" pitchFamily="18" charset="0"/>
              </a:rPr>
              <a:t> job.</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902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…Continuation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Metadata </a:t>
            </a:r>
            <a:r>
              <a:rPr lang="en-US" b="1" dirty="0" smtClean="0">
                <a:latin typeface="Times New Roman" panose="02020603050405020304" pitchFamily="18" charset="0"/>
                <a:cs typeface="Times New Roman" panose="02020603050405020304" pitchFamily="18" charset="0"/>
              </a:rPr>
              <a:t>Ops </a:t>
            </a:r>
            <a:r>
              <a:rPr lang="en-US" dirty="0" smtClean="0">
                <a:latin typeface="Times New Roman" panose="02020603050405020304" pitchFamily="18" charset="0"/>
                <a:cs typeface="Times New Roman" panose="02020603050405020304" pitchFamily="18" charset="0"/>
              </a:rPr>
              <a:t>Meanwhile </a:t>
            </a:r>
            <a:r>
              <a:rPr lang="en-US" dirty="0">
                <a:latin typeface="Times New Roman" panose="02020603050405020304" pitchFamily="18" charset="0"/>
                <a:cs typeface="Times New Roman" panose="02020603050405020304" pitchFamily="18" charset="0"/>
              </a:rPr>
              <a:t>in execution, the execution engine can execute metadata operations with </a:t>
            </a:r>
            <a:r>
              <a:rPr lang="en-US" dirty="0" err="1">
                <a:latin typeface="Times New Roman" panose="02020603050405020304" pitchFamily="18" charset="0"/>
                <a:cs typeface="Times New Roman" panose="02020603050405020304" pitchFamily="18" charset="0"/>
              </a:rPr>
              <a:t>Metastore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Fetch </a:t>
            </a:r>
            <a:r>
              <a:rPr lang="en-US" b="1" dirty="0" smtClean="0">
                <a:latin typeface="Times New Roman" panose="02020603050405020304" pitchFamily="18" charset="0"/>
                <a:cs typeface="Times New Roman" panose="02020603050405020304" pitchFamily="18" charset="0"/>
              </a:rPr>
              <a:t>Result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execution engine receives the results from Data nodes.</a:t>
            </a:r>
          </a:p>
          <a:p>
            <a:r>
              <a:rPr lang="en-US" b="1" dirty="0">
                <a:latin typeface="Times New Roman" panose="02020603050405020304" pitchFamily="18" charset="0"/>
                <a:cs typeface="Times New Roman" panose="02020603050405020304" pitchFamily="18" charset="0"/>
              </a:rPr>
              <a:t>Send </a:t>
            </a:r>
            <a:r>
              <a:rPr lang="en-US" b="1" dirty="0" smtClean="0">
                <a:latin typeface="Times New Roman" panose="02020603050405020304" pitchFamily="18" charset="0"/>
                <a:cs typeface="Times New Roman" panose="02020603050405020304" pitchFamily="18" charset="0"/>
              </a:rPr>
              <a:t>Results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execution engine sends those resultant values to the driver.</a:t>
            </a:r>
          </a:p>
          <a:p>
            <a:r>
              <a:rPr lang="en-US" b="1" dirty="0">
                <a:latin typeface="Times New Roman" panose="02020603050405020304" pitchFamily="18" charset="0"/>
                <a:cs typeface="Times New Roman" panose="02020603050405020304" pitchFamily="18" charset="0"/>
              </a:rPr>
              <a:t>Send </a:t>
            </a:r>
            <a:r>
              <a:rPr lang="en-US" b="1" dirty="0" smtClean="0">
                <a:latin typeface="Times New Roman" panose="02020603050405020304" pitchFamily="18" charset="0"/>
                <a:cs typeface="Times New Roman" panose="02020603050405020304" pitchFamily="18" charset="0"/>
              </a:rPr>
              <a:t>Results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driver sends the results to Hive Interfaces.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186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PIG vs HIVE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b="1" dirty="0" smtClean="0">
                <a:latin typeface="Times New Roman" panose="02020603050405020304" pitchFamily="18" charset="0"/>
                <a:cs typeface="Times New Roman" panose="02020603050405020304" pitchFamily="18" charset="0"/>
              </a:rPr>
              <a:t>Let’s talk about similarities :</a:t>
            </a:r>
          </a:p>
          <a:p>
            <a:r>
              <a:rPr lang="en-IN" dirty="0">
                <a:latin typeface="Times New Roman" panose="02020603050405020304" pitchFamily="18" charset="0"/>
                <a:cs typeface="Times New Roman" panose="02020603050405020304" pitchFamily="18" charset="0"/>
              </a:rPr>
              <a:t>Pig and Hive are the two key components of the Hadoop ecosystem</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Pig </a:t>
            </a:r>
            <a:r>
              <a:rPr lang="en-IN" dirty="0" smtClean="0">
                <a:latin typeface="Times New Roman" panose="02020603050405020304" pitchFamily="18" charset="0"/>
                <a:cs typeface="Times New Roman" panose="02020603050405020304" pitchFamily="18" charset="0"/>
              </a:rPr>
              <a:t>Hadoop </a:t>
            </a:r>
            <a:r>
              <a:rPr lang="en-IN" dirty="0">
                <a:latin typeface="Times New Roman" panose="02020603050405020304" pitchFamily="18" charset="0"/>
                <a:cs typeface="Times New Roman" panose="02020603050405020304" pitchFamily="18" charset="0"/>
              </a:rPr>
              <a:t>and Hive </a:t>
            </a:r>
            <a:r>
              <a:rPr lang="en-IN" dirty="0" smtClean="0">
                <a:latin typeface="Times New Roman" panose="02020603050405020304" pitchFamily="18" charset="0"/>
                <a:cs typeface="Times New Roman" panose="02020603050405020304" pitchFamily="18" charset="0"/>
              </a:rPr>
              <a:t>Hadoop </a:t>
            </a:r>
            <a:r>
              <a:rPr lang="en-IN" dirty="0">
                <a:latin typeface="Times New Roman" panose="02020603050405020304" pitchFamily="18" charset="0"/>
                <a:cs typeface="Times New Roman" panose="02020603050405020304" pitchFamily="18" charset="0"/>
              </a:rPr>
              <a:t>have a similar goal- they are tools that ease the complexity of writing complex java MapReduce programs</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If we take a look at diagrammatic representation of the Hadoop ecosystem, HIVE and PIG components cover the same verticals and this certainly raises the question, which one is better? It’s Pig vs Hive (Yahoo vs Facebook).</a:t>
            </a:r>
          </a:p>
          <a:p>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604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6512511" cy="1143000"/>
          </a:xfrm>
        </p:spPr>
        <p:txBody>
          <a:bodyPr/>
          <a:lstStyle/>
          <a:p>
            <a:r>
              <a:rPr lang="en-IN" dirty="0" smtClean="0">
                <a:latin typeface="Times New Roman" panose="02020603050405020304" pitchFamily="18" charset="0"/>
                <a:cs typeface="Times New Roman" panose="02020603050405020304" pitchFamily="18" charset="0"/>
              </a:rPr>
              <a:t>…Continuation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15616" y="1700808"/>
            <a:ext cx="3346704" cy="639762"/>
          </a:xfrm>
        </p:spPr>
        <p:txBody>
          <a:bodyPr/>
          <a:lstStyle/>
          <a:p>
            <a:pPr algn="ctr"/>
            <a:r>
              <a:rPr lang="en-IN" dirty="0" smtClean="0">
                <a:latin typeface="Times New Roman" panose="02020603050405020304" pitchFamily="18" charset="0"/>
                <a:cs typeface="Times New Roman" panose="02020603050405020304" pitchFamily="18" charset="0"/>
              </a:rPr>
              <a:t>HIVE</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187624" y="2420888"/>
            <a:ext cx="3346704" cy="2743200"/>
          </a:xfrm>
        </p:spPr>
        <p:txBody>
          <a:bodyPr>
            <a:noAutofit/>
          </a:bodyPr>
          <a:lstStyle/>
          <a:p>
            <a:r>
              <a:rPr lang="en-IN" sz="1600" dirty="0">
                <a:latin typeface="Times New Roman" panose="02020603050405020304" pitchFamily="18" charset="0"/>
                <a:cs typeface="Times New Roman" panose="02020603050405020304" pitchFamily="18" charset="0"/>
              </a:rPr>
              <a:t>Declarative SQLish </a:t>
            </a:r>
            <a:r>
              <a:rPr lang="en-IN" sz="1600" dirty="0" smtClean="0">
                <a:latin typeface="Times New Roman" panose="02020603050405020304" pitchFamily="18" charset="0"/>
                <a:cs typeface="Times New Roman" panose="02020603050405020304" pitchFamily="18" charset="0"/>
              </a:rPr>
              <a:t>Language</a:t>
            </a:r>
          </a:p>
          <a:p>
            <a:r>
              <a:rPr lang="en-IN" sz="1600" dirty="0" smtClean="0">
                <a:latin typeface="Times New Roman" panose="02020603050405020304" pitchFamily="18" charset="0"/>
                <a:cs typeface="Times New Roman" panose="02020603050405020304" pitchFamily="18" charset="0"/>
              </a:rPr>
              <a:t>For creating reports</a:t>
            </a:r>
          </a:p>
          <a:p>
            <a:r>
              <a:rPr lang="en-US" sz="1600" dirty="0">
                <a:latin typeface="Times New Roman" panose="02020603050405020304" pitchFamily="18" charset="0"/>
                <a:cs typeface="Times New Roman" panose="02020603050405020304" pitchFamily="18" charset="0"/>
              </a:rPr>
              <a:t>Mainly used by Data </a:t>
            </a:r>
            <a:r>
              <a:rPr lang="en-US" sz="1600" dirty="0" smtClean="0">
                <a:latin typeface="Times New Roman" panose="02020603050405020304" pitchFamily="18" charset="0"/>
                <a:cs typeface="Times New Roman" panose="02020603050405020304" pitchFamily="18" charset="0"/>
              </a:rPr>
              <a:t>Analysts</a:t>
            </a:r>
          </a:p>
          <a:p>
            <a:r>
              <a:rPr lang="en-US" sz="1600" dirty="0">
                <a:latin typeface="Times New Roman" panose="02020603050405020304" pitchFamily="18" charset="0"/>
                <a:cs typeface="Times New Roman" panose="02020603050405020304" pitchFamily="18" charset="0"/>
              </a:rPr>
              <a:t>Operates on the server side of a cluster</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Makes use of exact variation of dedicated SQL DDL language by defining tables beforehand</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Directly leverages SQL and is easy to learn for database experts</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Hive does not support it.</a:t>
            </a:r>
            <a:endParaRPr lang="en-IN" sz="16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4716016" y="1700808"/>
            <a:ext cx="3346704" cy="639762"/>
          </a:xfrm>
        </p:spPr>
        <p:txBody>
          <a:bodyPr/>
          <a:lstStyle/>
          <a:p>
            <a:pPr algn="ctr"/>
            <a:r>
              <a:rPr lang="en-IN" dirty="0" smtClean="0">
                <a:latin typeface="Times New Roman" panose="02020603050405020304" pitchFamily="18" charset="0"/>
                <a:cs typeface="Times New Roman" panose="02020603050405020304" pitchFamily="18" charset="0"/>
              </a:rPr>
              <a:t>PIG</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4716016" y="2420888"/>
            <a:ext cx="3346704" cy="2743200"/>
          </a:xfrm>
        </p:spPr>
        <p:txBody>
          <a:bodyPr>
            <a:noAutofit/>
          </a:bodyPr>
          <a:lstStyle/>
          <a:p>
            <a:r>
              <a:rPr lang="en-IN" sz="1600" dirty="0">
                <a:latin typeface="Times New Roman" panose="02020603050405020304" pitchFamily="18" charset="0"/>
                <a:cs typeface="Times New Roman" panose="02020603050405020304" pitchFamily="18" charset="0"/>
              </a:rPr>
              <a:t>Procedural Data Flow </a:t>
            </a:r>
            <a:r>
              <a:rPr lang="en-IN" sz="1600" dirty="0" smtClean="0">
                <a:latin typeface="Times New Roman" panose="02020603050405020304" pitchFamily="18" charset="0"/>
                <a:cs typeface="Times New Roman" panose="02020603050405020304" pitchFamily="18" charset="0"/>
              </a:rPr>
              <a:t>Language</a:t>
            </a:r>
          </a:p>
          <a:p>
            <a:r>
              <a:rPr lang="en-IN" sz="1600" dirty="0" smtClean="0">
                <a:latin typeface="Times New Roman" panose="02020603050405020304" pitchFamily="18" charset="0"/>
                <a:cs typeface="Times New Roman" panose="02020603050405020304" pitchFamily="18" charset="0"/>
              </a:rPr>
              <a:t>For Programming</a:t>
            </a:r>
          </a:p>
          <a:p>
            <a:r>
              <a:rPr lang="en-US" sz="1600" dirty="0" smtClean="0">
                <a:latin typeface="Times New Roman" panose="02020603050405020304" pitchFamily="18" charset="0"/>
                <a:cs typeface="Times New Roman" panose="02020603050405020304" pitchFamily="18" charset="0"/>
              </a:rPr>
              <a:t>Mainly </a:t>
            </a:r>
            <a:r>
              <a:rPr lang="en-US" sz="1600" dirty="0">
                <a:latin typeface="Times New Roman" panose="02020603050405020304" pitchFamily="18" charset="0"/>
                <a:cs typeface="Times New Roman" panose="02020603050405020304" pitchFamily="18" charset="0"/>
              </a:rPr>
              <a:t>used by Researchers and </a:t>
            </a:r>
            <a:r>
              <a:rPr lang="en-US" sz="1600" dirty="0" smtClean="0">
                <a:latin typeface="Times New Roman" panose="02020603050405020304" pitchFamily="18" charset="0"/>
                <a:cs typeface="Times New Roman" panose="02020603050405020304" pitchFamily="18" charset="0"/>
              </a:rPr>
              <a:t>Programmers</a:t>
            </a:r>
          </a:p>
          <a:p>
            <a:r>
              <a:rPr lang="en-US" sz="1600" dirty="0">
                <a:latin typeface="Times New Roman" panose="02020603050405020304" pitchFamily="18" charset="0"/>
                <a:cs typeface="Times New Roman" panose="02020603050405020304" pitchFamily="18" charset="0"/>
              </a:rPr>
              <a:t>Operates on the client side of a cluster</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Does not have a dedicated metadata database</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Pig is SQL like but varies to a great extent</a:t>
            </a:r>
            <a:r>
              <a:rPr lang="en-US" sz="1600" dirty="0" smtClean="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Pig supports Avro file format.</a:t>
            </a:r>
          </a:p>
        </p:txBody>
      </p:sp>
    </p:spTree>
    <p:extLst>
      <p:ext uri="{BB962C8B-B14F-4D97-AF65-F5344CB8AC3E}">
        <p14:creationId xmlns:p14="http://schemas.microsoft.com/office/powerpoint/2010/main" val="3686114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p:txBody>
      </p:sp>
      <p:pic>
        <p:nvPicPr>
          <p:cNvPr id="4" name="Content Placeholder 3" descr="Limitations of Hive"/>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168849" y="1752600"/>
            <a:ext cx="6806301" cy="4373563"/>
          </a:xfrm>
          <a:prstGeom prst="rect">
            <a:avLst/>
          </a:prstGeom>
          <a:noFill/>
          <a:ln>
            <a:noFill/>
          </a:ln>
        </p:spPr>
      </p:pic>
    </p:spTree>
    <p:extLst>
      <p:ext uri="{BB962C8B-B14F-4D97-AF65-F5344CB8AC3E}">
        <p14:creationId xmlns:p14="http://schemas.microsoft.com/office/powerpoint/2010/main" val="3538981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4653136"/>
            <a:ext cx="6512511" cy="1143000"/>
          </a:xfrm>
        </p:spPr>
        <p:txBody>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hlinkClick r:id="rId2"/>
              </a:rPr>
              <a:t>https://www.edureka.co/blog/hive-tutorial</a:t>
            </a:r>
            <a:r>
              <a:rPr lang="en-IN" sz="2400" dirty="0" smtClean="0">
                <a:latin typeface="Times New Roman" panose="02020603050405020304" pitchFamily="18" charset="0"/>
                <a:cs typeface="Times New Roman" panose="02020603050405020304" pitchFamily="18" charset="0"/>
                <a:hlinkClick r:id="rId2"/>
              </a:rPr>
              <a:t>/</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3"/>
              </a:rPr>
              <a:t>https://</a:t>
            </a:r>
            <a:r>
              <a:rPr lang="en-IN" sz="2400" dirty="0" smtClean="0">
                <a:latin typeface="Times New Roman" panose="02020603050405020304" pitchFamily="18" charset="0"/>
                <a:cs typeface="Times New Roman" panose="02020603050405020304" pitchFamily="18" charset="0"/>
                <a:hlinkClick r:id="rId3"/>
              </a:rPr>
              <a:t>www.cloudera.com/products/open-source/apache-hadoop/apache-hive.html</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4"/>
              </a:rPr>
              <a:t>https://</a:t>
            </a:r>
            <a:r>
              <a:rPr lang="en-IN" sz="2400" dirty="0" smtClean="0">
                <a:latin typeface="Times New Roman" panose="02020603050405020304" pitchFamily="18" charset="0"/>
                <a:cs typeface="Times New Roman" panose="02020603050405020304" pitchFamily="18" charset="0"/>
                <a:hlinkClick r:id="rId4"/>
              </a:rPr>
              <a:t>www.tutorialspoint.com/hive/hive_introduction.htm</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5"/>
              </a:rPr>
              <a:t>https://www.dezyre.com/article/difference-between-pig-and-hive-the-two-key-components-of-hadoop-ecosystem/79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66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2708919"/>
            <a:ext cx="5400600" cy="1015663"/>
          </a:xfrm>
          <a:prstGeom prst="rect">
            <a:avLst/>
          </a:prstGeom>
          <a:noFill/>
        </p:spPr>
        <p:txBody>
          <a:bodyPr wrap="square" rtlCol="0">
            <a:spAutoFit/>
          </a:bodyPr>
          <a:lstStyle/>
          <a:p>
            <a:pPr algn="ctr"/>
            <a:r>
              <a:rPr lang="en-IN" sz="6000" b="1" dirty="0" smtClean="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764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?WHAT?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Apache Hive is a Data Warehousing package built on top of Hadoop and is used for data </a:t>
            </a:r>
            <a:r>
              <a:rPr lang="en-IN" dirty="0" smtClean="0">
                <a:latin typeface="Times New Roman" panose="02020603050405020304" pitchFamily="18" charset="0"/>
                <a:cs typeface="Times New Roman" panose="02020603050405020304" pitchFamily="18" charset="0"/>
              </a:rPr>
              <a:t>analysis.</a:t>
            </a:r>
          </a:p>
          <a:p>
            <a:r>
              <a:rPr lang="en-IN" dirty="0" smtClean="0">
                <a:latin typeface="Times New Roman" panose="02020603050405020304" pitchFamily="18" charset="0"/>
                <a:cs typeface="Times New Roman" panose="02020603050405020304" pitchFamily="18" charset="0"/>
              </a:rPr>
              <a:t>It is used </a:t>
            </a:r>
            <a:r>
              <a:rPr lang="en-IN" dirty="0">
                <a:latin typeface="Times New Roman" panose="02020603050405020304" pitchFamily="18" charset="0"/>
                <a:cs typeface="Times New Roman" panose="02020603050405020304" pitchFamily="18" charset="0"/>
              </a:rPr>
              <a:t>for managing and querying structured data</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Hive allows </a:t>
            </a:r>
            <a:r>
              <a:rPr lang="en-IN" dirty="0">
                <a:latin typeface="Times New Roman" panose="02020603050405020304" pitchFamily="18" charset="0"/>
                <a:cs typeface="Times New Roman" panose="02020603050405020304" pitchFamily="18" charset="0"/>
              </a:rPr>
              <a:t>traditional map/reduce programmers to plug in their custom mappers and reducers</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 popular feature of Hive is that there is no need to learn Java.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847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?WHY?</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4159"/>
            <a:ext cx="8229600" cy="3930445"/>
          </a:xfrm>
        </p:spPr>
      </p:pic>
    </p:spTree>
    <p:extLst>
      <p:ext uri="{BB962C8B-B14F-4D97-AF65-F5344CB8AC3E}">
        <p14:creationId xmlns:p14="http://schemas.microsoft.com/office/powerpoint/2010/main" val="569727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IN" dirty="0" smtClean="0">
                <a:latin typeface="Times New Roman" panose="02020603050405020304" pitchFamily="18" charset="0"/>
                <a:cs typeface="Times New Roman" panose="02020603050405020304" pitchFamily="18" charset="0"/>
              </a:rPr>
              <a:t>?WHEN?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86210"/>
            <a:ext cx="8229600" cy="4525963"/>
          </a:xfrm>
        </p:spPr>
        <p:txBody>
          <a:bodyPr>
            <a:normAutofit/>
          </a:bodyPr>
          <a:lstStyle/>
          <a:p>
            <a:r>
              <a:rPr lang="en-IN" dirty="0" smtClean="0">
                <a:latin typeface="Times New Roman" panose="02020603050405020304" pitchFamily="18" charset="0"/>
                <a:cs typeface="Times New Roman" panose="02020603050405020304" pitchFamily="18" charset="0"/>
              </a:rPr>
              <a:t>Hive </a:t>
            </a:r>
            <a:r>
              <a:rPr lang="en-IN" dirty="0">
                <a:latin typeface="Times New Roman" panose="02020603050405020304" pitchFamily="18" charset="0"/>
                <a:cs typeface="Times New Roman" panose="02020603050405020304" pitchFamily="18" charset="0"/>
              </a:rPr>
              <a:t>was developed by the Data Infrastructure Team at Facebook</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Hive is  very popular with all the users internally at Facebook and is being used to run thousands of jobs on the cluster with hundreds of users, for a wide variety of applications</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Hive-Hadoop cluster at Facebook stores more than 2PB of raw data and regularly loads 15 TB of data on a daily basis.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369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4653136"/>
            <a:ext cx="6512511" cy="1143000"/>
          </a:xfrm>
        </p:spPr>
        <p:txBody>
          <a:bodyPr/>
          <a:lstStyle/>
          <a:p>
            <a:r>
              <a:rPr lang="en-IN" dirty="0" smtClean="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454" y="1752600"/>
            <a:ext cx="8091091" cy="4373563"/>
          </a:xfrm>
        </p:spPr>
      </p:pic>
    </p:spTree>
    <p:extLst>
      <p:ext uri="{BB962C8B-B14F-4D97-AF65-F5344CB8AC3E}">
        <p14:creationId xmlns:p14="http://schemas.microsoft.com/office/powerpoint/2010/main" val="489810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r>
              <a:rPr lang="en-IN" dirty="0" smtClean="0">
                <a:latin typeface="Times New Roman" panose="02020603050405020304" pitchFamily="18" charset="0"/>
                <a:cs typeface="Times New Roman" panose="02020603050405020304" pitchFamily="18" charset="0"/>
              </a:rPr>
              <a:t>FEATURES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616" y="1196752"/>
            <a:ext cx="6400800" cy="3474720"/>
          </a:xfrm>
        </p:spPr>
        <p:txBody>
          <a:bodyPr/>
          <a:lstStyle/>
          <a:p>
            <a:pPr lvl="0"/>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Allows programmers to plug in custom Mappers and Reducers.</a:t>
            </a:r>
          </a:p>
          <a:p>
            <a:pPr lvl="0"/>
            <a:r>
              <a:rPr lang="en-IN" dirty="0" smtClean="0">
                <a:latin typeface="Times New Roman" panose="02020603050405020304" pitchFamily="18" charset="0"/>
                <a:cs typeface="Times New Roman" panose="02020603050405020304" pitchFamily="18" charset="0"/>
              </a:rPr>
              <a:t>Has </a:t>
            </a:r>
            <a:r>
              <a:rPr lang="en-IN" dirty="0">
                <a:latin typeface="Times New Roman" panose="02020603050405020304" pitchFamily="18" charset="0"/>
                <a:cs typeface="Times New Roman" panose="02020603050405020304" pitchFamily="18" charset="0"/>
              </a:rPr>
              <a:t>Data Warehouse infrastructure.</a:t>
            </a:r>
          </a:p>
          <a:p>
            <a:pPr lvl="0"/>
            <a:r>
              <a:rPr lang="en-IN" dirty="0">
                <a:latin typeface="Times New Roman" panose="02020603050405020304" pitchFamily="18" charset="0"/>
                <a:cs typeface="Times New Roman" panose="02020603050405020304" pitchFamily="18" charset="0"/>
              </a:rPr>
              <a:t>Provides tools to enable easy data ETL.</a:t>
            </a:r>
          </a:p>
          <a:p>
            <a:pPr lvl="0"/>
            <a:r>
              <a:rPr lang="en-IN" dirty="0">
                <a:latin typeface="Times New Roman" panose="02020603050405020304" pitchFamily="18" charset="0"/>
                <a:cs typeface="Times New Roman" panose="02020603050405020304" pitchFamily="18" charset="0"/>
              </a:rPr>
              <a:t>Defines SQL-like query language called </a:t>
            </a:r>
            <a:r>
              <a:rPr lang="en-IN" dirty="0" smtClean="0">
                <a:latin typeface="Times New Roman" panose="02020603050405020304" pitchFamily="18" charset="0"/>
                <a:cs typeface="Times New Roman" panose="02020603050405020304" pitchFamily="18" charset="0"/>
              </a:rPr>
              <a:t>HQL</a:t>
            </a:r>
            <a:r>
              <a:rPr lang="en-IN" dirty="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Faster Batch Processing.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719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76443"/>
            <a:ext cx="8229600" cy="3725877"/>
          </a:xfrm>
        </p:spPr>
      </p:pic>
    </p:spTree>
    <p:extLst>
      <p:ext uri="{BB962C8B-B14F-4D97-AF65-F5344CB8AC3E}">
        <p14:creationId xmlns:p14="http://schemas.microsoft.com/office/powerpoint/2010/main" val="3647210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..Continuation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IN" dirty="0">
                <a:latin typeface="Times New Roman" panose="02020603050405020304" pitchFamily="18" charset="0"/>
                <a:cs typeface="Times New Roman" panose="02020603050405020304" pitchFamily="18" charset="0"/>
              </a:rPr>
              <a:t>Metastore – To store the metadata.</a:t>
            </a:r>
          </a:p>
          <a:p>
            <a:pPr lvl="0"/>
            <a:r>
              <a:rPr lang="en-IN" dirty="0">
                <a:latin typeface="Times New Roman" panose="02020603050405020304" pitchFamily="18" charset="0"/>
                <a:cs typeface="Times New Roman" panose="02020603050405020304" pitchFamily="18" charset="0"/>
              </a:rPr>
              <a:t>JDBC/ODBC – Query Compiler and Execution Engine to convert SQL queries to a sequence of MapReduce.</a:t>
            </a:r>
          </a:p>
          <a:p>
            <a:pPr lvl="0"/>
            <a:r>
              <a:rPr lang="en-IN" dirty="0">
                <a:latin typeface="Times New Roman" panose="02020603050405020304" pitchFamily="18" charset="0"/>
                <a:cs typeface="Times New Roman" panose="02020603050405020304" pitchFamily="18" charset="0"/>
              </a:rPr>
              <a:t>SerDe and </a:t>
            </a:r>
            <a:r>
              <a:rPr lang="en-IN" dirty="0" smtClean="0">
                <a:latin typeface="Times New Roman" panose="02020603050405020304" pitchFamily="18" charset="0"/>
                <a:cs typeface="Times New Roman" panose="02020603050405020304" pitchFamily="18" charset="0"/>
              </a:rPr>
              <a:t>Object Inspectors </a:t>
            </a:r>
            <a:r>
              <a:rPr lang="en-IN" dirty="0">
                <a:latin typeface="Times New Roman" panose="02020603050405020304" pitchFamily="18" charset="0"/>
                <a:cs typeface="Times New Roman" panose="02020603050405020304" pitchFamily="18" charset="0"/>
              </a:rPr>
              <a:t>– For data formats and types.</a:t>
            </a:r>
          </a:p>
          <a:p>
            <a:pPr lvl="0"/>
            <a:r>
              <a:rPr lang="en-IN" dirty="0">
                <a:latin typeface="Times New Roman" panose="02020603050405020304" pitchFamily="18" charset="0"/>
                <a:cs typeface="Times New Roman" panose="02020603050405020304" pitchFamily="18" charset="0"/>
              </a:rPr>
              <a:t>UDF/UDAF – For User Defined Functions.</a:t>
            </a:r>
          </a:p>
          <a:p>
            <a:pPr lvl="0"/>
            <a:r>
              <a:rPr lang="en-IN" dirty="0">
                <a:latin typeface="Times New Roman" panose="02020603050405020304" pitchFamily="18" charset="0"/>
                <a:cs typeface="Times New Roman" panose="02020603050405020304" pitchFamily="18" charset="0"/>
              </a:rPr>
              <a:t>Clients – Similar to MySQL  command line and a web UI.</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385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14500" y="2367756"/>
            <a:ext cx="571500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1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163</TotalTime>
  <Words>808</Words>
  <Application>Microsoft Office PowerPoint</Application>
  <PresentationFormat>On-screen Show (4:3)</PresentationFormat>
  <Paragraphs>92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Apothecary</vt:lpstr>
      <vt:lpstr>Big Data Tool-HIVE</vt:lpstr>
      <vt:lpstr>?WHAT?</vt:lpstr>
      <vt:lpstr>?WHY?</vt:lpstr>
      <vt:lpstr>?WHEN?</vt:lpstr>
      <vt:lpstr>?WHERE?</vt:lpstr>
      <vt:lpstr>FEATURES</vt:lpstr>
      <vt:lpstr>Architecture</vt:lpstr>
      <vt:lpstr>..Continuation</vt:lpstr>
      <vt:lpstr>Components</vt:lpstr>
      <vt:lpstr>…Continuation</vt:lpstr>
      <vt:lpstr>Working of Hive</vt:lpstr>
      <vt:lpstr>…Continuation</vt:lpstr>
      <vt:lpstr>…Continuation</vt:lpstr>
      <vt:lpstr>…Continuation</vt:lpstr>
      <vt:lpstr>PIG vs HIVE</vt:lpstr>
      <vt:lpstr>…Continuation</vt:lpstr>
      <vt:lpstr>LIMITATIONS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Tool-Hive</dc:title>
  <dc:creator>SAWON</dc:creator>
  <cp:lastModifiedBy>SAWON</cp:lastModifiedBy>
  <cp:revision>28</cp:revision>
  <dcterms:created xsi:type="dcterms:W3CDTF">2020-02-10T15:14:40Z</dcterms:created>
  <dcterms:modified xsi:type="dcterms:W3CDTF">2020-02-21T06:15:07Z</dcterms:modified>
</cp:coreProperties>
</file>