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9"/>
  </p:notesMasterIdLst>
  <p:sldIdLst>
    <p:sldId id="257" r:id="rId4"/>
    <p:sldId id="258" r:id="rId5"/>
    <p:sldId id="259" r:id="rId6"/>
    <p:sldId id="261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</p:sldIdLst>
  <p:sldSz cx="9144000" cy="5143500" type="screen16x9"/>
  <p:notesSz cx="6858000" cy="9144000"/>
  <p:embeddedFontLst>
    <p:embeddedFont>
      <p:font typeface="Dosis" panose="02010503020202060003" pitchFamily="2" charset="77"/>
      <p:regular r:id="rId20"/>
      <p:bold r:id="rId20"/>
    </p:embeddedFont>
    <p:embeddedFont>
      <p:font typeface="Roboto" panose="02000000000000000000" pitchFamily="2" charset="0"/>
      <p:regular r:id="rId20"/>
      <p:bold r:id="rId20"/>
      <p:italic r:id="rId20"/>
      <p:boldItalic r:id="rId20"/>
    </p:embeddedFont>
    <p:embeddedFont>
      <p:font typeface="Roboto Black" panose="02000000000000000000" pitchFamily="2" charset="0"/>
      <p:bold r:id="rId20"/>
      <p:boldItalic r:id="rId20"/>
    </p:embeddedFont>
    <p:embeddedFont>
      <p:font typeface="Roboto Thin" panose="02000000000000000000" pitchFamily="2" charset="0"/>
      <p:regular r:id="rId20"/>
      <p:bold r:id="rId20"/>
      <p:italic r:id="rId20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52BF7-F10D-42DD-8479-FF2DDF1A0279}">
  <a:tblStyle styleId="{41C52BF7-F10D-42DD-8479-FF2DDF1A02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NUL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9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713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045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57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84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89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14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75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63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6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9526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69021" y="1983100"/>
            <a:ext cx="8210374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5600"/>
              <a:buFont typeface="Arial"/>
              <a:buNone/>
            </a:pPr>
            <a:r>
              <a:rPr lang="en" sz="5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TITLE GOES HERE</a:t>
            </a:r>
            <a:endParaRPr sz="10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69011" y="2814675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SzPts val="3500"/>
              <a:buFont typeface="Arial"/>
              <a:buNone/>
            </a:pPr>
            <a:r>
              <a:rPr lang="en" sz="35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Subtitle goes here</a:t>
            </a:r>
            <a:endParaRPr sz="10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9031" y="4578285"/>
            <a:ext cx="1792609" cy="19645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New York  -  10th February, 2014</a:t>
            </a:r>
            <a:endParaRPr sz="8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028" y="620299"/>
            <a:ext cx="1362880" cy="2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">
    <p:bg>
      <p:bgPr>
        <a:solidFill>
          <a:srgbClr val="29526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69000" y="2073325"/>
            <a:ext cx="7747596" cy="16605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1. Announcements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2. Recruiting</a:t>
            </a:r>
            <a:endParaRPr sz="1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3. Product Updates</a:t>
            </a:r>
            <a:endParaRPr sz="1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4.  Weekly Metrics</a:t>
            </a:r>
            <a:endParaRPr sz="1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469004" y="1765604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EBECED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Shape 62"/>
          <p:cNvSpPr/>
          <p:nvPr/>
        </p:nvSpPr>
        <p:spPr>
          <a:xfrm>
            <a:off x="469011" y="519150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39D1B4"/>
                </a:solidFill>
                <a:latin typeface="Dosis"/>
                <a:ea typeface="Dosis"/>
                <a:cs typeface="Dosis"/>
                <a:sym typeface="Dosis"/>
              </a:rPr>
              <a:t>CONTENTS</a:t>
            </a:r>
            <a:endParaRPr sz="2400" b="0" i="0" u="none" strike="noStrike" cap="none">
              <a:solidFill>
                <a:srgbClr val="39D1B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469004" y="3927779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EBECED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6">
    <p:bg>
      <p:bgPr>
        <a:solidFill>
          <a:srgbClr val="6AB1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69021" y="1906900"/>
            <a:ext cx="8171820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5600"/>
              <a:buFont typeface="Arial"/>
              <a:buNone/>
            </a:pPr>
            <a:r>
              <a:rPr lang="en" sz="5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MAIN SECTION TITLE</a:t>
            </a:r>
            <a:endParaRPr sz="10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69011" y="2738475"/>
            <a:ext cx="8171820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SzPts val="3500"/>
              <a:buFont typeface="Arial"/>
              <a:buNone/>
            </a:pPr>
            <a:r>
              <a:rPr lang="en" sz="3500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Subtitle goes here</a:t>
            </a:r>
            <a:endParaRPr sz="10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section Slide">
  <p:cSld name="CUSTOM_7">
    <p:bg>
      <p:bgPr>
        <a:solidFill>
          <a:srgbClr val="E6E7E8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69021" y="1906900"/>
            <a:ext cx="8210374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5600"/>
              <a:buFont typeface="Arial"/>
              <a:buNone/>
            </a:pPr>
            <a:r>
              <a:rPr lang="en" sz="5600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SUB-SECTION TITLE</a:t>
            </a:r>
            <a:endParaRPr sz="10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69011" y="2738475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SzPts val="3500"/>
              <a:buFont typeface="Arial"/>
              <a:buNone/>
            </a:pPr>
            <a:r>
              <a:rPr lang="en" sz="35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Subtitle goes here</a:t>
            </a:r>
            <a:endParaRPr sz="10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lide">
  <p:cSld name="CUSTOM_1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69025" y="1767264"/>
            <a:ext cx="7697398" cy="216065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here. Collaboratively administrate empower markets via plug-and-play networks. </a:t>
            </a:r>
            <a:r>
              <a:rPr lang="en" sz="32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32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procrastinate B2C users after </a:t>
            </a:r>
            <a:r>
              <a:rPr lang="en" sz="32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installed base</a:t>
            </a:r>
            <a:r>
              <a:rPr lang="en" sz="32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benefits.</a:t>
            </a:r>
            <a:endParaRPr sz="32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69031" y="1063194"/>
            <a:ext cx="785826" cy="35498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GOAL</a:t>
            </a:r>
            <a:endParaRPr sz="1800" b="0" i="0" u="none" strike="noStrike" cap="none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1">
  <p:cSld name="CUSTOM_9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69000" y="2073325"/>
            <a:ext cx="7747596" cy="16605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1. Announcements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2. Recruiting</a:t>
            </a:r>
            <a:endParaRPr sz="18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3. Product Updates</a:t>
            </a:r>
            <a:endParaRPr sz="18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4.  Weekly Metrics</a:t>
            </a:r>
            <a:endParaRPr sz="18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75" name="Shape 75"/>
          <p:cNvCxnSpPr/>
          <p:nvPr/>
        </p:nvCxnSpPr>
        <p:spPr>
          <a:xfrm>
            <a:off x="469004" y="1765604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29526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6" name="Shape 76"/>
          <p:cNvSpPr/>
          <p:nvPr/>
        </p:nvSpPr>
        <p:spPr>
          <a:xfrm>
            <a:off x="469011" y="519150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6AB1D3"/>
                </a:solidFill>
                <a:latin typeface="Dosis"/>
                <a:ea typeface="Dosis"/>
                <a:cs typeface="Dosis"/>
                <a:sym typeface="Dosis"/>
              </a:rPr>
              <a:t>LIST OF THINGS</a:t>
            </a:r>
            <a:endParaRPr sz="2400" b="0" i="0" u="none" strike="noStrike" cap="none">
              <a:solidFill>
                <a:srgbClr val="6AB1D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469004" y="3927779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295269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2">
  <p:cSld name="CUSTOM_8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69025" y="1083775"/>
            <a:ext cx="821037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69025" y="2543425"/>
            <a:ext cx="8210374" cy="216632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functional solutions</a:t>
            </a:r>
            <a:endParaRPr sz="1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cross-media value</a:t>
            </a:r>
            <a:endParaRPr sz="1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maximize timely </a:t>
            </a:r>
            <a:endParaRPr sz="1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professionally cultivate </a:t>
            </a:r>
            <a:endParaRPr sz="1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dynamically innovate</a:t>
            </a:r>
            <a:endParaRPr sz="1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69031" y="489942"/>
            <a:ext cx="809261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 b="0" i="0" u="none" strike="noStrike" cap="none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2 - Andy">
  <p:cSld name="CUSTOM_8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9025" y="1083775"/>
            <a:ext cx="821037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69031" y="489942"/>
            <a:ext cx="809261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 b="0" i="0" u="none" strike="noStrike" cap="none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69025" y="2735200"/>
            <a:ext cx="8210400" cy="20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"/>
              <a:buChar char="●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○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■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●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○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■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●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○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Dosis"/>
              <a:buChar char="■"/>
              <a:defRPr sz="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">
  <p:cSld name="CUSTOM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69025" y="2498625"/>
            <a:ext cx="3836306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important notes and thoughts.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69025" y="1083775"/>
            <a:ext cx="821037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69003" y="489950"/>
            <a:ext cx="3541048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 b="0" i="0" u="none" strike="noStrike" cap="none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841000" y="2498625"/>
            <a:ext cx="3836306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important notes and thoughts.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841000" y="3269525"/>
            <a:ext cx="3836306" cy="151804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 for real-time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69025" y="3269525"/>
            <a:ext cx="3836306" cy="151804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 for real-time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umn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69025" y="1083775"/>
            <a:ext cx="818472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69025" y="3269525"/>
            <a:ext cx="2460126" cy="151804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469031" y="2466975"/>
            <a:ext cx="2460126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important notes.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345275" y="3261725"/>
            <a:ext cx="2458992" cy="151918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deliverables for real-time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345273" y="2463626"/>
            <a:ext cx="2458992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important notes.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193600" y="3261725"/>
            <a:ext cx="2460126" cy="151918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unleash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cross-media information without cross-media value. Quickly maximize timely deliverables for real-time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220375" y="2460275"/>
            <a:ext cx="2458992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important notes.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469007" y="489950"/>
            <a:ext cx="3036225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 b="0" i="0" u="none" strike="noStrike" cap="none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Column">
  <p:cSld name="CUSTOM_20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536150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36150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536148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6" name="Shape 106"/>
          <p:cNvSpPr/>
          <p:nvPr/>
        </p:nvSpPr>
        <p:spPr>
          <a:xfrm>
            <a:off x="2619675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2619673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8" name="Shape 108"/>
          <p:cNvSpPr/>
          <p:nvPr/>
        </p:nvSpPr>
        <p:spPr>
          <a:xfrm>
            <a:off x="2619675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718025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4725435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1" name="Shape 111"/>
          <p:cNvSpPr/>
          <p:nvPr/>
        </p:nvSpPr>
        <p:spPr>
          <a:xfrm>
            <a:off x="4718025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16375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3" name="Shape 113"/>
          <p:cNvCxnSpPr/>
          <p:nvPr/>
        </p:nvCxnSpPr>
        <p:spPr>
          <a:xfrm>
            <a:off x="6816373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4" name="Shape 114"/>
          <p:cNvSpPr/>
          <p:nvPr/>
        </p:nvSpPr>
        <p:spPr>
          <a:xfrm>
            <a:off x="6816375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536150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536150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36150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8" name="Shape 118"/>
          <p:cNvCxnSpPr/>
          <p:nvPr/>
        </p:nvCxnSpPr>
        <p:spPr>
          <a:xfrm>
            <a:off x="536148" y="379919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9" name="Shape 119"/>
          <p:cNvSpPr/>
          <p:nvPr/>
        </p:nvSpPr>
        <p:spPr>
          <a:xfrm>
            <a:off x="2619675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2619673" y="379919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1" name="Shape 121"/>
          <p:cNvSpPr/>
          <p:nvPr/>
        </p:nvSpPr>
        <p:spPr>
          <a:xfrm>
            <a:off x="2619675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718025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4725435" y="379919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4" name="Shape 124"/>
          <p:cNvSpPr/>
          <p:nvPr/>
        </p:nvSpPr>
        <p:spPr>
          <a:xfrm>
            <a:off x="4718025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816375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 b="0" i="0" u="none" strike="noStrike" cap="none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6816373" y="379919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7" name="Shape 127"/>
          <p:cNvSpPr/>
          <p:nvPr/>
        </p:nvSpPr>
        <p:spPr>
          <a:xfrm>
            <a:off x="6816375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2619675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4710563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6823788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536150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A</a:t>
            </a:r>
            <a:endParaRPr sz="14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619675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B</a:t>
            </a:r>
            <a:endParaRPr sz="14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801475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D</a:t>
            </a:r>
            <a:endParaRPr sz="14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717950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C</a:t>
            </a:r>
            <a:endParaRPr sz="14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536148" y="9352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6" name="Shape 136"/>
          <p:cNvCxnSpPr/>
          <p:nvPr/>
        </p:nvCxnSpPr>
        <p:spPr>
          <a:xfrm>
            <a:off x="2619673" y="93524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7" name="Shape 137"/>
          <p:cNvCxnSpPr/>
          <p:nvPr/>
        </p:nvCxnSpPr>
        <p:spPr>
          <a:xfrm>
            <a:off x="4725435" y="93524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8" name="Shape 138"/>
          <p:cNvCxnSpPr/>
          <p:nvPr/>
        </p:nvCxnSpPr>
        <p:spPr>
          <a:xfrm>
            <a:off x="6816373" y="93524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Slide">
  <p:cSld name="CUSTOM_1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359" y="1347812"/>
            <a:ext cx="2434455" cy="24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457359" y="1347812"/>
            <a:ext cx="2434482" cy="2447869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295269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85722" y="1522982"/>
            <a:ext cx="2177712" cy="29916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BOX TITLE</a:t>
            </a:r>
            <a:endParaRPr sz="16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627023" y="1961728"/>
            <a:ext cx="2095200" cy="0"/>
          </a:xfrm>
          <a:prstGeom prst="straightConnector1">
            <a:avLst/>
          </a:prstGeom>
          <a:noFill/>
          <a:ln w="9525" cap="rnd" cmpd="sng">
            <a:solidFill>
              <a:srgbClr val="E6E7E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4" name="Shape 144"/>
          <p:cNvSpPr/>
          <p:nvPr/>
        </p:nvSpPr>
        <p:spPr>
          <a:xfrm>
            <a:off x="641533" y="2167111"/>
            <a:ext cx="2066106" cy="1378502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758" y="1347812"/>
            <a:ext cx="2434455" cy="24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3354758" y="1347812"/>
            <a:ext cx="2434482" cy="2447869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295269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483123" y="1522982"/>
            <a:ext cx="2177712" cy="29916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BOX TITLE</a:t>
            </a:r>
            <a:endParaRPr sz="16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8" name="Shape 148"/>
          <p:cNvCxnSpPr/>
          <p:nvPr/>
        </p:nvCxnSpPr>
        <p:spPr>
          <a:xfrm>
            <a:off x="3524422" y="1961728"/>
            <a:ext cx="2095200" cy="0"/>
          </a:xfrm>
          <a:prstGeom prst="straightConnector1">
            <a:avLst/>
          </a:prstGeom>
          <a:noFill/>
          <a:ln w="9525" cap="rnd" cmpd="sng">
            <a:solidFill>
              <a:srgbClr val="E6E7E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9" name="Shape 149"/>
          <p:cNvSpPr/>
          <p:nvPr/>
        </p:nvSpPr>
        <p:spPr>
          <a:xfrm>
            <a:off x="3538933" y="2167111"/>
            <a:ext cx="2066106" cy="1378502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52158" y="1347812"/>
            <a:ext cx="2434455" cy="24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6252158" y="1347812"/>
            <a:ext cx="2434482" cy="2447869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295269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380522" y="1522982"/>
            <a:ext cx="2177712" cy="29916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BOX TITLE</a:t>
            </a:r>
            <a:endParaRPr sz="16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6421822" y="1961728"/>
            <a:ext cx="2095200" cy="0"/>
          </a:xfrm>
          <a:prstGeom prst="straightConnector1">
            <a:avLst/>
          </a:prstGeom>
          <a:noFill/>
          <a:ln w="9525" cap="rnd" cmpd="sng">
            <a:solidFill>
              <a:srgbClr val="E6E7E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4" name="Shape 154"/>
          <p:cNvSpPr/>
          <p:nvPr/>
        </p:nvSpPr>
        <p:spPr>
          <a:xfrm>
            <a:off x="6436332" y="2167111"/>
            <a:ext cx="2066106" cy="1378502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-Image Normal">
  <p:cSld name="CUSTOM_1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6096000" y="0"/>
            <a:ext cx="3048000" cy="51435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6291250" y="280950"/>
            <a:ext cx="25623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Title, could be longer or more wordy</a:t>
            </a:r>
            <a:endParaRPr sz="28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6257950" y="1843050"/>
            <a:ext cx="26289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Commentary</a:t>
            </a:r>
            <a:endParaRPr sz="1100" b="1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Lorem ipsum dolor sit amet, consectetur adipiscing elit. Proin auctor odio eu ante egestas convallis. Etiam neque justo.</a:t>
            </a:r>
            <a:endParaRPr sz="11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Trends</a:t>
            </a:r>
            <a:endParaRPr sz="1100" b="1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Lorem ipsum dolor sit amet, consectetur adipiscing elit. Proin auctor odio eu ante egestas convallis. Etiam neque justo.</a:t>
            </a:r>
            <a:endParaRPr sz="11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Key Findings</a:t>
            </a:r>
            <a:endParaRPr sz="1100" b="1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Lorem ipsum dolor sit amet, consectetur adipiscing elit. Proin auctor odio eu ante egestas convallis. Etiam neque justo.</a:t>
            </a:r>
            <a:endParaRPr sz="11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86668" y="359490"/>
            <a:ext cx="2423304" cy="227707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IMAGE TITLE</a:t>
            </a:r>
            <a:endParaRPr sz="15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668" y="784766"/>
            <a:ext cx="4521770" cy="34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86668" y="4452635"/>
            <a:ext cx="3240378" cy="3337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cross-media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information without cross-media.</a:t>
            </a:r>
            <a:endParaRPr sz="10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Image Slide">
  <p:cSld name="CUSTOM_14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632594" y="4102372"/>
            <a:ext cx="2438905" cy="33372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cross-media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information without cross-media.</a:t>
            </a:r>
            <a:endParaRPr sz="11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40407" y="705146"/>
            <a:ext cx="2423304" cy="159617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IMAGE TITLE</a:t>
            </a:r>
            <a:endParaRPr sz="15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4872" y="1111745"/>
            <a:ext cx="3578572" cy="271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8139" y="1111745"/>
            <a:ext cx="3578572" cy="27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4874790" y="4103488"/>
            <a:ext cx="2438905" cy="33485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cross-media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information without cross-media.</a:t>
            </a:r>
            <a:endParaRPr sz="11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882604" y="707379"/>
            <a:ext cx="2423304" cy="158483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IMAGE TITLE</a:t>
            </a:r>
            <a:endParaRPr sz="15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1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156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4056">
              <a:alpha val="8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152550" y="1666975"/>
            <a:ext cx="6639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This is a bold statement or “quote” with a full bleed image</a:t>
            </a:r>
            <a:endParaRPr sz="40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514500" y="3381475"/>
            <a:ext cx="591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Name of Author (if it’s a quote)</a:t>
            </a:r>
            <a:endParaRPr sz="16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2">
  <p:cSld name="CUSTOM_16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4056">
              <a:alpha val="8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152550" y="1666975"/>
            <a:ext cx="6639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This is a bold statement or “quote” with a full bleed image</a:t>
            </a:r>
            <a:endParaRPr sz="40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514500" y="3381475"/>
            <a:ext cx="591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Name of Author (if it’s a quote)</a:t>
            </a:r>
            <a:endParaRPr sz="16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 Slide">
  <p:cSld name="CUSTOM_17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581675" y="1952725"/>
            <a:ext cx="240990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Passionate developer, lover of pizza and cute little dogs. Previously at Acme Inc and Awesome Startup.</a:t>
            </a:r>
            <a:endParaRPr sz="18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5581675" y="1095475"/>
            <a:ext cx="24099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Welcome</a:t>
            </a:r>
            <a:endParaRPr sz="14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John Coder</a:t>
            </a:r>
            <a:endParaRPr sz="24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ver white">
  <p:cSld name="CUSTOM_5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9949" y="2258699"/>
            <a:ext cx="2984101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ver blue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9946" y="2257954"/>
            <a:ext cx="2984101" cy="62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18">
    <p:bg>
      <p:bgPr>
        <a:solidFill>
          <a:srgbClr val="295269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69021" y="2179413"/>
            <a:ext cx="8210374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5600"/>
              <a:buFont typeface="Arial"/>
              <a:buNone/>
            </a:pPr>
            <a:r>
              <a:rPr lang="en" sz="5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sz="10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676525" y="3243775"/>
            <a:ext cx="3790948" cy="66155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Zach Sims   </a:t>
            </a:r>
            <a:endParaRPr sz="14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@zsims   </a:t>
            </a:r>
            <a:endParaRPr sz="12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zach@codecademy.com</a:t>
            </a:r>
            <a:endParaRPr sz="1200" b="0" i="0" u="none" strike="noStrike" cap="none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566" y="1496600"/>
            <a:ext cx="1362880" cy="2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2676525" y="4634425"/>
            <a:ext cx="3790948" cy="3472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ACB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C8CACB"/>
                </a:solidFill>
                <a:latin typeface="Dosis"/>
                <a:ea typeface="Dosis"/>
                <a:cs typeface="Dosis"/>
                <a:sym typeface="Dosis"/>
              </a:rPr>
              <a:t>WE’RE HIRING:</a:t>
            </a:r>
            <a:r>
              <a:rPr lang="en" sz="1200" b="0" i="0" u="none" strike="noStrike" cap="none">
                <a:solidFill>
                  <a:srgbClr val="F4F5F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2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http://www.codecademy.com/about/jobs</a:t>
            </a: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CUSTOM_2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381150" y="45094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Shape 196"/>
          <p:cNvSpPr txBox="1"/>
          <p:nvPr/>
        </p:nvSpPr>
        <p:spPr>
          <a:xfrm>
            <a:off x="419725" y="4480500"/>
            <a:ext cx="13098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Q2</a:t>
            </a:r>
            <a:endParaRPr sz="9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97" name="Shape 197"/>
          <p:cNvCxnSpPr/>
          <p:nvPr/>
        </p:nvCxnSpPr>
        <p:spPr>
          <a:xfrm>
            <a:off x="3202338" y="45094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Shape 198"/>
          <p:cNvSpPr txBox="1"/>
          <p:nvPr/>
        </p:nvSpPr>
        <p:spPr>
          <a:xfrm>
            <a:off x="3240913" y="4480500"/>
            <a:ext cx="13098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Q3</a:t>
            </a:r>
            <a:endParaRPr sz="9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6023550" y="45094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Shape 200"/>
          <p:cNvSpPr txBox="1"/>
          <p:nvPr/>
        </p:nvSpPr>
        <p:spPr>
          <a:xfrm>
            <a:off x="6062125" y="4480500"/>
            <a:ext cx="13098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Q4</a:t>
            </a:r>
            <a:endParaRPr sz="9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381150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Shape 202"/>
          <p:cNvSpPr txBox="1"/>
          <p:nvPr/>
        </p:nvSpPr>
        <p:spPr>
          <a:xfrm>
            <a:off x="419725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July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365081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August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1326506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Shape 205"/>
          <p:cNvSpPr txBox="1"/>
          <p:nvPr/>
        </p:nvSpPr>
        <p:spPr>
          <a:xfrm>
            <a:off x="2312269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September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2273694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Shape 207"/>
          <p:cNvCxnSpPr/>
          <p:nvPr/>
        </p:nvCxnSpPr>
        <p:spPr>
          <a:xfrm>
            <a:off x="6023550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Shape 208"/>
          <p:cNvSpPr txBox="1"/>
          <p:nvPr/>
        </p:nvSpPr>
        <p:spPr>
          <a:xfrm>
            <a:off x="6062125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January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7007480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February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0" name="Shape 210"/>
          <p:cNvCxnSpPr/>
          <p:nvPr/>
        </p:nvCxnSpPr>
        <p:spPr>
          <a:xfrm>
            <a:off x="6968905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Shape 211"/>
          <p:cNvSpPr txBox="1"/>
          <p:nvPr/>
        </p:nvSpPr>
        <p:spPr>
          <a:xfrm>
            <a:off x="7954669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March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2" name="Shape 212"/>
          <p:cNvCxnSpPr/>
          <p:nvPr/>
        </p:nvCxnSpPr>
        <p:spPr>
          <a:xfrm>
            <a:off x="7916094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Shape 213"/>
          <p:cNvCxnSpPr/>
          <p:nvPr/>
        </p:nvCxnSpPr>
        <p:spPr>
          <a:xfrm>
            <a:off x="3202350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Shape 214"/>
          <p:cNvSpPr txBox="1"/>
          <p:nvPr/>
        </p:nvSpPr>
        <p:spPr>
          <a:xfrm>
            <a:off x="3240925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October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186280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November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6" name="Shape 216"/>
          <p:cNvCxnSpPr/>
          <p:nvPr/>
        </p:nvCxnSpPr>
        <p:spPr>
          <a:xfrm>
            <a:off x="4147705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Shape 217"/>
          <p:cNvSpPr txBox="1"/>
          <p:nvPr/>
        </p:nvSpPr>
        <p:spPr>
          <a:xfrm>
            <a:off x="5133469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December</a:t>
            </a: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5094894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Shape 219"/>
          <p:cNvCxnSpPr/>
          <p:nvPr/>
        </p:nvCxnSpPr>
        <p:spPr>
          <a:xfrm>
            <a:off x="3202338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0" name="Shape 220"/>
          <p:cNvCxnSpPr/>
          <p:nvPr/>
        </p:nvCxnSpPr>
        <p:spPr>
          <a:xfrm>
            <a:off x="6023550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1" name="Shape 221"/>
          <p:cNvCxnSpPr/>
          <p:nvPr/>
        </p:nvCxnSpPr>
        <p:spPr>
          <a:xfrm>
            <a:off x="381150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22" name="Shape 222"/>
          <p:cNvSpPr/>
          <p:nvPr/>
        </p:nvSpPr>
        <p:spPr>
          <a:xfrm>
            <a:off x="1326500" y="3228775"/>
            <a:ext cx="18813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Spec definition</a:t>
            </a:r>
            <a:endParaRPr sz="1000" b="0" i="0" u="none" strike="noStrike" cap="none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207925" y="3228775"/>
            <a:ext cx="28155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Evaluate, and build</a:t>
            </a:r>
            <a:endParaRPr sz="1000" b="0" i="0" u="none" strike="noStrike" cap="none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023552" y="3443581"/>
            <a:ext cx="15003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non-US app store?</a:t>
            </a:r>
            <a:endParaRPr sz="1000" b="0" i="0" u="none" strike="noStrike" cap="none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326450" y="1196281"/>
            <a:ext cx="2294400" cy="2148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LTP 1+2 francine release</a:t>
            </a:r>
            <a:endParaRPr sz="1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20852" y="1196281"/>
            <a:ext cx="1122000" cy="2148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final release</a:t>
            </a:r>
            <a:endParaRPr sz="1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326450" y="1501081"/>
            <a:ext cx="1881300" cy="2148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HT: 100 interviews</a:t>
            </a:r>
            <a:endParaRPr sz="1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210751" y="1501081"/>
            <a:ext cx="1391400" cy="3237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hireability funnel + integration?</a:t>
            </a:r>
            <a:endParaRPr sz="1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326450" y="2255231"/>
            <a:ext cx="1881300" cy="214800"/>
          </a:xfrm>
          <a:prstGeom prst="roundRect">
            <a:avLst>
              <a:gd name="adj" fmla="val 0"/>
            </a:avLst>
          </a:prstGeom>
          <a:solidFill>
            <a:srgbClr val="59A1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Peer Code Review</a:t>
            </a:r>
            <a:endParaRPr sz="1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326450" y="2552106"/>
            <a:ext cx="1881300" cy="214800"/>
          </a:xfrm>
          <a:prstGeom prst="roundRect">
            <a:avLst>
              <a:gd name="adj" fmla="val 0"/>
            </a:avLst>
          </a:prstGeom>
          <a:solidFill>
            <a:srgbClr val="59A1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Guidance Counselor</a:t>
            </a:r>
            <a:endParaRPr sz="1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313577" y="3228781"/>
            <a:ext cx="15003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Deliver to US app store</a:t>
            </a:r>
            <a:endParaRPr sz="1000" b="0" i="0" u="none" strike="noStrike" cap="none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8813875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33" name="Shape 233"/>
          <p:cNvSpPr/>
          <p:nvPr/>
        </p:nvSpPr>
        <p:spPr>
          <a:xfrm>
            <a:off x="6216263" y="641550"/>
            <a:ext cx="142500" cy="142500"/>
          </a:xfrm>
          <a:prstGeom prst="rect">
            <a:avLst/>
          </a:prstGeom>
          <a:solidFill>
            <a:srgbClr val="2952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6327286" y="536775"/>
            <a:ext cx="972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LTP3</a:t>
            </a:r>
            <a:endParaRPr sz="1100" b="0" i="0" u="none" strike="noStrike" cap="none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040238" y="536775"/>
            <a:ext cx="107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6AB1D3"/>
                </a:solidFill>
                <a:latin typeface="Dosis"/>
                <a:ea typeface="Dosis"/>
                <a:cs typeface="Dosis"/>
                <a:sym typeface="Dosis"/>
              </a:rPr>
              <a:t>Community + $</a:t>
            </a:r>
            <a:endParaRPr sz="1100" b="0" i="0" u="none" strike="noStrike" cap="none">
              <a:solidFill>
                <a:srgbClr val="6AB1D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929213" y="641550"/>
            <a:ext cx="142500" cy="142500"/>
          </a:xfrm>
          <a:prstGeom prst="rect">
            <a:avLst/>
          </a:prstGeom>
          <a:solidFill>
            <a:srgbClr val="6AB1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8301731" y="536775"/>
            <a:ext cx="107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40D7C1"/>
                </a:solidFill>
                <a:latin typeface="Dosis"/>
                <a:ea typeface="Dosis"/>
                <a:cs typeface="Dosis"/>
                <a:sym typeface="Dosis"/>
              </a:rPr>
              <a:t>Mobile</a:t>
            </a:r>
            <a:endParaRPr sz="1100" b="0" i="0" u="none" strike="noStrike" cap="none">
              <a:solidFill>
                <a:srgbClr val="40D7C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190706" y="641550"/>
            <a:ext cx="142500" cy="142500"/>
          </a:xfrm>
          <a:prstGeom prst="rect">
            <a:avLst/>
          </a:prstGeom>
          <a:solidFill>
            <a:srgbClr val="40D7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Shape 239"/>
          <p:cNvCxnSpPr/>
          <p:nvPr/>
        </p:nvCxnSpPr>
        <p:spPr>
          <a:xfrm>
            <a:off x="381150" y="3849525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0" name="Shape 240"/>
          <p:cNvCxnSpPr/>
          <p:nvPr/>
        </p:nvCxnSpPr>
        <p:spPr>
          <a:xfrm>
            <a:off x="381150" y="977325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1" name="Shape 241"/>
          <p:cNvCxnSpPr/>
          <p:nvPr/>
        </p:nvCxnSpPr>
        <p:spPr>
          <a:xfrm>
            <a:off x="381150" y="2017875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2" name="Shape 242"/>
          <p:cNvCxnSpPr/>
          <p:nvPr/>
        </p:nvCxnSpPr>
        <p:spPr>
          <a:xfrm>
            <a:off x="381150" y="2987150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5600"/>
              <a:buFont typeface="Arial"/>
              <a:buNone/>
            </a:pPr>
            <a:r>
              <a:rPr lang="en-US" sz="5600" b="0" i="0" u="none" strike="noStrike" cap="none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Capstone: </a:t>
            </a:r>
            <a:r>
              <a:rPr lang="en-US" sz="5600" b="0" i="0" u="none" strike="noStrike" cap="none" dirty="0" err="1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Warby</a:t>
            </a:r>
            <a:r>
              <a:rPr lang="en-US" sz="5600" b="0" i="0" u="none" strike="noStrike" cap="none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Parker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Learn SQL from Scratch</a:t>
            </a:r>
            <a:endParaRPr sz="2800" b="0" i="0" u="none" strike="noStrike" cap="none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Avik Chakravarty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August 26, 2018</a:t>
            </a:r>
            <a:endParaRPr sz="2800" b="0" i="0" u="none" strike="noStrike" cap="none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09789" y="-7051"/>
            <a:ext cx="8520600" cy="59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Question 4 -</a:t>
            </a:r>
            <a:r>
              <a:rPr lang="en" sz="2400" i="1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are the column names?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392849" y="599338"/>
            <a:ext cx="2560320" cy="393487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quiz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LIMIT 5;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LIMIT 5;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purchase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LIMIT 5;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09789" y="599338"/>
            <a:ext cx="5892228" cy="393487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series of SELECT functions shows the colum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ns to be the following: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z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table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user_id</a:t>
            </a:r>
            <a:endParaRPr lang="en-US" sz="12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style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fit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dirty="0" err="1">
                <a:latin typeface="Roboto"/>
                <a:ea typeface="Roboto"/>
                <a:cs typeface="Roboto"/>
                <a:sym typeface="Roboto"/>
              </a:rPr>
              <a:t>home_try_on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table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user_id</a:t>
            </a:r>
            <a:endParaRPr lang="en-US" sz="12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number_of_pairs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DC05D-5026-314C-B751-F49241BA30A9}"/>
              </a:ext>
            </a:extLst>
          </p:cNvPr>
          <p:cNvSpPr txBox="1"/>
          <p:nvPr/>
        </p:nvSpPr>
        <p:spPr>
          <a:xfrm>
            <a:off x="2016461" y="1057523"/>
            <a:ext cx="1239442" cy="1763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purchase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table</a:t>
            </a: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user_id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product_id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style</a:t>
            </a: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model_name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color </a:t>
            </a: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price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336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09789" y="-7051"/>
            <a:ext cx="8520600" cy="59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Question 4 -</a:t>
            </a:r>
            <a:r>
              <a:rPr lang="en" sz="2400" i="1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are the column names? cont.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3880" y="565987"/>
            <a:ext cx="4259581" cy="57942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query results. 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7A67C6-0482-9A43-9E77-6460888B1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50374"/>
              </p:ext>
            </p:extLst>
          </p:nvPr>
        </p:nvGraphicFramePr>
        <p:xfrm>
          <a:off x="73880" y="2020603"/>
          <a:ext cx="5253494" cy="1656741"/>
        </p:xfrm>
        <a:graphic>
          <a:graphicData uri="http://schemas.openxmlformats.org/drawingml/2006/table">
            <a:tbl>
              <a:tblPr/>
              <a:tblGrid>
                <a:gridCol w="2160437">
                  <a:extLst>
                    <a:ext uri="{9D8B030D-6E8A-4147-A177-3AD203B41FA5}">
                      <a16:colId xmlns:a16="http://schemas.microsoft.com/office/drawing/2014/main" val="310739389"/>
                    </a:ext>
                  </a:extLst>
                </a:gridCol>
                <a:gridCol w="1178380">
                  <a:extLst>
                    <a:ext uri="{9D8B030D-6E8A-4147-A177-3AD203B41FA5}">
                      <a16:colId xmlns:a16="http://schemas.microsoft.com/office/drawing/2014/main" val="3481385594"/>
                    </a:ext>
                  </a:extLst>
                </a:gridCol>
                <a:gridCol w="538008">
                  <a:extLst>
                    <a:ext uri="{9D8B030D-6E8A-4147-A177-3AD203B41FA5}">
                      <a16:colId xmlns:a16="http://schemas.microsoft.com/office/drawing/2014/main" val="4190358201"/>
                    </a:ext>
                  </a:extLst>
                </a:gridCol>
                <a:gridCol w="735806">
                  <a:extLst>
                    <a:ext uri="{9D8B030D-6E8A-4147-A177-3AD203B41FA5}">
                      <a16:colId xmlns:a16="http://schemas.microsoft.com/office/drawing/2014/main" val="3023950340"/>
                    </a:ext>
                  </a:extLst>
                </a:gridCol>
                <a:gridCol w="640863">
                  <a:extLst>
                    <a:ext uri="{9D8B030D-6E8A-4147-A177-3AD203B41FA5}">
                      <a16:colId xmlns:a16="http://schemas.microsoft.com/office/drawing/2014/main" val="528654335"/>
                    </a:ext>
                  </a:extLst>
                </a:gridCol>
              </a:tblGrid>
              <a:tr h="1943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fit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shape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6736"/>
                  </a:ext>
                </a:extLst>
              </a:tr>
              <a:tr h="3054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4e8118dc-bb3d-49bf-85fc-cca8d83232ac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Rectangular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83024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291f1cca-e507-48be-b063-002b14906468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Narrow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Round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3577"/>
                  </a:ext>
                </a:extLst>
              </a:tr>
              <a:tr h="3054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75122300-0736-4087-b6d8-c0c5373a1a04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Wide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Rectangular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Two-Tone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320"/>
                  </a:ext>
                </a:extLst>
              </a:tr>
              <a:tr h="3054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75bc6ebd-40cd-4e1d-a301-27ddd93b12e2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Narrow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Square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Two-Tone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8034"/>
                  </a:ext>
                </a:extLst>
              </a:tr>
              <a:tr h="22418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ce965c4d-7a2b-4db6-9847-601747fa7812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Wide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Rectangular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076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DE9BE2-D536-0E49-AE35-A850EDE9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43912"/>
              </p:ext>
            </p:extLst>
          </p:nvPr>
        </p:nvGraphicFramePr>
        <p:xfrm>
          <a:off x="4470441" y="590870"/>
          <a:ext cx="4595857" cy="1402080"/>
        </p:xfrm>
        <a:graphic>
          <a:graphicData uri="http://schemas.openxmlformats.org/drawingml/2006/table">
            <a:tbl>
              <a:tblPr/>
              <a:tblGrid>
                <a:gridCol w="2512612">
                  <a:extLst>
                    <a:ext uri="{9D8B030D-6E8A-4147-A177-3AD203B41FA5}">
                      <a16:colId xmlns:a16="http://schemas.microsoft.com/office/drawing/2014/main" val="453065443"/>
                    </a:ext>
                  </a:extLst>
                </a:gridCol>
                <a:gridCol w="1104188">
                  <a:extLst>
                    <a:ext uri="{9D8B030D-6E8A-4147-A177-3AD203B41FA5}">
                      <a16:colId xmlns:a16="http://schemas.microsoft.com/office/drawing/2014/main" val="3731467454"/>
                    </a:ext>
                  </a:extLst>
                </a:gridCol>
                <a:gridCol w="979057">
                  <a:extLst>
                    <a:ext uri="{9D8B030D-6E8A-4147-A177-3AD203B41FA5}">
                      <a16:colId xmlns:a16="http://schemas.microsoft.com/office/drawing/2014/main" val="3164796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number_of_pairs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d8addd87-3217-4429-9a01-d56d68111da7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145 New York 9a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37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f52b07c8-abe4-4f4a-9d39-ba9fc9a184cc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383 Madison Ave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72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8ba0d2d5-1a31-403e-9fa5-79540f8477f9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287 Pell 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1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4e71850e-8bbf-4e6b-accc-49a7bb46c586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347 Madison Square 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29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3bc8f97f-2336-4dab-bd86-e391609dab97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182 Cornelia 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8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0AB908-DD58-1041-BFDD-D15015DCF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35993"/>
              </p:ext>
            </p:extLst>
          </p:nvPr>
        </p:nvGraphicFramePr>
        <p:xfrm>
          <a:off x="1608223" y="3708796"/>
          <a:ext cx="7458075" cy="1280160"/>
        </p:xfrm>
        <a:graphic>
          <a:graphicData uri="http://schemas.openxmlformats.org/drawingml/2006/table">
            <a:tbl>
              <a:tblPr/>
              <a:tblGrid>
                <a:gridCol w="2809875">
                  <a:extLst>
                    <a:ext uri="{9D8B030D-6E8A-4147-A177-3AD203B41FA5}">
                      <a16:colId xmlns:a16="http://schemas.microsoft.com/office/drawing/2014/main" val="2996031496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0733464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68970295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9781841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2697224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867755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292929"/>
                          </a:solidFill>
                          <a:effectLst/>
                        </a:rPr>
                        <a:t>product_id</a:t>
                      </a:r>
                      <a:endParaRPr lang="en-US" sz="8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292929"/>
                          </a:solidFill>
                          <a:effectLst/>
                        </a:rPr>
                        <a:t>model_name</a:t>
                      </a:r>
                      <a:endParaRPr lang="en-US" sz="8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707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00a9dd17-36c8-430c-9d76-df49d4197dcf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Jet 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70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00e15fe0-c86f-4818-9c63-3422211baa97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Elderflower 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66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017506f7-aba1-4b9d-8b7b-f4426e71b8ca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Dawes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Jet 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57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0176bfb3-9c51-4b1c-b593-87edab3c54cb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Eugene Narrow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Rosewood 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2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01fdf106-f73c-4d3f-a036-2f3e2ab1ce06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Jet 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50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2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 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4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62073" y="6077"/>
            <a:ext cx="8520600" cy="5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Question 5 - 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We'd like to create a new table…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769288" y="588096"/>
            <a:ext cx="3280712" cy="43814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AS '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LIMIT 10;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62073" y="588096"/>
            <a:ext cx="5459499" cy="75435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Two LEFT JOINS on the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user_id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columns merges the three tables, from which we can pull our desired columns. We use an IS NOT NULL condition for certain rows to indicate if a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user_id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exists. 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AD2D2-04D3-994B-A8DC-608803D08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15440"/>
              </p:ext>
            </p:extLst>
          </p:nvPr>
        </p:nvGraphicFramePr>
        <p:xfrm>
          <a:off x="162073" y="1553262"/>
          <a:ext cx="5459499" cy="3416303"/>
        </p:xfrm>
        <a:graphic>
          <a:graphicData uri="http://schemas.openxmlformats.org/drawingml/2006/table">
            <a:tbl>
              <a:tblPr/>
              <a:tblGrid>
                <a:gridCol w="2770901">
                  <a:extLst>
                    <a:ext uri="{9D8B030D-6E8A-4147-A177-3AD203B41FA5}">
                      <a16:colId xmlns:a16="http://schemas.microsoft.com/office/drawing/2014/main" val="3678859169"/>
                    </a:ext>
                  </a:extLst>
                </a:gridCol>
                <a:gridCol w="951069">
                  <a:extLst>
                    <a:ext uri="{9D8B030D-6E8A-4147-A177-3AD203B41FA5}">
                      <a16:colId xmlns:a16="http://schemas.microsoft.com/office/drawing/2014/main" val="2869922630"/>
                    </a:ext>
                  </a:extLst>
                </a:gridCol>
                <a:gridCol w="1015082">
                  <a:extLst>
                    <a:ext uri="{9D8B030D-6E8A-4147-A177-3AD203B41FA5}">
                      <a16:colId xmlns:a16="http://schemas.microsoft.com/office/drawing/2014/main" val="61784957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316863293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  <a:endParaRPr lang="en-US" sz="8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is_home_try_on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number_of_pairs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292929"/>
                          </a:solidFill>
                          <a:effectLst/>
                        </a:rPr>
                        <a:t>is_purchase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4916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4e8118dc-bb3d-49bf-85fc-cca8d83232ac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428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291f1cca-e507-48be-b063-002b14906468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842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75122300-0736-4087-b6d8-c0c5373a1a04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∅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8157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75bc6ebd-40cd-4e1d-a301-27ddd93b12e2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1195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ce965c4d-7a2b-4db6-9847-601747fa7812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0177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28867d12-27a6-4e6a-a5fb-8bb5440117ae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7719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5a7a7e13-fbcf-46e4-9093-79799649d6c5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∅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0794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0143cb8b-bb81-4916-9750-ce956c9f9bd9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∅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3566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a4ccc1b3-cbb6-449c-b7a5-03af42c97433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920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b1dded76-cd60-4222-82cb-f6d464104298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4807" marR="54807" marT="27403" marB="2740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94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3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2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 6/7 -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8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62073" y="6077"/>
            <a:ext cx="8520600" cy="82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Question 6/7 – 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are some actionable insights for </a:t>
            </a:r>
            <a:r>
              <a:rPr lang="en-US" sz="2400" i="1" dirty="0" err="1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Warby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Parker?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62073" y="802782"/>
            <a:ext cx="8107284" cy="2648084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most immediate insight for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Warby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Parker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relates to the effectiveness of the Home Try On offer, and how to optimize each option of that offer.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table below shows that a majority of purchases are made by users that elect the Home Try On offer (66%).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Within the Home Try On option there are two options: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3 Pairs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5 pairs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. The data set shows that for all users that elect the Home Try On offer, both options are chosen roughly the same number of times. </a:t>
            </a: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However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the conversion rate for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5 pairs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is significantly higher than that of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3 pairs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: 79% to 53%, respectively.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I recommend that </a:t>
            </a:r>
            <a:r>
              <a:rPr lang="en-US" sz="1200" b="1" dirty="0" err="1">
                <a:latin typeface="Roboto"/>
                <a:ea typeface="Roboto"/>
                <a:cs typeface="Roboto"/>
                <a:sym typeface="Roboto"/>
              </a:rPr>
              <a:t>Warby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 Parker explores ways to drive more users to the 5 pair option, as that clearly yields more successful purchases. </a:t>
            </a:r>
            <a:r>
              <a:rPr lang="en-US" sz="1200" b="1" dirty="0" err="1">
                <a:latin typeface="Roboto"/>
                <a:ea typeface="Roboto"/>
                <a:cs typeface="Roboto"/>
                <a:sym typeface="Roboto"/>
              </a:rPr>
              <a:t>Warby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 Parker could also conduct A/B tests for additional options with more than 5 pairs to see if the conversion continues to grow, and where the marginal increase begins to diminish. </a:t>
            </a:r>
            <a:endParaRPr sz="12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454AFA-7EC3-424C-93BB-B5BE2BCE5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8151"/>
              </p:ext>
            </p:extLst>
          </p:nvPr>
        </p:nvGraphicFramePr>
        <p:xfrm>
          <a:off x="162073" y="3663674"/>
          <a:ext cx="4062620" cy="812800"/>
        </p:xfrm>
        <a:graphic>
          <a:graphicData uri="http://schemas.openxmlformats.org/drawingml/2006/table">
            <a:tbl>
              <a:tblPr>
                <a:tableStyleId>{41C52BF7-F10D-42DD-8479-FF2DDF1A0279}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2806129069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3982761966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240525119"/>
                    </a:ext>
                  </a:extLst>
                </a:gridCol>
                <a:gridCol w="1025720">
                  <a:extLst>
                    <a:ext uri="{9D8B030D-6E8A-4147-A177-3AD203B41FA5}">
                      <a16:colId xmlns:a16="http://schemas.microsoft.com/office/drawing/2014/main" val="1015809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Purchases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Conversion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514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Home Try 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479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 Pairs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1617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 Pairs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17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8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" sz="28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 sz="28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11700" y="1265275"/>
            <a:ext cx="80613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1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2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3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4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5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6/7 - Insights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endParaRPr sz="2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2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09789" y="197209"/>
            <a:ext cx="8520600" cy="43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Question 1 - 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columns does the table have?</a:t>
            </a:r>
            <a:endParaRPr sz="2400" i="1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321288" y="812049"/>
            <a:ext cx="2728712" cy="415751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survey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LIMIT 10;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62073" y="812050"/>
            <a:ext cx="5992236" cy="7785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 simple query for all columns provides the result, shown below.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columns of the table are: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question, </a:t>
            </a:r>
            <a:r>
              <a:rPr lang="en-US" sz="1200" b="1" dirty="0" err="1">
                <a:latin typeface="Roboto"/>
                <a:ea typeface="Roboto"/>
                <a:cs typeface="Roboto"/>
                <a:sym typeface="Roboto"/>
              </a:rPr>
              <a:t>user_id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 response. 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9D36BD-E957-1C46-9F3A-A995A4BC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80560"/>
              </p:ext>
            </p:extLst>
          </p:nvPr>
        </p:nvGraphicFramePr>
        <p:xfrm>
          <a:off x="162072" y="1709529"/>
          <a:ext cx="5992237" cy="3316202"/>
        </p:xfrm>
        <a:graphic>
          <a:graphicData uri="http://schemas.openxmlformats.org/drawingml/2006/table">
            <a:tbl>
              <a:tblPr/>
              <a:tblGrid>
                <a:gridCol w="1940179">
                  <a:extLst>
                    <a:ext uri="{9D8B030D-6E8A-4147-A177-3AD203B41FA5}">
                      <a16:colId xmlns:a16="http://schemas.microsoft.com/office/drawing/2014/main" val="2020936248"/>
                    </a:ext>
                  </a:extLst>
                </a:gridCol>
                <a:gridCol w="2584046">
                  <a:extLst>
                    <a:ext uri="{9D8B030D-6E8A-4147-A177-3AD203B41FA5}">
                      <a16:colId xmlns:a16="http://schemas.microsoft.com/office/drawing/2014/main" val="3964580820"/>
                    </a:ext>
                  </a:extLst>
                </a:gridCol>
                <a:gridCol w="1468012">
                  <a:extLst>
                    <a:ext uri="{9D8B030D-6E8A-4147-A177-3AD203B41FA5}">
                      <a16:colId xmlns:a16="http://schemas.microsoft.com/office/drawing/2014/main" val="1591929523"/>
                    </a:ext>
                  </a:extLst>
                </a:gridCol>
              </a:tblGrid>
              <a:tr h="193591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292929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292929"/>
                          </a:solidFill>
                          <a:effectLst/>
                        </a:rPr>
                        <a:t>response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0964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005e7f99-d48c-4fce-b605-10506c85aaf7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95589"/>
                  </a:ext>
                </a:extLst>
              </a:tr>
              <a:tr h="19800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005e7f99-d48c-4fce-b605-10506c85aaf7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67348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Round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83643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4. Which colors do you like?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Two-Tone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75302"/>
                  </a:ext>
                </a:extLst>
              </a:tr>
              <a:tr h="33039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I'm not sure. Let's skip it.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61176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Narrow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93569"/>
                  </a:ext>
                </a:extLst>
              </a:tr>
              <a:tr h="33039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&lt;1 Year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61492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00bf9d63-0999-43a3-9e5b-9c372e6890d2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Square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23444"/>
                  </a:ext>
                </a:extLst>
              </a:tr>
              <a:tr h="33039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00bf9d63-0999-43a3-9e5b-9c372e6890d2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&lt;1 Year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90825"/>
                  </a:ext>
                </a:extLst>
              </a:tr>
              <a:tr h="32215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00bf9d63-0999-43a3-9e5b-9c372e6890d2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marL="56938" marR="56938" marT="28469" marB="2846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15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2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41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09789" y="197209"/>
            <a:ext cx="8520600" cy="9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endParaRPr lang="en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400"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Question 2 -</a:t>
            </a:r>
            <a:r>
              <a:rPr lang="en" sz="2400" i="1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number of responses for each question?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769288" y="1034687"/>
            <a:ext cx="3280712" cy="393487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SELECT question AS 'Question’,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COUNT(DISTINCT </a:t>
            </a:r>
            <a:r>
              <a:rPr lang="en-US" sz="900" dirty="0" err="1"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) AS 'Count'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FROM survey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GROUP BY 1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latin typeface="Courier New"/>
                <a:ea typeface="Courier New"/>
                <a:cs typeface="Courier New"/>
                <a:sym typeface="Courier New"/>
              </a:rPr>
              <a:t>ORDER BY 1;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62073" y="1074443"/>
            <a:ext cx="5459499" cy="57942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COUNT function and DISTINCT function shows the number of users to complete each questions, ordered and grouped by question. 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53B459-4FF0-DA4D-AA51-C6375869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13095"/>
              </p:ext>
            </p:extLst>
          </p:nvPr>
        </p:nvGraphicFramePr>
        <p:xfrm>
          <a:off x="162072" y="1787248"/>
          <a:ext cx="5459499" cy="3126660"/>
        </p:xfrm>
        <a:graphic>
          <a:graphicData uri="http://schemas.openxmlformats.org/drawingml/2006/table">
            <a:tbl>
              <a:tblPr/>
              <a:tblGrid>
                <a:gridCol w="3764780">
                  <a:extLst>
                    <a:ext uri="{9D8B030D-6E8A-4147-A177-3AD203B41FA5}">
                      <a16:colId xmlns:a16="http://schemas.microsoft.com/office/drawing/2014/main" val="420958174"/>
                    </a:ext>
                  </a:extLst>
                </a:gridCol>
                <a:gridCol w="1694719">
                  <a:extLst>
                    <a:ext uri="{9D8B030D-6E8A-4147-A177-3AD203B41FA5}">
                      <a16:colId xmlns:a16="http://schemas.microsoft.com/office/drawing/2014/main" val="4139958959"/>
                    </a:ext>
                  </a:extLst>
                </a:gridCol>
              </a:tblGrid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Question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Count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349519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5094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475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39116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380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69791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4. Which colors do you like?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36215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270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9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8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2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32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09789" y="197209"/>
            <a:ext cx="8520600" cy="9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Question 3 -</a:t>
            </a:r>
            <a:r>
              <a:rPr lang="en" sz="2400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i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Which question(s) of the quiz have a lower completion rates? What do you think is the reason?</a:t>
            </a:r>
            <a:r>
              <a:rPr lang="en" sz="2400" i="1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9789" y="1209615"/>
            <a:ext cx="8253766" cy="204246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As would be expected, the first question of the quiz has the highest response rate.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two questions with the lowest completion rates are Questions 3 and 5. Questions 3 is likely because the question is fairly abstract. Users may not necessarily have an answer prepared for such a question.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drop off seen on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Question 5 is most likely because of a combination of two things: </a:t>
            </a:r>
          </a:p>
          <a:p>
            <a:pPr marL="171450" lvl="8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Not all users will have this information ready. </a:t>
            </a:r>
          </a:p>
          <a:p>
            <a:pPr marL="171450" lvl="8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It’s the last question of the survey, so users will have had every opportunity to abandon by this point.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3810E-1610-6846-8217-D9B5E14E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30345"/>
              </p:ext>
            </p:extLst>
          </p:nvPr>
        </p:nvGraphicFramePr>
        <p:xfrm>
          <a:off x="309789" y="3390403"/>
          <a:ext cx="4533901" cy="1447800"/>
        </p:xfrm>
        <a:graphic>
          <a:graphicData uri="http://schemas.openxmlformats.org/drawingml/2006/table">
            <a:tbl>
              <a:tblPr>
                <a:tableStyleId>{41C52BF7-F10D-42DD-8479-FF2DDF1A0279}</a:tableStyleId>
              </a:tblPr>
              <a:tblGrid>
                <a:gridCol w="2880025">
                  <a:extLst>
                    <a:ext uri="{9D8B030D-6E8A-4147-A177-3AD203B41FA5}">
                      <a16:colId xmlns:a16="http://schemas.microsoft.com/office/drawing/2014/main" val="2217601587"/>
                    </a:ext>
                  </a:extLst>
                </a:gridCol>
                <a:gridCol w="826938">
                  <a:extLst>
                    <a:ext uri="{9D8B030D-6E8A-4147-A177-3AD203B41FA5}">
                      <a16:colId xmlns:a16="http://schemas.microsoft.com/office/drawing/2014/main" val="219617535"/>
                    </a:ext>
                  </a:extLst>
                </a:gridCol>
                <a:gridCol w="826938">
                  <a:extLst>
                    <a:ext uri="{9D8B030D-6E8A-4147-A177-3AD203B41FA5}">
                      <a16:colId xmlns:a16="http://schemas.microsoft.com/office/drawing/2014/main" val="224542098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Question</a:t>
                      </a:r>
                      <a:endParaRPr lang="en-US" sz="1400" b="1" i="0" u="none" strike="noStrike">
                        <a:solidFill>
                          <a:srgbClr val="292929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Count</a:t>
                      </a:r>
                      <a:endParaRPr lang="en-US" sz="1400" b="1" i="0" u="none" strike="noStrike">
                        <a:solidFill>
                          <a:srgbClr val="292929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Percent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864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What are you looking for?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525252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2723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What's your fit?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475</a:t>
                      </a:r>
                      <a:endParaRPr lang="en-US" sz="1400" b="0" i="0" u="none" strike="noStrike">
                        <a:solidFill>
                          <a:srgbClr val="525252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97949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Which shapes do you like?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380</a:t>
                      </a:r>
                      <a:endParaRPr lang="en-US" sz="1400" b="0" i="0" u="none" strike="noStrike">
                        <a:solidFill>
                          <a:srgbClr val="525252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30554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4. Which colors do you like?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361</a:t>
                      </a:r>
                      <a:endParaRPr lang="en-US" sz="1400" b="0" i="0" u="none" strike="noStrike">
                        <a:solidFill>
                          <a:srgbClr val="525252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462257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5. When was your last eye exam?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270</a:t>
                      </a:r>
                      <a:endParaRPr lang="en-US" sz="1400" b="0" i="0" u="none" strike="noStrike">
                        <a:solidFill>
                          <a:srgbClr val="525252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92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2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9379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1157</Words>
  <Application>Microsoft Macintosh PowerPoint</Application>
  <PresentationFormat>On-screen Show (16:9)</PresentationFormat>
  <Paragraphs>336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Dosis</vt:lpstr>
      <vt:lpstr>Roboto Black</vt:lpstr>
      <vt:lpstr>Helvetica Neue</vt:lpstr>
      <vt:lpstr>Roboto</vt:lpstr>
      <vt:lpstr>Calibri</vt:lpstr>
      <vt:lpstr>Arial</vt:lpstr>
      <vt:lpstr>Roboto Thin</vt:lpstr>
      <vt:lpstr>Courier New</vt:lpstr>
      <vt:lpstr>Simple Light</vt:lpstr>
      <vt:lpstr>Simple Light</vt:lpstr>
      <vt:lpstr>Simple Light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Avik Chakravarty</cp:lastModifiedBy>
  <cp:revision>9</cp:revision>
  <dcterms:modified xsi:type="dcterms:W3CDTF">2018-08-27T01:44:07Z</dcterms:modified>
</cp:coreProperties>
</file>