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74" r:id="rId8"/>
    <p:sldId id="275" r:id="rId9"/>
    <p:sldId id="276" r:id="rId10"/>
    <p:sldId id="277" r:id="rId11"/>
    <p:sldId id="278" r:id="rId12"/>
    <p:sldId id="266" r:id="rId13"/>
    <p:sldId id="267"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07C0C-C712-4E00-8FD2-27C6022494DA}" type="datetimeFigureOut">
              <a:rPr lang="fr-FR" smtClean="0"/>
              <a:pPr/>
              <a:t>09/08/2022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1960F80-4A11-4D62-90A6-1AD272F328DF}"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07C0C-C712-4E00-8FD2-27C6022494DA}" type="datetimeFigureOut">
              <a:rPr lang="fr-FR" smtClean="0"/>
              <a:pPr/>
              <a:t>09/08/2022</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60F80-4A11-4D62-90A6-1AD272F328DF}"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b-engines.com/en/article/RDB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100748" y="226163"/>
            <a:ext cx="683324" cy="683324"/>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912752" y="311900"/>
            <a:ext cx="3478986"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fr-FR" sz="1600" b="1" dirty="0" smtClean="0">
                <a:solidFill>
                  <a:schemeClr val="bg1"/>
                </a:solidFill>
                <a:latin typeface="Century Gothic" panose="020B0502020202020204" pitchFamily="34" charset="0"/>
              </a:rPr>
              <a:t>What is a Database ?</a:t>
            </a: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23" name="Shape 441"/>
          <p:cNvGrpSpPr/>
          <p:nvPr/>
        </p:nvGrpSpPr>
        <p:grpSpPr>
          <a:xfrm>
            <a:off x="5891220" y="1918684"/>
            <a:ext cx="3073268" cy="2878468"/>
            <a:chOff x="6525794" y="3092167"/>
            <a:chExt cx="8625508" cy="8319272"/>
          </a:xfrm>
        </p:grpSpPr>
        <p:grpSp>
          <p:nvGrpSpPr>
            <p:cNvPr id="24" name="Shape 442"/>
            <p:cNvGrpSpPr/>
            <p:nvPr/>
          </p:nvGrpSpPr>
          <p:grpSpPr>
            <a:xfrm>
              <a:off x="10348266" y="3219353"/>
              <a:ext cx="4786491" cy="5792652"/>
              <a:chOff x="4815811" y="1544854"/>
              <a:chExt cx="2306631" cy="2831762"/>
            </a:xfrm>
          </p:grpSpPr>
          <p:cxnSp>
            <p:nvCxnSpPr>
              <p:cNvPr id="63" name="Shape 443"/>
              <p:cNvCxnSpPr/>
              <p:nvPr/>
            </p:nvCxnSpPr>
            <p:spPr>
              <a:xfrm rot="10800000" flipH="1">
                <a:off x="6567142" y="2875516"/>
                <a:ext cx="555300" cy="266100"/>
              </a:xfrm>
              <a:prstGeom prst="straightConnector1">
                <a:avLst/>
              </a:prstGeom>
              <a:noFill/>
              <a:ln w="12700" cap="flat" cmpd="sng">
                <a:solidFill>
                  <a:srgbClr val="BFBFBF"/>
                </a:solidFill>
                <a:prstDash val="solid"/>
                <a:round/>
                <a:headEnd type="none" w="sm" len="sm"/>
                <a:tailEnd type="none" w="sm" len="sm"/>
              </a:ln>
            </p:spPr>
          </p:cxnSp>
          <p:cxnSp>
            <p:nvCxnSpPr>
              <p:cNvPr id="64" name="Shape 444"/>
              <p:cNvCxnSpPr/>
              <p:nvPr/>
            </p:nvCxnSpPr>
            <p:spPr>
              <a:xfrm>
                <a:off x="4973177" y="3240628"/>
                <a:ext cx="349500" cy="736800"/>
              </a:xfrm>
              <a:prstGeom prst="straightConnector1">
                <a:avLst/>
              </a:prstGeom>
              <a:noFill/>
              <a:ln w="12700" cap="flat" cmpd="sng">
                <a:solidFill>
                  <a:srgbClr val="BFBFBF"/>
                </a:solidFill>
                <a:prstDash val="solid"/>
                <a:round/>
                <a:headEnd type="none" w="sm" len="sm"/>
                <a:tailEnd type="none" w="sm" len="sm"/>
              </a:ln>
            </p:spPr>
          </p:cxnSp>
          <p:cxnSp>
            <p:nvCxnSpPr>
              <p:cNvPr id="65" name="Shape 445"/>
              <p:cNvCxnSpPr/>
              <p:nvPr/>
            </p:nvCxnSpPr>
            <p:spPr>
              <a:xfrm>
                <a:off x="5490256" y="2946817"/>
                <a:ext cx="61500" cy="535800"/>
              </a:xfrm>
              <a:prstGeom prst="straightConnector1">
                <a:avLst/>
              </a:prstGeom>
              <a:noFill/>
              <a:ln w="12700" cap="flat" cmpd="sng">
                <a:solidFill>
                  <a:srgbClr val="BFBFBF"/>
                </a:solidFill>
                <a:prstDash val="solid"/>
                <a:round/>
                <a:headEnd type="none" w="sm" len="sm"/>
                <a:tailEnd type="none" w="sm" len="sm"/>
              </a:ln>
            </p:spPr>
          </p:cxnSp>
          <p:cxnSp>
            <p:nvCxnSpPr>
              <p:cNvPr id="66" name="Shape 446"/>
              <p:cNvCxnSpPr/>
              <p:nvPr/>
            </p:nvCxnSpPr>
            <p:spPr>
              <a:xfrm flipH="1">
                <a:off x="6845492" y="2890351"/>
                <a:ext cx="261600" cy="535800"/>
              </a:xfrm>
              <a:prstGeom prst="straightConnector1">
                <a:avLst/>
              </a:prstGeom>
              <a:noFill/>
              <a:ln w="12700" cap="flat" cmpd="sng">
                <a:solidFill>
                  <a:srgbClr val="BFBFBF"/>
                </a:solidFill>
                <a:prstDash val="solid"/>
                <a:round/>
                <a:headEnd type="none" w="sm" len="sm"/>
                <a:tailEnd type="none" w="sm" len="sm"/>
              </a:ln>
            </p:spPr>
          </p:cxnSp>
          <p:cxnSp>
            <p:nvCxnSpPr>
              <p:cNvPr id="67" name="Shape 447"/>
              <p:cNvCxnSpPr/>
              <p:nvPr/>
            </p:nvCxnSpPr>
            <p:spPr>
              <a:xfrm flipH="1">
                <a:off x="6636450" y="3394234"/>
                <a:ext cx="225600" cy="458100"/>
              </a:xfrm>
              <a:prstGeom prst="straightConnector1">
                <a:avLst/>
              </a:prstGeom>
              <a:noFill/>
              <a:ln w="12700" cap="flat" cmpd="sng">
                <a:solidFill>
                  <a:srgbClr val="BFBFBF"/>
                </a:solidFill>
                <a:prstDash val="solid"/>
                <a:round/>
                <a:headEnd type="none" w="sm" len="sm"/>
                <a:tailEnd type="none" w="sm" len="sm"/>
              </a:ln>
            </p:spPr>
          </p:cxnSp>
          <p:cxnSp>
            <p:nvCxnSpPr>
              <p:cNvPr id="68" name="Shape 448"/>
              <p:cNvCxnSpPr/>
              <p:nvPr/>
            </p:nvCxnSpPr>
            <p:spPr>
              <a:xfrm flipH="1">
                <a:off x="6346297" y="3146516"/>
                <a:ext cx="225600" cy="508800"/>
              </a:xfrm>
              <a:prstGeom prst="straightConnector1">
                <a:avLst/>
              </a:prstGeom>
              <a:noFill/>
              <a:ln w="12700" cap="flat" cmpd="sng">
                <a:solidFill>
                  <a:srgbClr val="BFBFBF"/>
                </a:solidFill>
                <a:prstDash val="solid"/>
                <a:round/>
                <a:headEnd type="none" w="sm" len="sm"/>
                <a:tailEnd type="none" w="sm" len="sm"/>
              </a:ln>
            </p:spPr>
          </p:cxnSp>
          <p:cxnSp>
            <p:nvCxnSpPr>
              <p:cNvPr id="69" name="Shape 449"/>
              <p:cNvCxnSpPr/>
              <p:nvPr/>
            </p:nvCxnSpPr>
            <p:spPr>
              <a:xfrm flipH="1">
                <a:off x="6578773" y="3844363"/>
                <a:ext cx="57600" cy="458100"/>
              </a:xfrm>
              <a:prstGeom prst="straightConnector1">
                <a:avLst/>
              </a:prstGeom>
              <a:noFill/>
              <a:ln w="12700" cap="flat" cmpd="sng">
                <a:solidFill>
                  <a:srgbClr val="BFBFBF"/>
                </a:solidFill>
                <a:prstDash val="solid"/>
                <a:round/>
                <a:headEnd type="none" w="sm" len="sm"/>
                <a:tailEnd type="none" w="sm" len="sm"/>
              </a:ln>
            </p:spPr>
          </p:cxnSp>
          <p:cxnSp>
            <p:nvCxnSpPr>
              <p:cNvPr id="70" name="Shape 450"/>
              <p:cNvCxnSpPr/>
              <p:nvPr/>
            </p:nvCxnSpPr>
            <p:spPr>
              <a:xfrm>
                <a:off x="5322532" y="3969216"/>
                <a:ext cx="113700" cy="407400"/>
              </a:xfrm>
              <a:prstGeom prst="straightConnector1">
                <a:avLst/>
              </a:prstGeom>
              <a:noFill/>
              <a:ln w="12700" cap="flat" cmpd="sng">
                <a:solidFill>
                  <a:srgbClr val="BFBFBF"/>
                </a:solidFill>
                <a:prstDash val="solid"/>
                <a:round/>
                <a:headEnd type="none" w="sm" len="sm"/>
                <a:tailEnd type="none" w="sm" len="sm"/>
              </a:ln>
            </p:spPr>
          </p:cxnSp>
          <p:cxnSp>
            <p:nvCxnSpPr>
              <p:cNvPr id="71" name="Shape 451"/>
              <p:cNvCxnSpPr/>
              <p:nvPr/>
            </p:nvCxnSpPr>
            <p:spPr>
              <a:xfrm>
                <a:off x="7056315" y="2229057"/>
                <a:ext cx="41700" cy="661200"/>
              </a:xfrm>
              <a:prstGeom prst="straightConnector1">
                <a:avLst/>
              </a:prstGeom>
              <a:noFill/>
              <a:ln w="12700" cap="flat" cmpd="sng">
                <a:solidFill>
                  <a:srgbClr val="BFBFBF"/>
                </a:solidFill>
                <a:prstDash val="solid"/>
                <a:round/>
                <a:headEnd type="none" w="sm" len="sm"/>
                <a:tailEnd type="none" w="sm" len="sm"/>
              </a:ln>
            </p:spPr>
          </p:cxnSp>
          <p:cxnSp>
            <p:nvCxnSpPr>
              <p:cNvPr id="72" name="Shape 452"/>
              <p:cNvCxnSpPr/>
              <p:nvPr/>
            </p:nvCxnSpPr>
            <p:spPr>
              <a:xfrm>
                <a:off x="6687343" y="1812146"/>
                <a:ext cx="389700" cy="417000"/>
              </a:xfrm>
              <a:prstGeom prst="straightConnector1">
                <a:avLst/>
              </a:prstGeom>
              <a:noFill/>
              <a:ln w="12700" cap="flat" cmpd="sng">
                <a:solidFill>
                  <a:srgbClr val="BFBFBF"/>
                </a:solidFill>
                <a:prstDash val="solid"/>
                <a:round/>
                <a:headEnd type="none" w="sm" len="sm"/>
                <a:tailEnd type="none" w="sm" len="sm"/>
              </a:ln>
            </p:spPr>
          </p:cxnSp>
          <p:cxnSp>
            <p:nvCxnSpPr>
              <p:cNvPr id="73" name="Shape 453"/>
              <p:cNvCxnSpPr/>
              <p:nvPr/>
            </p:nvCxnSpPr>
            <p:spPr>
              <a:xfrm>
                <a:off x="6074263" y="1545097"/>
                <a:ext cx="613200" cy="267000"/>
              </a:xfrm>
              <a:prstGeom prst="straightConnector1">
                <a:avLst/>
              </a:prstGeom>
              <a:noFill/>
              <a:ln w="12700" cap="flat" cmpd="sng">
                <a:solidFill>
                  <a:srgbClr val="BFBFBF"/>
                </a:solidFill>
                <a:prstDash val="solid"/>
                <a:round/>
                <a:headEnd type="none" w="sm" len="sm"/>
                <a:tailEnd type="none" w="sm" len="sm"/>
              </a:ln>
            </p:spPr>
          </p:cxnSp>
          <p:cxnSp>
            <p:nvCxnSpPr>
              <p:cNvPr id="74" name="Shape 454"/>
              <p:cNvCxnSpPr/>
              <p:nvPr/>
            </p:nvCxnSpPr>
            <p:spPr>
              <a:xfrm rot="10800000" flipH="1">
                <a:off x="5424178" y="1544980"/>
                <a:ext cx="650100" cy="147300"/>
              </a:xfrm>
              <a:prstGeom prst="straightConnector1">
                <a:avLst/>
              </a:prstGeom>
              <a:noFill/>
              <a:ln w="12700" cap="flat" cmpd="sng">
                <a:solidFill>
                  <a:srgbClr val="BFBFBF"/>
                </a:solidFill>
                <a:prstDash val="solid"/>
                <a:round/>
                <a:headEnd type="none" w="sm" len="sm"/>
                <a:tailEnd type="none" w="sm" len="sm"/>
              </a:ln>
            </p:spPr>
          </p:cxnSp>
          <p:cxnSp>
            <p:nvCxnSpPr>
              <p:cNvPr id="75" name="Shape 455"/>
              <p:cNvCxnSpPr/>
              <p:nvPr/>
            </p:nvCxnSpPr>
            <p:spPr>
              <a:xfrm rot="10800000" flipH="1">
                <a:off x="5027800" y="1678762"/>
                <a:ext cx="396300" cy="319500"/>
              </a:xfrm>
              <a:prstGeom prst="straightConnector1">
                <a:avLst/>
              </a:prstGeom>
              <a:noFill/>
              <a:ln w="12700" cap="flat" cmpd="sng">
                <a:solidFill>
                  <a:srgbClr val="BFBFBF"/>
                </a:solidFill>
                <a:prstDash val="solid"/>
                <a:round/>
                <a:headEnd type="none" w="sm" len="sm"/>
                <a:tailEnd type="none" w="sm" len="sm"/>
              </a:ln>
            </p:spPr>
          </p:cxnSp>
          <p:cxnSp>
            <p:nvCxnSpPr>
              <p:cNvPr id="76" name="Shape 456"/>
              <p:cNvCxnSpPr/>
              <p:nvPr/>
            </p:nvCxnSpPr>
            <p:spPr>
              <a:xfrm flipH="1">
                <a:off x="4824837" y="2038040"/>
                <a:ext cx="182100" cy="471000"/>
              </a:xfrm>
              <a:prstGeom prst="straightConnector1">
                <a:avLst/>
              </a:prstGeom>
              <a:noFill/>
              <a:ln w="12700" cap="flat" cmpd="sng">
                <a:solidFill>
                  <a:srgbClr val="BFBFBF"/>
                </a:solidFill>
                <a:prstDash val="solid"/>
                <a:round/>
                <a:headEnd type="none" w="sm" len="sm"/>
                <a:tailEnd type="none" w="sm" len="sm"/>
              </a:ln>
            </p:spPr>
          </p:cxnSp>
          <p:cxnSp>
            <p:nvCxnSpPr>
              <p:cNvPr id="77" name="Shape 457"/>
              <p:cNvCxnSpPr/>
              <p:nvPr/>
            </p:nvCxnSpPr>
            <p:spPr>
              <a:xfrm>
                <a:off x="4815811" y="2509078"/>
                <a:ext cx="157500" cy="731700"/>
              </a:xfrm>
              <a:prstGeom prst="straightConnector1">
                <a:avLst/>
              </a:prstGeom>
              <a:noFill/>
              <a:ln w="12700" cap="flat" cmpd="sng">
                <a:solidFill>
                  <a:srgbClr val="BFBFBF"/>
                </a:solidFill>
                <a:prstDash val="solid"/>
                <a:round/>
                <a:headEnd type="none" w="sm" len="sm"/>
                <a:tailEnd type="none" w="sm" len="sm"/>
              </a:ln>
            </p:spPr>
          </p:cxnSp>
          <p:cxnSp>
            <p:nvCxnSpPr>
              <p:cNvPr id="78" name="Shape 458"/>
              <p:cNvCxnSpPr/>
              <p:nvPr/>
            </p:nvCxnSpPr>
            <p:spPr>
              <a:xfrm rot="10800000" flipH="1">
                <a:off x="4864987" y="2460178"/>
                <a:ext cx="501000" cy="48900"/>
              </a:xfrm>
              <a:prstGeom prst="straightConnector1">
                <a:avLst/>
              </a:prstGeom>
              <a:noFill/>
              <a:ln w="12700" cap="flat" cmpd="sng">
                <a:solidFill>
                  <a:srgbClr val="BFBFBF"/>
                </a:solidFill>
                <a:prstDash val="solid"/>
                <a:round/>
                <a:headEnd type="none" w="sm" len="sm"/>
                <a:tailEnd type="none" w="sm" len="sm"/>
              </a:ln>
            </p:spPr>
          </p:cxnSp>
          <p:cxnSp>
            <p:nvCxnSpPr>
              <p:cNvPr id="79" name="Shape 459"/>
              <p:cNvCxnSpPr/>
              <p:nvPr/>
            </p:nvCxnSpPr>
            <p:spPr>
              <a:xfrm rot="10800000" flipH="1">
                <a:off x="5140569" y="2460124"/>
                <a:ext cx="231600" cy="333300"/>
              </a:xfrm>
              <a:prstGeom prst="straightConnector1">
                <a:avLst/>
              </a:prstGeom>
              <a:noFill/>
              <a:ln w="12700" cap="flat" cmpd="sng">
                <a:solidFill>
                  <a:srgbClr val="BFBFBF"/>
                </a:solidFill>
                <a:prstDash val="solid"/>
                <a:round/>
                <a:headEnd type="none" w="sm" len="sm"/>
                <a:tailEnd type="none" w="sm" len="sm"/>
              </a:ln>
            </p:spPr>
          </p:cxnSp>
          <p:cxnSp>
            <p:nvCxnSpPr>
              <p:cNvPr id="80" name="Shape 460"/>
              <p:cNvCxnSpPr/>
              <p:nvPr/>
            </p:nvCxnSpPr>
            <p:spPr>
              <a:xfrm>
                <a:off x="4840215" y="2538060"/>
                <a:ext cx="625500" cy="153900"/>
              </a:xfrm>
              <a:prstGeom prst="straightConnector1">
                <a:avLst/>
              </a:prstGeom>
              <a:noFill/>
              <a:ln w="12700" cap="flat" cmpd="sng">
                <a:solidFill>
                  <a:srgbClr val="BFBFBF"/>
                </a:solidFill>
                <a:prstDash val="solid"/>
                <a:round/>
                <a:headEnd type="none" w="sm" len="sm"/>
                <a:tailEnd type="none" w="sm" len="sm"/>
              </a:ln>
            </p:spPr>
          </p:cxnSp>
          <p:cxnSp>
            <p:nvCxnSpPr>
              <p:cNvPr id="81" name="Shape 461"/>
              <p:cNvCxnSpPr/>
              <p:nvPr/>
            </p:nvCxnSpPr>
            <p:spPr>
              <a:xfrm rot="10800000" flipH="1">
                <a:off x="4997581" y="2791771"/>
                <a:ext cx="150300" cy="432600"/>
              </a:xfrm>
              <a:prstGeom prst="straightConnector1">
                <a:avLst/>
              </a:prstGeom>
              <a:noFill/>
              <a:ln w="12700" cap="flat" cmpd="sng">
                <a:solidFill>
                  <a:srgbClr val="BFBFBF"/>
                </a:solidFill>
                <a:prstDash val="solid"/>
                <a:round/>
                <a:headEnd type="none" w="sm" len="sm"/>
                <a:tailEnd type="none" w="sm" len="sm"/>
              </a:ln>
            </p:spPr>
          </p:cxnSp>
          <p:cxnSp>
            <p:nvCxnSpPr>
              <p:cNvPr id="82" name="Shape 462"/>
              <p:cNvCxnSpPr/>
              <p:nvPr/>
            </p:nvCxnSpPr>
            <p:spPr>
              <a:xfrm>
                <a:off x="4826929" y="2521803"/>
                <a:ext cx="324300" cy="270000"/>
              </a:xfrm>
              <a:prstGeom prst="straightConnector1">
                <a:avLst/>
              </a:prstGeom>
              <a:noFill/>
              <a:ln w="12700" cap="flat" cmpd="sng">
                <a:solidFill>
                  <a:srgbClr val="BFBFBF"/>
                </a:solidFill>
                <a:prstDash val="solid"/>
                <a:round/>
                <a:headEnd type="none" w="sm" len="sm"/>
                <a:tailEnd type="none" w="sm" len="sm"/>
              </a:ln>
            </p:spPr>
          </p:cxnSp>
          <p:cxnSp>
            <p:nvCxnSpPr>
              <p:cNvPr id="83" name="Shape 463"/>
              <p:cNvCxnSpPr/>
              <p:nvPr/>
            </p:nvCxnSpPr>
            <p:spPr>
              <a:xfrm>
                <a:off x="5460687" y="2691892"/>
                <a:ext cx="45300" cy="295800"/>
              </a:xfrm>
              <a:prstGeom prst="straightConnector1">
                <a:avLst/>
              </a:prstGeom>
              <a:noFill/>
              <a:ln w="12700" cap="flat" cmpd="sng">
                <a:solidFill>
                  <a:srgbClr val="BFBFBF"/>
                </a:solidFill>
                <a:prstDash val="solid"/>
                <a:round/>
                <a:headEnd type="none" w="sm" len="sm"/>
                <a:tailEnd type="none" w="sm" len="sm"/>
              </a:ln>
            </p:spPr>
          </p:cxnSp>
          <p:cxnSp>
            <p:nvCxnSpPr>
              <p:cNvPr id="84" name="Shape 464"/>
              <p:cNvCxnSpPr/>
              <p:nvPr/>
            </p:nvCxnSpPr>
            <p:spPr>
              <a:xfrm rot="10800000">
                <a:off x="5046444" y="1998205"/>
                <a:ext cx="331500" cy="462000"/>
              </a:xfrm>
              <a:prstGeom prst="straightConnector1">
                <a:avLst/>
              </a:prstGeom>
              <a:noFill/>
              <a:ln w="12700" cap="flat" cmpd="sng">
                <a:solidFill>
                  <a:srgbClr val="BFBFBF"/>
                </a:solidFill>
                <a:prstDash val="solid"/>
                <a:round/>
                <a:headEnd type="none" w="sm" len="sm"/>
                <a:tailEnd type="none" w="sm" len="sm"/>
              </a:ln>
            </p:spPr>
          </p:cxnSp>
          <p:cxnSp>
            <p:nvCxnSpPr>
              <p:cNvPr id="85" name="Shape 465"/>
              <p:cNvCxnSpPr/>
              <p:nvPr/>
            </p:nvCxnSpPr>
            <p:spPr>
              <a:xfrm flipH="1">
                <a:off x="5358195" y="1728362"/>
                <a:ext cx="38400" cy="731700"/>
              </a:xfrm>
              <a:prstGeom prst="straightConnector1">
                <a:avLst/>
              </a:prstGeom>
              <a:noFill/>
              <a:ln w="12700" cap="flat" cmpd="sng">
                <a:solidFill>
                  <a:srgbClr val="BFBFBF"/>
                </a:solidFill>
                <a:prstDash val="solid"/>
                <a:round/>
                <a:headEnd type="none" w="sm" len="sm"/>
                <a:tailEnd type="none" w="sm" len="sm"/>
              </a:ln>
            </p:spPr>
          </p:cxnSp>
          <p:cxnSp>
            <p:nvCxnSpPr>
              <p:cNvPr id="86" name="Shape 466"/>
              <p:cNvCxnSpPr/>
              <p:nvPr/>
            </p:nvCxnSpPr>
            <p:spPr>
              <a:xfrm rot="10800000" flipH="1">
                <a:off x="5369214" y="2176705"/>
                <a:ext cx="436800" cy="283500"/>
              </a:xfrm>
              <a:prstGeom prst="straightConnector1">
                <a:avLst/>
              </a:prstGeom>
              <a:noFill/>
              <a:ln w="12700" cap="flat" cmpd="sng">
                <a:solidFill>
                  <a:srgbClr val="BFBFBF"/>
                </a:solidFill>
                <a:prstDash val="solid"/>
                <a:round/>
                <a:headEnd type="none" w="sm" len="sm"/>
                <a:tailEnd type="none" w="sm" len="sm"/>
              </a:ln>
            </p:spPr>
          </p:cxnSp>
          <p:cxnSp>
            <p:nvCxnSpPr>
              <p:cNvPr id="87" name="Shape 467"/>
              <p:cNvCxnSpPr/>
              <p:nvPr/>
            </p:nvCxnSpPr>
            <p:spPr>
              <a:xfrm>
                <a:off x="5442741" y="1721262"/>
                <a:ext cx="361800" cy="468000"/>
              </a:xfrm>
              <a:prstGeom prst="straightConnector1">
                <a:avLst/>
              </a:prstGeom>
              <a:noFill/>
              <a:ln w="12700" cap="flat" cmpd="sng">
                <a:solidFill>
                  <a:srgbClr val="BFBFBF"/>
                </a:solidFill>
                <a:prstDash val="solid"/>
                <a:round/>
                <a:headEnd type="none" w="sm" len="sm"/>
                <a:tailEnd type="none" w="sm" len="sm"/>
              </a:ln>
            </p:spPr>
          </p:cxnSp>
          <p:cxnSp>
            <p:nvCxnSpPr>
              <p:cNvPr id="88" name="Shape 468"/>
              <p:cNvCxnSpPr/>
              <p:nvPr/>
            </p:nvCxnSpPr>
            <p:spPr>
              <a:xfrm flipH="1">
                <a:off x="5791540" y="1545097"/>
                <a:ext cx="272700" cy="631500"/>
              </a:xfrm>
              <a:prstGeom prst="straightConnector1">
                <a:avLst/>
              </a:prstGeom>
              <a:noFill/>
              <a:ln w="12700" cap="flat" cmpd="sng">
                <a:solidFill>
                  <a:srgbClr val="BFBFBF"/>
                </a:solidFill>
                <a:prstDash val="solid"/>
                <a:round/>
                <a:headEnd type="none" w="sm" len="sm"/>
                <a:tailEnd type="none" w="sm" len="sm"/>
              </a:ln>
            </p:spPr>
          </p:cxnSp>
          <p:cxnSp>
            <p:nvCxnSpPr>
              <p:cNvPr id="89" name="Shape 469"/>
              <p:cNvCxnSpPr/>
              <p:nvPr/>
            </p:nvCxnSpPr>
            <p:spPr>
              <a:xfrm>
                <a:off x="6078550" y="1544854"/>
                <a:ext cx="165900" cy="583200"/>
              </a:xfrm>
              <a:prstGeom prst="straightConnector1">
                <a:avLst/>
              </a:prstGeom>
              <a:noFill/>
              <a:ln w="12700" cap="flat" cmpd="sng">
                <a:solidFill>
                  <a:srgbClr val="BFBFBF"/>
                </a:solidFill>
                <a:prstDash val="solid"/>
                <a:round/>
                <a:headEnd type="none" w="sm" len="sm"/>
                <a:tailEnd type="none" w="sm" len="sm"/>
              </a:ln>
            </p:spPr>
          </p:cxnSp>
          <p:cxnSp>
            <p:nvCxnSpPr>
              <p:cNvPr id="90" name="Shape 470"/>
              <p:cNvCxnSpPr/>
              <p:nvPr/>
            </p:nvCxnSpPr>
            <p:spPr>
              <a:xfrm flipH="1">
                <a:off x="6268753" y="1812146"/>
                <a:ext cx="432900" cy="315900"/>
              </a:xfrm>
              <a:prstGeom prst="straightConnector1">
                <a:avLst/>
              </a:prstGeom>
              <a:noFill/>
              <a:ln w="12700" cap="flat" cmpd="sng">
                <a:solidFill>
                  <a:srgbClr val="BFBFBF"/>
                </a:solidFill>
                <a:prstDash val="solid"/>
                <a:round/>
                <a:headEnd type="none" w="sm" len="sm"/>
                <a:tailEnd type="none" w="sm" len="sm"/>
              </a:ln>
            </p:spPr>
          </p:cxnSp>
          <p:cxnSp>
            <p:nvCxnSpPr>
              <p:cNvPr id="91" name="Shape 471"/>
              <p:cNvCxnSpPr/>
              <p:nvPr/>
            </p:nvCxnSpPr>
            <p:spPr>
              <a:xfrm rot="10800000">
                <a:off x="6222855" y="2127957"/>
                <a:ext cx="838500" cy="101100"/>
              </a:xfrm>
              <a:prstGeom prst="straightConnector1">
                <a:avLst/>
              </a:prstGeom>
              <a:noFill/>
              <a:ln w="12700" cap="flat" cmpd="sng">
                <a:solidFill>
                  <a:srgbClr val="BFBFBF"/>
                </a:solidFill>
                <a:prstDash val="solid"/>
                <a:round/>
                <a:headEnd type="none" w="sm" len="sm"/>
                <a:tailEnd type="none" w="sm" len="sm"/>
              </a:ln>
            </p:spPr>
          </p:cxnSp>
          <p:cxnSp>
            <p:nvCxnSpPr>
              <p:cNvPr id="92" name="Shape 472"/>
              <p:cNvCxnSpPr/>
              <p:nvPr/>
            </p:nvCxnSpPr>
            <p:spPr>
              <a:xfrm>
                <a:off x="5951453" y="2626814"/>
                <a:ext cx="315900" cy="583800"/>
              </a:xfrm>
              <a:prstGeom prst="straightConnector1">
                <a:avLst/>
              </a:prstGeom>
              <a:noFill/>
              <a:ln w="12700" cap="flat" cmpd="sng">
                <a:solidFill>
                  <a:srgbClr val="BFBFBF"/>
                </a:solidFill>
                <a:prstDash val="solid"/>
                <a:round/>
                <a:headEnd type="none" w="sm" len="sm"/>
                <a:tailEnd type="none" w="sm" len="sm"/>
              </a:ln>
            </p:spPr>
          </p:cxnSp>
          <p:cxnSp>
            <p:nvCxnSpPr>
              <p:cNvPr id="93" name="Shape 473"/>
              <p:cNvCxnSpPr/>
              <p:nvPr/>
            </p:nvCxnSpPr>
            <p:spPr>
              <a:xfrm rot="10800000" flipH="1">
                <a:off x="5955481" y="2142613"/>
                <a:ext cx="297300" cy="484200"/>
              </a:xfrm>
              <a:prstGeom prst="straightConnector1">
                <a:avLst/>
              </a:prstGeom>
              <a:noFill/>
              <a:ln w="12700" cap="flat" cmpd="sng">
                <a:solidFill>
                  <a:srgbClr val="BFBFBF"/>
                </a:solidFill>
                <a:prstDash val="solid"/>
                <a:round/>
                <a:headEnd type="none" w="sm" len="sm"/>
                <a:tailEnd type="none" w="sm" len="sm"/>
              </a:ln>
            </p:spPr>
          </p:cxnSp>
          <p:cxnSp>
            <p:nvCxnSpPr>
              <p:cNvPr id="94" name="Shape 474"/>
              <p:cNvCxnSpPr/>
              <p:nvPr/>
            </p:nvCxnSpPr>
            <p:spPr>
              <a:xfrm rot="10800000" flipH="1">
                <a:off x="5823080" y="2142399"/>
                <a:ext cx="414000" cy="34200"/>
              </a:xfrm>
              <a:prstGeom prst="straightConnector1">
                <a:avLst/>
              </a:prstGeom>
              <a:noFill/>
              <a:ln w="12700" cap="flat" cmpd="sng">
                <a:solidFill>
                  <a:srgbClr val="BFBFBF"/>
                </a:solidFill>
                <a:prstDash val="solid"/>
                <a:round/>
                <a:headEnd type="none" w="sm" len="sm"/>
                <a:tailEnd type="none" w="sm" len="sm"/>
              </a:ln>
            </p:spPr>
          </p:cxnSp>
          <p:cxnSp>
            <p:nvCxnSpPr>
              <p:cNvPr id="95" name="Shape 475"/>
              <p:cNvCxnSpPr/>
              <p:nvPr/>
            </p:nvCxnSpPr>
            <p:spPr>
              <a:xfrm>
                <a:off x="6258929" y="2137145"/>
                <a:ext cx="518100" cy="314400"/>
              </a:xfrm>
              <a:prstGeom prst="straightConnector1">
                <a:avLst/>
              </a:prstGeom>
              <a:noFill/>
              <a:ln w="12700" cap="flat" cmpd="sng">
                <a:solidFill>
                  <a:srgbClr val="BFBFBF"/>
                </a:solidFill>
                <a:prstDash val="solid"/>
                <a:round/>
                <a:headEnd type="none" w="sm" len="sm"/>
                <a:tailEnd type="none" w="sm" len="sm"/>
              </a:ln>
            </p:spPr>
          </p:cxnSp>
          <p:cxnSp>
            <p:nvCxnSpPr>
              <p:cNvPr id="96" name="Shape 476"/>
              <p:cNvCxnSpPr/>
              <p:nvPr/>
            </p:nvCxnSpPr>
            <p:spPr>
              <a:xfrm flipH="1">
                <a:off x="6796875" y="2229057"/>
                <a:ext cx="279000" cy="213000"/>
              </a:xfrm>
              <a:prstGeom prst="straightConnector1">
                <a:avLst/>
              </a:prstGeom>
              <a:noFill/>
              <a:ln w="12700" cap="flat" cmpd="sng">
                <a:solidFill>
                  <a:srgbClr val="BFBFBF"/>
                </a:solidFill>
                <a:prstDash val="solid"/>
                <a:round/>
                <a:headEnd type="none" w="sm" len="sm"/>
                <a:tailEnd type="none" w="sm" len="sm"/>
              </a:ln>
            </p:spPr>
          </p:cxnSp>
          <p:cxnSp>
            <p:nvCxnSpPr>
              <p:cNvPr id="97" name="Shape 477"/>
              <p:cNvCxnSpPr/>
              <p:nvPr/>
            </p:nvCxnSpPr>
            <p:spPr>
              <a:xfrm>
                <a:off x="6763857" y="2464323"/>
                <a:ext cx="297600" cy="426000"/>
              </a:xfrm>
              <a:prstGeom prst="straightConnector1">
                <a:avLst/>
              </a:prstGeom>
              <a:noFill/>
              <a:ln w="12700" cap="flat" cmpd="sng">
                <a:solidFill>
                  <a:srgbClr val="BFBFBF"/>
                </a:solidFill>
                <a:prstDash val="solid"/>
                <a:round/>
                <a:headEnd type="none" w="sm" len="sm"/>
                <a:tailEnd type="none" w="sm" len="sm"/>
              </a:ln>
            </p:spPr>
          </p:cxnSp>
          <p:cxnSp>
            <p:nvCxnSpPr>
              <p:cNvPr id="98" name="Shape 478"/>
              <p:cNvCxnSpPr/>
              <p:nvPr/>
            </p:nvCxnSpPr>
            <p:spPr>
              <a:xfrm rot="10800000" flipH="1">
                <a:off x="6468879" y="2453333"/>
                <a:ext cx="309000" cy="256500"/>
              </a:xfrm>
              <a:prstGeom prst="straightConnector1">
                <a:avLst/>
              </a:prstGeom>
              <a:noFill/>
              <a:ln w="12700" cap="flat" cmpd="sng">
                <a:solidFill>
                  <a:srgbClr val="BFBFBF"/>
                </a:solidFill>
                <a:prstDash val="solid"/>
                <a:round/>
                <a:headEnd type="none" w="sm" len="sm"/>
                <a:tailEnd type="none" w="sm" len="sm"/>
              </a:ln>
            </p:spPr>
          </p:cxnSp>
          <p:cxnSp>
            <p:nvCxnSpPr>
              <p:cNvPr id="99" name="Shape 479"/>
              <p:cNvCxnSpPr/>
              <p:nvPr/>
            </p:nvCxnSpPr>
            <p:spPr>
              <a:xfrm>
                <a:off x="6267344" y="2150093"/>
                <a:ext cx="191700" cy="559800"/>
              </a:xfrm>
              <a:prstGeom prst="straightConnector1">
                <a:avLst/>
              </a:prstGeom>
              <a:noFill/>
              <a:ln w="12700" cap="flat" cmpd="sng">
                <a:solidFill>
                  <a:srgbClr val="BFBFBF"/>
                </a:solidFill>
                <a:prstDash val="solid"/>
                <a:round/>
                <a:headEnd type="none" w="sm" len="sm"/>
                <a:tailEnd type="none" w="sm" len="sm"/>
              </a:ln>
            </p:spPr>
          </p:cxnSp>
          <p:cxnSp>
            <p:nvCxnSpPr>
              <p:cNvPr id="100" name="Shape 480"/>
              <p:cNvCxnSpPr/>
              <p:nvPr/>
            </p:nvCxnSpPr>
            <p:spPr>
              <a:xfrm rot="10800000">
                <a:off x="5800389" y="2172476"/>
                <a:ext cx="163800" cy="442500"/>
              </a:xfrm>
              <a:prstGeom prst="straightConnector1">
                <a:avLst/>
              </a:prstGeom>
              <a:noFill/>
              <a:ln w="12700" cap="flat" cmpd="sng">
                <a:solidFill>
                  <a:srgbClr val="BFBFBF"/>
                </a:solidFill>
                <a:prstDash val="solid"/>
                <a:round/>
                <a:headEnd type="none" w="sm" len="sm"/>
                <a:tailEnd type="none" w="sm" len="sm"/>
              </a:ln>
            </p:spPr>
          </p:cxnSp>
          <p:cxnSp>
            <p:nvCxnSpPr>
              <p:cNvPr id="101" name="Shape 481"/>
              <p:cNvCxnSpPr/>
              <p:nvPr/>
            </p:nvCxnSpPr>
            <p:spPr>
              <a:xfrm rot="10800000" flipH="1">
                <a:off x="5443793" y="2638682"/>
                <a:ext cx="493200" cy="58800"/>
              </a:xfrm>
              <a:prstGeom prst="straightConnector1">
                <a:avLst/>
              </a:prstGeom>
              <a:noFill/>
              <a:ln w="12700" cap="flat" cmpd="sng">
                <a:solidFill>
                  <a:srgbClr val="BFBFBF"/>
                </a:solidFill>
                <a:prstDash val="solid"/>
                <a:round/>
                <a:headEnd type="none" w="sm" len="sm"/>
                <a:tailEnd type="none" w="sm" len="sm"/>
              </a:ln>
            </p:spPr>
          </p:cxnSp>
          <p:cxnSp>
            <p:nvCxnSpPr>
              <p:cNvPr id="102" name="Shape 482"/>
              <p:cNvCxnSpPr/>
              <p:nvPr/>
            </p:nvCxnSpPr>
            <p:spPr>
              <a:xfrm>
                <a:off x="5354198" y="2464323"/>
                <a:ext cx="562200" cy="160200"/>
              </a:xfrm>
              <a:prstGeom prst="straightConnector1">
                <a:avLst/>
              </a:prstGeom>
              <a:noFill/>
              <a:ln w="12700" cap="flat" cmpd="sng">
                <a:solidFill>
                  <a:srgbClr val="BFBFBF"/>
                </a:solidFill>
                <a:prstDash val="solid"/>
                <a:round/>
                <a:headEnd type="none" w="sm" len="sm"/>
                <a:tailEnd type="none" w="sm" len="sm"/>
              </a:ln>
            </p:spPr>
          </p:cxnSp>
          <p:cxnSp>
            <p:nvCxnSpPr>
              <p:cNvPr id="103" name="Shape 483"/>
              <p:cNvCxnSpPr/>
              <p:nvPr/>
            </p:nvCxnSpPr>
            <p:spPr>
              <a:xfrm rot="10800000" flipH="1">
                <a:off x="5981770" y="2458842"/>
                <a:ext cx="767400" cy="179700"/>
              </a:xfrm>
              <a:prstGeom prst="straightConnector1">
                <a:avLst/>
              </a:prstGeom>
              <a:noFill/>
              <a:ln w="12700" cap="flat" cmpd="sng">
                <a:solidFill>
                  <a:srgbClr val="BFBFBF"/>
                </a:solidFill>
                <a:prstDash val="solid"/>
                <a:round/>
                <a:headEnd type="none" w="sm" len="sm"/>
                <a:tailEnd type="none" w="sm" len="sm"/>
              </a:ln>
            </p:spPr>
          </p:cxnSp>
          <p:cxnSp>
            <p:nvCxnSpPr>
              <p:cNvPr id="104" name="Shape 484"/>
              <p:cNvCxnSpPr/>
              <p:nvPr/>
            </p:nvCxnSpPr>
            <p:spPr>
              <a:xfrm>
                <a:off x="5971041" y="2650381"/>
                <a:ext cx="492300" cy="66600"/>
              </a:xfrm>
              <a:prstGeom prst="straightConnector1">
                <a:avLst/>
              </a:prstGeom>
              <a:noFill/>
              <a:ln w="12700" cap="flat" cmpd="sng">
                <a:solidFill>
                  <a:srgbClr val="BFBFBF"/>
                </a:solidFill>
                <a:prstDash val="solid"/>
                <a:round/>
                <a:headEnd type="none" w="sm" len="sm"/>
                <a:tailEnd type="none" w="sm" len="sm"/>
              </a:ln>
            </p:spPr>
          </p:cxnSp>
          <p:cxnSp>
            <p:nvCxnSpPr>
              <p:cNvPr id="105" name="Shape 485"/>
              <p:cNvCxnSpPr/>
              <p:nvPr/>
            </p:nvCxnSpPr>
            <p:spPr>
              <a:xfrm rot="10800000">
                <a:off x="5170207" y="2791561"/>
                <a:ext cx="350100" cy="193800"/>
              </a:xfrm>
              <a:prstGeom prst="straightConnector1">
                <a:avLst/>
              </a:prstGeom>
              <a:noFill/>
              <a:ln w="12700" cap="flat" cmpd="sng">
                <a:solidFill>
                  <a:srgbClr val="BFBFBF"/>
                </a:solidFill>
                <a:prstDash val="solid"/>
                <a:round/>
                <a:headEnd type="none" w="sm" len="sm"/>
                <a:tailEnd type="none" w="sm" len="sm"/>
              </a:ln>
            </p:spPr>
          </p:cxnSp>
          <p:cxnSp>
            <p:nvCxnSpPr>
              <p:cNvPr id="106" name="Shape 486"/>
              <p:cNvCxnSpPr/>
              <p:nvPr/>
            </p:nvCxnSpPr>
            <p:spPr>
              <a:xfrm rot="10800000" flipH="1">
                <a:off x="4984068" y="2982067"/>
                <a:ext cx="502200" cy="273300"/>
              </a:xfrm>
              <a:prstGeom prst="straightConnector1">
                <a:avLst/>
              </a:prstGeom>
              <a:noFill/>
              <a:ln w="12700" cap="flat" cmpd="sng">
                <a:solidFill>
                  <a:srgbClr val="BFBFBF"/>
                </a:solidFill>
                <a:prstDash val="solid"/>
                <a:round/>
                <a:headEnd type="none" w="sm" len="sm"/>
                <a:tailEnd type="none" w="sm" len="sm"/>
              </a:ln>
            </p:spPr>
          </p:cxnSp>
          <p:cxnSp>
            <p:nvCxnSpPr>
              <p:cNvPr id="107" name="Shape 487"/>
              <p:cNvCxnSpPr/>
              <p:nvPr/>
            </p:nvCxnSpPr>
            <p:spPr>
              <a:xfrm>
                <a:off x="5009678" y="3255367"/>
                <a:ext cx="579900" cy="252000"/>
              </a:xfrm>
              <a:prstGeom prst="straightConnector1">
                <a:avLst/>
              </a:prstGeom>
              <a:noFill/>
              <a:ln w="12700" cap="flat" cmpd="sng">
                <a:solidFill>
                  <a:srgbClr val="BFBFBF"/>
                </a:solidFill>
                <a:prstDash val="solid"/>
                <a:round/>
                <a:headEnd type="none" w="sm" len="sm"/>
                <a:tailEnd type="none" w="sm" len="sm"/>
              </a:ln>
            </p:spPr>
          </p:cxnSp>
          <p:cxnSp>
            <p:nvCxnSpPr>
              <p:cNvPr id="108" name="Shape 488"/>
              <p:cNvCxnSpPr/>
              <p:nvPr/>
            </p:nvCxnSpPr>
            <p:spPr>
              <a:xfrm rot="10800000" flipH="1">
                <a:off x="5312063" y="3507134"/>
                <a:ext cx="253200" cy="418200"/>
              </a:xfrm>
              <a:prstGeom prst="straightConnector1">
                <a:avLst/>
              </a:prstGeom>
              <a:noFill/>
              <a:ln w="12700" cap="flat" cmpd="sng">
                <a:solidFill>
                  <a:srgbClr val="BFBFBF"/>
                </a:solidFill>
                <a:prstDash val="solid"/>
                <a:round/>
                <a:headEnd type="none" w="sm" len="sm"/>
                <a:tailEnd type="none" w="sm" len="sm"/>
              </a:ln>
            </p:spPr>
          </p:cxnSp>
          <p:cxnSp>
            <p:nvCxnSpPr>
              <p:cNvPr id="109" name="Shape 489"/>
              <p:cNvCxnSpPr/>
              <p:nvPr/>
            </p:nvCxnSpPr>
            <p:spPr>
              <a:xfrm rot="10800000">
                <a:off x="5568859" y="3508719"/>
                <a:ext cx="144000" cy="519300"/>
              </a:xfrm>
              <a:prstGeom prst="straightConnector1">
                <a:avLst/>
              </a:prstGeom>
              <a:noFill/>
              <a:ln w="12700" cap="flat" cmpd="sng">
                <a:solidFill>
                  <a:srgbClr val="BFBFBF"/>
                </a:solidFill>
                <a:prstDash val="solid"/>
                <a:round/>
                <a:headEnd type="none" w="sm" len="sm"/>
                <a:tailEnd type="none" w="sm" len="sm"/>
              </a:ln>
            </p:spPr>
          </p:cxnSp>
          <p:cxnSp>
            <p:nvCxnSpPr>
              <p:cNvPr id="110" name="Shape 490"/>
              <p:cNvCxnSpPr/>
              <p:nvPr/>
            </p:nvCxnSpPr>
            <p:spPr>
              <a:xfrm rot="10800000" flipH="1">
                <a:off x="5436326" y="4027893"/>
                <a:ext cx="285900" cy="336900"/>
              </a:xfrm>
              <a:prstGeom prst="straightConnector1">
                <a:avLst/>
              </a:prstGeom>
              <a:noFill/>
              <a:ln w="12700" cap="flat" cmpd="sng">
                <a:solidFill>
                  <a:srgbClr val="BFBFBF"/>
                </a:solidFill>
                <a:prstDash val="solid"/>
                <a:round/>
                <a:headEnd type="none" w="sm" len="sm"/>
                <a:tailEnd type="none" w="sm" len="sm"/>
              </a:ln>
            </p:spPr>
          </p:cxnSp>
          <p:cxnSp>
            <p:nvCxnSpPr>
              <p:cNvPr id="111" name="Shape 491"/>
              <p:cNvCxnSpPr/>
              <p:nvPr/>
            </p:nvCxnSpPr>
            <p:spPr>
              <a:xfrm>
                <a:off x="5731751" y="4040560"/>
                <a:ext cx="271200" cy="336000"/>
              </a:xfrm>
              <a:prstGeom prst="straightConnector1">
                <a:avLst/>
              </a:prstGeom>
              <a:noFill/>
              <a:ln w="12700" cap="flat" cmpd="sng">
                <a:solidFill>
                  <a:srgbClr val="BFBFBF"/>
                </a:solidFill>
                <a:prstDash val="solid"/>
                <a:round/>
                <a:headEnd type="none" w="sm" len="sm"/>
                <a:tailEnd type="none" w="sm" len="sm"/>
              </a:ln>
            </p:spPr>
          </p:cxnSp>
          <p:cxnSp>
            <p:nvCxnSpPr>
              <p:cNvPr id="112" name="Shape 492"/>
              <p:cNvCxnSpPr/>
              <p:nvPr/>
            </p:nvCxnSpPr>
            <p:spPr>
              <a:xfrm rot="10800000">
                <a:off x="5980145" y="3646893"/>
                <a:ext cx="0" cy="717900"/>
              </a:xfrm>
              <a:prstGeom prst="straightConnector1">
                <a:avLst/>
              </a:prstGeom>
              <a:noFill/>
              <a:ln w="12700" cap="flat" cmpd="sng">
                <a:solidFill>
                  <a:srgbClr val="BFBFBF"/>
                </a:solidFill>
                <a:prstDash val="solid"/>
                <a:round/>
                <a:headEnd type="none" w="sm" len="sm"/>
                <a:tailEnd type="none" w="sm" len="sm"/>
              </a:ln>
            </p:spPr>
          </p:cxnSp>
          <p:cxnSp>
            <p:nvCxnSpPr>
              <p:cNvPr id="113" name="Shape 493"/>
              <p:cNvCxnSpPr/>
              <p:nvPr/>
            </p:nvCxnSpPr>
            <p:spPr>
              <a:xfrm>
                <a:off x="5964189" y="2638543"/>
                <a:ext cx="0" cy="585900"/>
              </a:xfrm>
              <a:prstGeom prst="straightConnector1">
                <a:avLst/>
              </a:prstGeom>
              <a:noFill/>
              <a:ln w="12700" cap="flat" cmpd="sng">
                <a:solidFill>
                  <a:srgbClr val="BFBFBF"/>
                </a:solidFill>
                <a:prstDash val="solid"/>
                <a:round/>
                <a:headEnd type="none" w="sm" len="sm"/>
                <a:tailEnd type="none" w="sm" len="sm"/>
              </a:ln>
            </p:spPr>
          </p:cxnSp>
          <p:cxnSp>
            <p:nvCxnSpPr>
              <p:cNvPr id="114" name="Shape 494"/>
              <p:cNvCxnSpPr/>
              <p:nvPr/>
            </p:nvCxnSpPr>
            <p:spPr>
              <a:xfrm>
                <a:off x="5505937" y="2982116"/>
                <a:ext cx="496800" cy="664500"/>
              </a:xfrm>
              <a:prstGeom prst="straightConnector1">
                <a:avLst/>
              </a:prstGeom>
              <a:noFill/>
              <a:ln w="12700" cap="flat" cmpd="sng">
                <a:solidFill>
                  <a:srgbClr val="BFBFBF"/>
                </a:solidFill>
                <a:prstDash val="solid"/>
                <a:round/>
                <a:headEnd type="none" w="sm" len="sm"/>
                <a:tailEnd type="none" w="sm" len="sm"/>
              </a:ln>
            </p:spPr>
          </p:cxnSp>
          <p:cxnSp>
            <p:nvCxnSpPr>
              <p:cNvPr id="115" name="Shape 495"/>
              <p:cNvCxnSpPr/>
              <p:nvPr/>
            </p:nvCxnSpPr>
            <p:spPr>
              <a:xfrm rot="10800000">
                <a:off x="5971039" y="3212057"/>
                <a:ext cx="20700" cy="432300"/>
              </a:xfrm>
              <a:prstGeom prst="straightConnector1">
                <a:avLst/>
              </a:prstGeom>
              <a:noFill/>
              <a:ln w="12700" cap="flat" cmpd="sng">
                <a:solidFill>
                  <a:srgbClr val="BFBFBF"/>
                </a:solidFill>
                <a:prstDash val="solid"/>
                <a:round/>
                <a:headEnd type="none" w="sm" len="sm"/>
                <a:tailEnd type="none" w="sm" len="sm"/>
              </a:ln>
            </p:spPr>
          </p:cxnSp>
          <p:cxnSp>
            <p:nvCxnSpPr>
              <p:cNvPr id="116" name="Shape 496"/>
              <p:cNvCxnSpPr/>
              <p:nvPr/>
            </p:nvCxnSpPr>
            <p:spPr>
              <a:xfrm>
                <a:off x="6485274" y="2728943"/>
                <a:ext cx="96900" cy="429300"/>
              </a:xfrm>
              <a:prstGeom prst="straightConnector1">
                <a:avLst/>
              </a:prstGeom>
              <a:noFill/>
              <a:ln w="12700" cap="flat" cmpd="sng">
                <a:solidFill>
                  <a:srgbClr val="BFBFBF"/>
                </a:solidFill>
                <a:prstDash val="solid"/>
                <a:round/>
                <a:headEnd type="none" w="sm" len="sm"/>
                <a:tailEnd type="none" w="sm" len="sm"/>
              </a:ln>
            </p:spPr>
          </p:cxnSp>
          <p:cxnSp>
            <p:nvCxnSpPr>
              <p:cNvPr id="117" name="Shape 497"/>
              <p:cNvCxnSpPr/>
              <p:nvPr/>
            </p:nvCxnSpPr>
            <p:spPr>
              <a:xfrm rot="10800000" flipH="1">
                <a:off x="6578656" y="2451480"/>
                <a:ext cx="193200" cy="706800"/>
              </a:xfrm>
              <a:prstGeom prst="straightConnector1">
                <a:avLst/>
              </a:prstGeom>
              <a:noFill/>
              <a:ln w="12700" cap="flat" cmpd="sng">
                <a:solidFill>
                  <a:srgbClr val="BFBFBF"/>
                </a:solidFill>
                <a:prstDash val="solid"/>
                <a:round/>
                <a:headEnd type="none" w="sm" len="sm"/>
                <a:tailEnd type="none" w="sm" len="sm"/>
              </a:ln>
            </p:spPr>
          </p:cxnSp>
          <p:cxnSp>
            <p:nvCxnSpPr>
              <p:cNvPr id="118" name="Shape 498"/>
              <p:cNvCxnSpPr/>
              <p:nvPr/>
            </p:nvCxnSpPr>
            <p:spPr>
              <a:xfrm rot="10800000" flipH="1">
                <a:off x="6276482" y="2729071"/>
                <a:ext cx="190800" cy="495300"/>
              </a:xfrm>
              <a:prstGeom prst="straightConnector1">
                <a:avLst/>
              </a:prstGeom>
              <a:noFill/>
              <a:ln w="12700" cap="flat" cmpd="sng">
                <a:solidFill>
                  <a:srgbClr val="BFBFBF"/>
                </a:solidFill>
                <a:prstDash val="solid"/>
                <a:round/>
                <a:headEnd type="none" w="sm" len="sm"/>
                <a:tailEnd type="none" w="sm" len="sm"/>
              </a:ln>
            </p:spPr>
          </p:cxnSp>
          <p:cxnSp>
            <p:nvCxnSpPr>
              <p:cNvPr id="119" name="Shape 499"/>
              <p:cNvCxnSpPr/>
              <p:nvPr/>
            </p:nvCxnSpPr>
            <p:spPr>
              <a:xfrm rot="10800000" flipH="1">
                <a:off x="5523949" y="2708744"/>
                <a:ext cx="930900" cy="260100"/>
              </a:xfrm>
              <a:prstGeom prst="straightConnector1">
                <a:avLst/>
              </a:prstGeom>
              <a:noFill/>
              <a:ln w="12700" cap="flat" cmpd="sng">
                <a:solidFill>
                  <a:srgbClr val="BFBFBF"/>
                </a:solidFill>
                <a:prstDash val="solid"/>
                <a:round/>
                <a:headEnd type="none" w="sm" len="sm"/>
                <a:tailEnd type="none" w="sm" len="sm"/>
              </a:ln>
            </p:spPr>
          </p:cxnSp>
          <p:cxnSp>
            <p:nvCxnSpPr>
              <p:cNvPr id="120" name="Shape 500"/>
              <p:cNvCxnSpPr/>
              <p:nvPr/>
            </p:nvCxnSpPr>
            <p:spPr>
              <a:xfrm rot="10800000">
                <a:off x="5961622" y="3619727"/>
                <a:ext cx="384600" cy="444600"/>
              </a:xfrm>
              <a:prstGeom prst="straightConnector1">
                <a:avLst/>
              </a:prstGeom>
              <a:noFill/>
              <a:ln w="12700" cap="flat" cmpd="sng">
                <a:solidFill>
                  <a:srgbClr val="BFBFBF"/>
                </a:solidFill>
                <a:prstDash val="solid"/>
                <a:round/>
                <a:headEnd type="none" w="sm" len="sm"/>
                <a:tailEnd type="none" w="sm" len="sm"/>
              </a:ln>
            </p:spPr>
          </p:cxnSp>
          <p:cxnSp>
            <p:nvCxnSpPr>
              <p:cNvPr id="121" name="Shape 501"/>
              <p:cNvCxnSpPr/>
              <p:nvPr/>
            </p:nvCxnSpPr>
            <p:spPr>
              <a:xfrm rot="10800000" flipH="1">
                <a:off x="6007431" y="4048984"/>
                <a:ext cx="341400" cy="308700"/>
              </a:xfrm>
              <a:prstGeom prst="straightConnector1">
                <a:avLst/>
              </a:prstGeom>
              <a:noFill/>
              <a:ln w="12700" cap="flat" cmpd="sng">
                <a:solidFill>
                  <a:srgbClr val="BFBFBF"/>
                </a:solidFill>
                <a:prstDash val="solid"/>
                <a:round/>
                <a:headEnd type="none" w="sm" len="sm"/>
                <a:tailEnd type="none" w="sm" len="sm"/>
              </a:ln>
            </p:spPr>
          </p:cxnSp>
          <p:cxnSp>
            <p:nvCxnSpPr>
              <p:cNvPr id="122" name="Shape 502"/>
              <p:cNvCxnSpPr/>
              <p:nvPr/>
            </p:nvCxnSpPr>
            <p:spPr>
              <a:xfrm>
                <a:off x="6338757" y="3659296"/>
                <a:ext cx="299700" cy="181500"/>
              </a:xfrm>
              <a:prstGeom prst="straightConnector1">
                <a:avLst/>
              </a:prstGeom>
              <a:noFill/>
              <a:ln w="12700" cap="flat" cmpd="sng">
                <a:solidFill>
                  <a:srgbClr val="BFBFBF"/>
                </a:solidFill>
                <a:prstDash val="solid"/>
                <a:round/>
                <a:headEnd type="none" w="sm" len="sm"/>
                <a:tailEnd type="none" w="sm" len="sm"/>
              </a:ln>
            </p:spPr>
          </p:cxnSp>
          <p:cxnSp>
            <p:nvCxnSpPr>
              <p:cNvPr id="123" name="Shape 503"/>
              <p:cNvCxnSpPr/>
              <p:nvPr/>
            </p:nvCxnSpPr>
            <p:spPr>
              <a:xfrm flipH="1">
                <a:off x="6338800" y="3668444"/>
                <a:ext cx="9900" cy="394500"/>
              </a:xfrm>
              <a:prstGeom prst="straightConnector1">
                <a:avLst/>
              </a:prstGeom>
              <a:noFill/>
              <a:ln w="12700" cap="flat" cmpd="sng">
                <a:solidFill>
                  <a:srgbClr val="BFBFBF"/>
                </a:solidFill>
                <a:prstDash val="solid"/>
                <a:round/>
                <a:headEnd type="none" w="sm" len="sm"/>
                <a:tailEnd type="none" w="sm" len="sm"/>
              </a:ln>
            </p:spPr>
          </p:cxnSp>
          <p:cxnSp>
            <p:nvCxnSpPr>
              <p:cNvPr id="124" name="Shape 504"/>
              <p:cNvCxnSpPr/>
              <p:nvPr/>
            </p:nvCxnSpPr>
            <p:spPr>
              <a:xfrm>
                <a:off x="6263895" y="3228456"/>
                <a:ext cx="90900" cy="440100"/>
              </a:xfrm>
              <a:prstGeom prst="straightConnector1">
                <a:avLst/>
              </a:prstGeom>
              <a:noFill/>
              <a:ln w="12700" cap="flat" cmpd="sng">
                <a:solidFill>
                  <a:srgbClr val="BFBFBF"/>
                </a:solidFill>
                <a:prstDash val="solid"/>
                <a:round/>
                <a:headEnd type="none" w="sm" len="sm"/>
                <a:tailEnd type="none" w="sm" len="sm"/>
              </a:ln>
            </p:spPr>
          </p:cxnSp>
          <p:cxnSp>
            <p:nvCxnSpPr>
              <p:cNvPr id="125" name="Shape 505"/>
              <p:cNvCxnSpPr/>
              <p:nvPr/>
            </p:nvCxnSpPr>
            <p:spPr>
              <a:xfrm rot="10800000" flipH="1">
                <a:off x="5580713" y="3232715"/>
                <a:ext cx="390300" cy="266700"/>
              </a:xfrm>
              <a:prstGeom prst="straightConnector1">
                <a:avLst/>
              </a:prstGeom>
              <a:noFill/>
              <a:ln w="12700" cap="flat" cmpd="sng">
                <a:solidFill>
                  <a:srgbClr val="BFBFBF"/>
                </a:solidFill>
                <a:prstDash val="solid"/>
                <a:round/>
                <a:headEnd type="none" w="sm" len="sm"/>
                <a:tailEnd type="none" w="sm" len="sm"/>
              </a:ln>
            </p:spPr>
          </p:cxnSp>
          <p:cxnSp>
            <p:nvCxnSpPr>
              <p:cNvPr id="126" name="Shape 506"/>
              <p:cNvCxnSpPr/>
              <p:nvPr/>
            </p:nvCxnSpPr>
            <p:spPr>
              <a:xfrm>
                <a:off x="5496539" y="2984830"/>
                <a:ext cx="492300" cy="251700"/>
              </a:xfrm>
              <a:prstGeom prst="straightConnector1">
                <a:avLst/>
              </a:prstGeom>
              <a:noFill/>
              <a:ln w="12700" cap="flat" cmpd="sng">
                <a:solidFill>
                  <a:srgbClr val="BFBFBF"/>
                </a:solidFill>
                <a:prstDash val="solid"/>
                <a:round/>
                <a:headEnd type="none" w="sm" len="sm"/>
                <a:tailEnd type="none" w="sm" len="sm"/>
              </a:ln>
            </p:spPr>
          </p:cxnSp>
          <p:cxnSp>
            <p:nvCxnSpPr>
              <p:cNvPr id="127" name="Shape 507"/>
              <p:cNvCxnSpPr/>
              <p:nvPr/>
            </p:nvCxnSpPr>
            <p:spPr>
              <a:xfrm>
                <a:off x="5979171" y="3220748"/>
                <a:ext cx="286200" cy="0"/>
              </a:xfrm>
              <a:prstGeom prst="straightConnector1">
                <a:avLst/>
              </a:prstGeom>
              <a:noFill/>
              <a:ln w="12700" cap="flat" cmpd="sng">
                <a:solidFill>
                  <a:srgbClr val="BFBFBF"/>
                </a:solidFill>
                <a:prstDash val="solid"/>
                <a:round/>
                <a:headEnd type="none" w="sm" len="sm"/>
                <a:tailEnd type="none" w="sm" len="sm"/>
              </a:ln>
            </p:spPr>
          </p:cxnSp>
          <p:cxnSp>
            <p:nvCxnSpPr>
              <p:cNvPr id="128" name="Shape 508"/>
              <p:cNvCxnSpPr/>
              <p:nvPr/>
            </p:nvCxnSpPr>
            <p:spPr>
              <a:xfrm rot="10800000" flipH="1">
                <a:off x="6002860" y="3210562"/>
                <a:ext cx="273600" cy="422400"/>
              </a:xfrm>
              <a:prstGeom prst="straightConnector1">
                <a:avLst/>
              </a:prstGeom>
              <a:noFill/>
              <a:ln w="12700" cap="flat" cmpd="sng">
                <a:solidFill>
                  <a:srgbClr val="BFBFBF"/>
                </a:solidFill>
                <a:prstDash val="solid"/>
                <a:round/>
                <a:headEnd type="none" w="sm" len="sm"/>
                <a:tailEnd type="none" w="sm" len="sm"/>
              </a:ln>
            </p:spPr>
          </p:cxnSp>
          <p:cxnSp>
            <p:nvCxnSpPr>
              <p:cNvPr id="129" name="Shape 509"/>
              <p:cNvCxnSpPr/>
              <p:nvPr/>
            </p:nvCxnSpPr>
            <p:spPr>
              <a:xfrm rot="10800000" flipH="1">
                <a:off x="5724992" y="3636614"/>
                <a:ext cx="235500" cy="409200"/>
              </a:xfrm>
              <a:prstGeom prst="straightConnector1">
                <a:avLst/>
              </a:prstGeom>
              <a:noFill/>
              <a:ln w="12700" cap="flat" cmpd="sng">
                <a:solidFill>
                  <a:srgbClr val="BFBFBF"/>
                </a:solidFill>
                <a:prstDash val="solid"/>
                <a:round/>
                <a:headEnd type="none" w="sm" len="sm"/>
                <a:tailEnd type="none" w="sm" len="sm"/>
              </a:ln>
            </p:spPr>
          </p:cxnSp>
          <p:cxnSp>
            <p:nvCxnSpPr>
              <p:cNvPr id="130" name="Shape 510"/>
              <p:cNvCxnSpPr/>
              <p:nvPr/>
            </p:nvCxnSpPr>
            <p:spPr>
              <a:xfrm rot="10800000" flipH="1">
                <a:off x="5304451" y="3615858"/>
                <a:ext cx="672900" cy="346800"/>
              </a:xfrm>
              <a:prstGeom prst="straightConnector1">
                <a:avLst/>
              </a:prstGeom>
              <a:noFill/>
              <a:ln w="12700" cap="flat" cmpd="sng">
                <a:solidFill>
                  <a:srgbClr val="BFBFBF"/>
                </a:solidFill>
                <a:prstDash val="solid"/>
                <a:round/>
                <a:headEnd type="none" w="sm" len="sm"/>
                <a:tailEnd type="none" w="sm" len="sm"/>
              </a:ln>
            </p:spPr>
          </p:cxnSp>
          <p:cxnSp>
            <p:nvCxnSpPr>
              <p:cNvPr id="131" name="Shape 511"/>
              <p:cNvCxnSpPr/>
              <p:nvPr/>
            </p:nvCxnSpPr>
            <p:spPr>
              <a:xfrm>
                <a:off x="5320956" y="3971950"/>
                <a:ext cx="1022400" cy="92400"/>
              </a:xfrm>
              <a:prstGeom prst="straightConnector1">
                <a:avLst/>
              </a:prstGeom>
              <a:noFill/>
              <a:ln w="12700" cap="flat" cmpd="sng">
                <a:solidFill>
                  <a:srgbClr val="BFBFBF"/>
                </a:solidFill>
                <a:prstDash val="solid"/>
                <a:round/>
                <a:headEnd type="none" w="sm" len="sm"/>
                <a:tailEnd type="none" w="sm" len="sm"/>
              </a:ln>
            </p:spPr>
          </p:cxnSp>
          <p:cxnSp>
            <p:nvCxnSpPr>
              <p:cNvPr id="132" name="Shape 512"/>
              <p:cNvCxnSpPr/>
              <p:nvPr/>
            </p:nvCxnSpPr>
            <p:spPr>
              <a:xfrm flipH="1">
                <a:off x="6346336" y="3414241"/>
                <a:ext cx="499200" cy="270600"/>
              </a:xfrm>
              <a:prstGeom prst="straightConnector1">
                <a:avLst/>
              </a:prstGeom>
              <a:noFill/>
              <a:ln w="12700" cap="flat" cmpd="sng">
                <a:solidFill>
                  <a:srgbClr val="BFBFBF"/>
                </a:solidFill>
                <a:prstDash val="solid"/>
                <a:round/>
                <a:headEnd type="none" w="sm" len="sm"/>
                <a:tailEnd type="none" w="sm" len="sm"/>
              </a:ln>
            </p:spPr>
          </p:cxnSp>
          <p:cxnSp>
            <p:nvCxnSpPr>
              <p:cNvPr id="133" name="Shape 513"/>
              <p:cNvCxnSpPr/>
              <p:nvPr/>
            </p:nvCxnSpPr>
            <p:spPr>
              <a:xfrm rot="10800000" flipH="1">
                <a:off x="5579511" y="3432606"/>
                <a:ext cx="1273500" cy="70500"/>
              </a:xfrm>
              <a:prstGeom prst="straightConnector1">
                <a:avLst/>
              </a:prstGeom>
              <a:noFill/>
              <a:ln w="12700" cap="flat" cmpd="sng">
                <a:solidFill>
                  <a:srgbClr val="BFBFBF"/>
                </a:solidFill>
                <a:prstDash val="solid"/>
                <a:round/>
                <a:headEnd type="none" w="sm" len="sm"/>
                <a:tailEnd type="none" w="sm" len="sm"/>
              </a:ln>
            </p:spPr>
          </p:cxnSp>
          <p:cxnSp>
            <p:nvCxnSpPr>
              <p:cNvPr id="134" name="Shape 514"/>
              <p:cNvCxnSpPr/>
              <p:nvPr/>
            </p:nvCxnSpPr>
            <p:spPr>
              <a:xfrm>
                <a:off x="5447581" y="4356121"/>
                <a:ext cx="544200" cy="9900"/>
              </a:xfrm>
              <a:prstGeom prst="straightConnector1">
                <a:avLst/>
              </a:prstGeom>
              <a:noFill/>
              <a:ln w="12700" cap="flat" cmpd="sng">
                <a:solidFill>
                  <a:srgbClr val="BFBFBF"/>
                </a:solidFill>
                <a:prstDash val="solid"/>
                <a:round/>
                <a:headEnd type="none" w="sm" len="sm"/>
                <a:tailEnd type="none" w="sm" len="sm"/>
              </a:ln>
            </p:spPr>
          </p:cxnSp>
          <p:cxnSp>
            <p:nvCxnSpPr>
              <p:cNvPr id="135" name="Shape 515"/>
              <p:cNvCxnSpPr/>
              <p:nvPr/>
            </p:nvCxnSpPr>
            <p:spPr>
              <a:xfrm>
                <a:off x="5998499" y="4360458"/>
                <a:ext cx="326700" cy="10500"/>
              </a:xfrm>
              <a:prstGeom prst="straightConnector1">
                <a:avLst/>
              </a:prstGeom>
              <a:noFill/>
              <a:ln w="12700" cap="flat" cmpd="sng">
                <a:solidFill>
                  <a:srgbClr val="BFBFBF"/>
                </a:solidFill>
                <a:prstDash val="solid"/>
                <a:round/>
                <a:headEnd type="none" w="sm" len="sm"/>
                <a:tailEnd type="none" w="sm" len="sm"/>
              </a:ln>
            </p:spPr>
          </p:cxnSp>
          <p:cxnSp>
            <p:nvCxnSpPr>
              <p:cNvPr id="136" name="Shape 516"/>
              <p:cNvCxnSpPr/>
              <p:nvPr/>
            </p:nvCxnSpPr>
            <p:spPr>
              <a:xfrm rot="10800000" flipH="1">
                <a:off x="6327763" y="4312045"/>
                <a:ext cx="264300" cy="63300"/>
              </a:xfrm>
              <a:prstGeom prst="straightConnector1">
                <a:avLst/>
              </a:prstGeom>
              <a:noFill/>
              <a:ln w="12700" cap="flat" cmpd="sng">
                <a:solidFill>
                  <a:srgbClr val="BFBFBF"/>
                </a:solidFill>
                <a:prstDash val="solid"/>
                <a:round/>
                <a:headEnd type="none" w="sm" len="sm"/>
                <a:tailEnd type="none" w="sm" len="sm"/>
              </a:ln>
            </p:spPr>
          </p:cxnSp>
          <p:cxnSp>
            <p:nvCxnSpPr>
              <p:cNvPr id="137" name="Shape 517"/>
              <p:cNvCxnSpPr/>
              <p:nvPr/>
            </p:nvCxnSpPr>
            <p:spPr>
              <a:xfrm flipH="1">
                <a:off x="6325270" y="4049017"/>
                <a:ext cx="12300" cy="317100"/>
              </a:xfrm>
              <a:prstGeom prst="straightConnector1">
                <a:avLst/>
              </a:prstGeom>
              <a:noFill/>
              <a:ln w="12700" cap="flat" cmpd="sng">
                <a:solidFill>
                  <a:srgbClr val="BFBFBF"/>
                </a:solidFill>
                <a:prstDash val="solid"/>
                <a:round/>
                <a:headEnd type="none" w="sm" len="sm"/>
                <a:tailEnd type="none" w="sm" len="sm"/>
              </a:ln>
            </p:spPr>
          </p:cxnSp>
          <p:cxnSp>
            <p:nvCxnSpPr>
              <p:cNvPr id="138" name="Shape 518"/>
              <p:cNvCxnSpPr/>
              <p:nvPr/>
            </p:nvCxnSpPr>
            <p:spPr>
              <a:xfrm>
                <a:off x="6339518" y="4050282"/>
                <a:ext cx="234000" cy="261900"/>
              </a:xfrm>
              <a:prstGeom prst="straightConnector1">
                <a:avLst/>
              </a:prstGeom>
              <a:noFill/>
              <a:ln w="12700" cap="flat" cmpd="sng">
                <a:solidFill>
                  <a:srgbClr val="BFBFBF"/>
                </a:solidFill>
                <a:prstDash val="solid"/>
                <a:round/>
                <a:headEnd type="none" w="sm" len="sm"/>
                <a:tailEnd type="none" w="sm" len="sm"/>
              </a:ln>
            </p:spPr>
          </p:cxnSp>
          <p:cxnSp>
            <p:nvCxnSpPr>
              <p:cNvPr id="139" name="Shape 519"/>
              <p:cNvCxnSpPr/>
              <p:nvPr/>
            </p:nvCxnSpPr>
            <p:spPr>
              <a:xfrm rot="10800000" flipH="1">
                <a:off x="6359970" y="3854205"/>
                <a:ext cx="290400" cy="203100"/>
              </a:xfrm>
              <a:prstGeom prst="straightConnector1">
                <a:avLst/>
              </a:prstGeom>
              <a:noFill/>
              <a:ln w="12700" cap="flat" cmpd="sng">
                <a:solidFill>
                  <a:srgbClr val="BFBFBF"/>
                </a:solidFill>
                <a:prstDash val="solid"/>
                <a:round/>
                <a:headEnd type="none" w="sm" len="sm"/>
                <a:tailEnd type="none" w="sm" len="sm"/>
              </a:ln>
            </p:spPr>
          </p:cxnSp>
        </p:grpSp>
        <p:grpSp>
          <p:nvGrpSpPr>
            <p:cNvPr id="25" name="Shape 520"/>
            <p:cNvGrpSpPr/>
            <p:nvPr/>
          </p:nvGrpSpPr>
          <p:grpSpPr>
            <a:xfrm>
              <a:off x="10705659" y="3092167"/>
              <a:ext cx="4445643" cy="6054543"/>
              <a:chOff x="5330055" y="2173721"/>
              <a:chExt cx="1400953" cy="1935472"/>
            </a:xfrm>
          </p:grpSpPr>
          <p:sp>
            <p:nvSpPr>
              <p:cNvPr id="35" name="Shape 521"/>
              <p:cNvSpPr/>
              <p:nvPr/>
            </p:nvSpPr>
            <p:spPr>
              <a:xfrm>
                <a:off x="6636808" y="2620714"/>
                <a:ext cx="94200" cy="942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36" name="Shape 522"/>
              <p:cNvSpPr/>
              <p:nvPr/>
            </p:nvSpPr>
            <p:spPr>
              <a:xfrm>
                <a:off x="5549460" y="2274670"/>
                <a:ext cx="117600" cy="117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37" name="Shape 523"/>
              <p:cNvSpPr/>
              <p:nvPr/>
            </p:nvSpPr>
            <p:spPr>
              <a:xfrm>
                <a:off x="6516818" y="3385440"/>
                <a:ext cx="94200" cy="942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38" name="Shape 524"/>
              <p:cNvSpPr/>
              <p:nvPr/>
            </p:nvSpPr>
            <p:spPr>
              <a:xfrm>
                <a:off x="6014356" y="2173721"/>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39" name="Shape 525"/>
              <p:cNvSpPr/>
              <p:nvPr/>
            </p:nvSpPr>
            <p:spPr>
              <a:xfrm>
                <a:off x="6274957" y="4018781"/>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0" name="Shape 526"/>
              <p:cNvSpPr/>
              <p:nvPr/>
            </p:nvSpPr>
            <p:spPr>
              <a:xfrm>
                <a:off x="5330055" y="2470055"/>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1" name="Shape 527"/>
              <p:cNvSpPr/>
              <p:nvPr/>
            </p:nvSpPr>
            <p:spPr>
              <a:xfrm>
                <a:off x="6401522" y="2338261"/>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2" name="Shape 528"/>
              <p:cNvSpPr/>
              <p:nvPr/>
            </p:nvSpPr>
            <p:spPr>
              <a:xfrm>
                <a:off x="5591599" y="4017582"/>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600">
                    <a:solidFill>
                      <a:srgbClr val="FFFFFF"/>
                    </a:solidFill>
                    <a:latin typeface="Arial"/>
                    <a:ea typeface="Arial"/>
                    <a:cs typeface="Arial"/>
                    <a:sym typeface="Arial"/>
                  </a:rPr>
                  <a:t>0</a:t>
                </a:r>
                <a:endParaRPr sz="600" dirty="0">
                  <a:solidFill>
                    <a:srgbClr val="FFFFFF"/>
                  </a:solidFill>
                  <a:latin typeface="Arial"/>
                  <a:ea typeface="Arial"/>
                  <a:cs typeface="Arial"/>
                  <a:sym typeface="Arial"/>
                </a:endParaRPr>
              </a:p>
            </p:txBody>
          </p:sp>
          <p:sp>
            <p:nvSpPr>
              <p:cNvPr id="43" name="Shape 529"/>
              <p:cNvSpPr/>
              <p:nvPr/>
            </p:nvSpPr>
            <p:spPr>
              <a:xfrm>
                <a:off x="5503887" y="3754166"/>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4" name="Shape 530"/>
              <p:cNvSpPr/>
              <p:nvPr/>
            </p:nvSpPr>
            <p:spPr>
              <a:xfrm>
                <a:off x="5897899" y="2844911"/>
                <a:ext cx="154500" cy="1545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5" name="Shape 531"/>
              <p:cNvSpPr/>
              <p:nvPr/>
            </p:nvSpPr>
            <p:spPr>
              <a:xfrm>
                <a:off x="5644638" y="3115561"/>
                <a:ext cx="106800" cy="1068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6" name="Shape 532"/>
              <p:cNvSpPr/>
              <p:nvPr/>
            </p:nvSpPr>
            <p:spPr>
              <a:xfrm>
                <a:off x="5606319" y="2923635"/>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7" name="Shape 533"/>
              <p:cNvSpPr/>
              <p:nvPr/>
            </p:nvSpPr>
            <p:spPr>
              <a:xfrm>
                <a:off x="6134075" y="3275461"/>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8" name="Shape 534"/>
              <p:cNvSpPr/>
              <p:nvPr/>
            </p:nvSpPr>
            <p:spPr>
              <a:xfrm>
                <a:off x="6265177" y="2949207"/>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49" name="Shape 535"/>
              <p:cNvSpPr/>
              <p:nvPr/>
            </p:nvSpPr>
            <p:spPr>
              <a:xfrm>
                <a:off x="5857077" y="2586833"/>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0" name="Shape 536"/>
              <p:cNvSpPr/>
              <p:nvPr/>
            </p:nvSpPr>
            <p:spPr>
              <a:xfrm>
                <a:off x="6108690" y="4033019"/>
                <a:ext cx="66300" cy="663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1" name="Shape 537"/>
              <p:cNvSpPr/>
              <p:nvPr/>
            </p:nvSpPr>
            <p:spPr>
              <a:xfrm>
                <a:off x="5935251" y="4007493"/>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2" name="Shape 538"/>
              <p:cNvSpPr/>
              <p:nvPr/>
            </p:nvSpPr>
            <p:spPr>
              <a:xfrm>
                <a:off x="6179055" y="3805077"/>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3" name="Shape 539"/>
              <p:cNvSpPr/>
              <p:nvPr/>
            </p:nvSpPr>
            <p:spPr>
              <a:xfrm>
                <a:off x="5911609" y="3481568"/>
                <a:ext cx="154500" cy="1545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4" name="Shape 540"/>
              <p:cNvSpPr/>
              <p:nvPr/>
            </p:nvSpPr>
            <p:spPr>
              <a:xfrm>
                <a:off x="5935503" y="3250249"/>
                <a:ext cx="106800" cy="1068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5" name="Shape 541"/>
              <p:cNvSpPr/>
              <p:nvPr/>
            </p:nvSpPr>
            <p:spPr>
              <a:xfrm>
                <a:off x="5407378" y="2990029"/>
                <a:ext cx="81600" cy="816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6" name="Shape 542"/>
              <p:cNvSpPr/>
              <p:nvPr/>
            </p:nvSpPr>
            <p:spPr>
              <a:xfrm>
                <a:off x="5554798" y="2762041"/>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7" name="Shape 543"/>
              <p:cNvSpPr/>
              <p:nvPr/>
            </p:nvSpPr>
            <p:spPr>
              <a:xfrm>
                <a:off x="6103821" y="2544811"/>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8" name="Shape 544"/>
              <p:cNvSpPr/>
              <p:nvPr/>
            </p:nvSpPr>
            <p:spPr>
              <a:xfrm>
                <a:off x="6462121" y="2762041"/>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59" name="Shape 545"/>
              <p:cNvSpPr/>
              <p:nvPr/>
            </p:nvSpPr>
            <p:spPr>
              <a:xfrm>
                <a:off x="6327312" y="3210835"/>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60" name="Shape 546"/>
              <p:cNvSpPr/>
              <p:nvPr/>
            </p:nvSpPr>
            <p:spPr>
              <a:xfrm>
                <a:off x="5686778" y="3434014"/>
                <a:ext cx="101700" cy="1017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61" name="Shape 547"/>
              <p:cNvSpPr/>
              <p:nvPr/>
            </p:nvSpPr>
            <p:spPr>
              <a:xfrm>
                <a:off x="6196862" y="3546740"/>
                <a:ext cx="66300" cy="663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sp>
            <p:nvSpPr>
              <p:cNvPr id="62" name="Shape 548"/>
              <p:cNvSpPr/>
              <p:nvPr/>
            </p:nvSpPr>
            <p:spPr>
              <a:xfrm>
                <a:off x="5792191" y="3805077"/>
                <a:ext cx="66300" cy="663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grpSp>
        <p:grpSp>
          <p:nvGrpSpPr>
            <p:cNvPr id="26" name="Shape 549"/>
            <p:cNvGrpSpPr/>
            <p:nvPr/>
          </p:nvGrpSpPr>
          <p:grpSpPr>
            <a:xfrm>
              <a:off x="11578109" y="9288675"/>
              <a:ext cx="2353786" cy="2122764"/>
              <a:chOff x="5408480" y="4511869"/>
              <a:chExt cx="1134300" cy="1037722"/>
            </a:xfrm>
          </p:grpSpPr>
          <p:sp>
            <p:nvSpPr>
              <p:cNvPr id="29" name="Shape 550"/>
              <p:cNvSpPr/>
              <p:nvPr/>
            </p:nvSpPr>
            <p:spPr>
              <a:xfrm>
                <a:off x="5464289" y="4511869"/>
                <a:ext cx="1028656" cy="964893"/>
              </a:xfrm>
              <a:custGeom>
                <a:avLst/>
                <a:gdLst/>
                <a:ahLst/>
                <a:cxnLst/>
                <a:rect l="0" t="0" r="0" b="0"/>
                <a:pathLst>
                  <a:path w="672324" h="630649" extrusionOk="0">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300" dirty="0">
                  <a:solidFill>
                    <a:srgbClr val="FFFFFF"/>
                  </a:solidFill>
                  <a:latin typeface="Calibri"/>
                  <a:ea typeface="Calibri"/>
                  <a:cs typeface="Calibri"/>
                  <a:sym typeface="Calibri"/>
                </a:endParaRPr>
              </a:p>
            </p:txBody>
          </p:sp>
          <p:sp>
            <p:nvSpPr>
              <p:cNvPr id="30" name="Shape 551"/>
              <p:cNvSpPr/>
              <p:nvPr/>
            </p:nvSpPr>
            <p:spPr>
              <a:xfrm>
                <a:off x="5408480" y="4647679"/>
                <a:ext cx="1134300" cy="107400"/>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300" dirty="0">
                  <a:solidFill>
                    <a:srgbClr val="FFFFFF"/>
                  </a:solidFill>
                  <a:latin typeface="Calibri"/>
                  <a:ea typeface="Calibri"/>
                  <a:cs typeface="Calibri"/>
                  <a:sym typeface="Calibri"/>
                </a:endParaRPr>
              </a:p>
            </p:txBody>
          </p:sp>
          <p:sp>
            <p:nvSpPr>
              <p:cNvPr id="31" name="Shape 552"/>
              <p:cNvSpPr/>
              <p:nvPr/>
            </p:nvSpPr>
            <p:spPr>
              <a:xfrm>
                <a:off x="5408480" y="4781032"/>
                <a:ext cx="1134300" cy="107400"/>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300" dirty="0">
                  <a:solidFill>
                    <a:srgbClr val="FFFFFF"/>
                  </a:solidFill>
                  <a:latin typeface="Calibri"/>
                  <a:ea typeface="Calibri"/>
                  <a:cs typeface="Calibri"/>
                  <a:sym typeface="Calibri"/>
                </a:endParaRPr>
              </a:p>
            </p:txBody>
          </p:sp>
          <p:sp>
            <p:nvSpPr>
              <p:cNvPr id="32" name="Shape 553"/>
              <p:cNvSpPr/>
              <p:nvPr/>
            </p:nvSpPr>
            <p:spPr>
              <a:xfrm>
                <a:off x="5408480" y="4925056"/>
                <a:ext cx="1134300" cy="107400"/>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300" dirty="0">
                  <a:solidFill>
                    <a:srgbClr val="FFFFFF"/>
                  </a:solidFill>
                  <a:latin typeface="Calibri"/>
                  <a:ea typeface="Calibri"/>
                  <a:cs typeface="Calibri"/>
                  <a:sym typeface="Calibri"/>
                </a:endParaRPr>
              </a:p>
            </p:txBody>
          </p:sp>
          <p:sp>
            <p:nvSpPr>
              <p:cNvPr id="33" name="Shape 554"/>
              <p:cNvSpPr/>
              <p:nvPr/>
            </p:nvSpPr>
            <p:spPr>
              <a:xfrm>
                <a:off x="5408480" y="5065557"/>
                <a:ext cx="1134300" cy="107400"/>
              </a:xfrm>
              <a:prstGeom prst="roundRect">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300" dirty="0">
                  <a:solidFill>
                    <a:srgbClr val="FFFFFF"/>
                  </a:solidFill>
                  <a:latin typeface="Calibri"/>
                  <a:ea typeface="Calibri"/>
                  <a:cs typeface="Calibri"/>
                  <a:sym typeface="Calibri"/>
                </a:endParaRPr>
              </a:p>
            </p:txBody>
          </p:sp>
          <p:sp>
            <p:nvSpPr>
              <p:cNvPr id="34" name="Shape 555"/>
              <p:cNvSpPr/>
              <p:nvPr/>
            </p:nvSpPr>
            <p:spPr>
              <a:xfrm>
                <a:off x="5806853" y="5368691"/>
                <a:ext cx="372000" cy="180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4300">
                    <a:solidFill>
                      <a:srgbClr val="FFFFFF"/>
                    </a:solidFill>
                    <a:latin typeface="Calibri"/>
                    <a:ea typeface="Calibri"/>
                    <a:cs typeface="Calibri"/>
                    <a:sym typeface="Calibri"/>
                  </a:rPr>
                  <a:t>   </a:t>
                </a:r>
                <a:endParaRPr sz="4300" dirty="0">
                  <a:solidFill>
                    <a:srgbClr val="FFFFFF"/>
                  </a:solidFill>
                  <a:latin typeface="Calibri"/>
                  <a:ea typeface="Calibri"/>
                  <a:cs typeface="Calibri"/>
                  <a:sym typeface="Calibri"/>
                </a:endParaRPr>
              </a:p>
            </p:txBody>
          </p:sp>
        </p:grpSp>
        <p:cxnSp>
          <p:nvCxnSpPr>
            <p:cNvPr id="27" name="Shape 557"/>
            <p:cNvCxnSpPr/>
            <p:nvPr/>
          </p:nvCxnSpPr>
          <p:spPr>
            <a:xfrm rot="10800000">
              <a:off x="6525794" y="4068389"/>
              <a:ext cx="3701400" cy="2611500"/>
            </a:xfrm>
            <a:prstGeom prst="bentConnector3">
              <a:avLst>
                <a:gd name="adj1" fmla="val 50000"/>
              </a:avLst>
            </a:prstGeom>
            <a:noFill/>
            <a:ln w="63500" cap="flat" cmpd="sng">
              <a:solidFill>
                <a:srgbClr val="7CB554"/>
              </a:solidFill>
              <a:prstDash val="solid"/>
              <a:round/>
              <a:headEnd type="none" w="sm" len="sm"/>
              <a:tailEnd type="triangle" w="med" len="med"/>
            </a:ln>
          </p:spPr>
        </p:cxnSp>
        <p:sp>
          <p:nvSpPr>
            <p:cNvPr id="28" name="Shape 562"/>
            <p:cNvSpPr/>
            <p:nvPr/>
          </p:nvSpPr>
          <p:spPr>
            <a:xfrm>
              <a:off x="10460030" y="6446316"/>
              <a:ext cx="490800" cy="483900"/>
            </a:xfrm>
            <a:prstGeom prst="ellipse">
              <a:avLst/>
            </a:prstGeom>
            <a:solidFill>
              <a:srgbClr val="7CB5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dirty="0">
                <a:solidFill>
                  <a:srgbClr val="FFFFFF"/>
                </a:solidFill>
                <a:latin typeface="Arial"/>
                <a:ea typeface="Arial"/>
                <a:cs typeface="Arial"/>
                <a:sym typeface="Arial"/>
              </a:endParaRPr>
            </a:p>
          </p:txBody>
        </p:sp>
      </p:grpSp>
      <p:sp>
        <p:nvSpPr>
          <p:cNvPr id="140" name="Shape 565"/>
          <p:cNvSpPr txBox="1"/>
          <p:nvPr/>
        </p:nvSpPr>
        <p:spPr>
          <a:xfrm>
            <a:off x="683568" y="1484784"/>
            <a:ext cx="5184576" cy="2808312"/>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t" anchorCtr="0">
            <a:noAutofit/>
          </a:bodyPr>
          <a:lstStyle/>
          <a:p>
            <a:pPr algn="ctr">
              <a:lnSpc>
                <a:spcPct val="115000"/>
              </a:lnSpc>
              <a:buClr>
                <a:schemeClr val="dk1"/>
              </a:buClr>
              <a:buSzPts val="1100"/>
            </a:pPr>
            <a:r>
              <a:rPr lang="en-US" sz="2000" b="1" dirty="0" smtClean="0">
                <a:latin typeface="Century Gothic" pitchFamily="34" charset="0"/>
              </a:rPr>
              <a:t>First of all, we need to know What is  a Database?</a:t>
            </a:r>
          </a:p>
          <a:p>
            <a:pPr algn="ctr">
              <a:lnSpc>
                <a:spcPct val="115000"/>
              </a:lnSpc>
              <a:buClr>
                <a:schemeClr val="dk1"/>
              </a:buClr>
              <a:buSzPts val="1100"/>
            </a:pPr>
            <a:r>
              <a:rPr lang="en-US" sz="2000" dirty="0" smtClean="0"/>
              <a:t>A database is a system in which we can store our data , retrieve the data from it ,manipulate the data as well. Servers mainly maintain these systems in the database. Each application has its own database.</a:t>
            </a:r>
          </a:p>
          <a:p>
            <a:pPr algn="ctr">
              <a:lnSpc>
                <a:spcPct val="115000"/>
              </a:lnSpc>
              <a:buClr>
                <a:schemeClr val="dk1"/>
              </a:buClr>
              <a:buSzPts val="1100"/>
            </a:pPr>
            <a:endParaRPr lang="en-US" sz="2000" dirty="0" smtClean="0">
              <a:latin typeface="Century Gothic" pitchFamily="34" charset="0"/>
            </a:endParaRPr>
          </a:p>
          <a:p>
            <a:pPr marL="0" lvl="0" indent="0" algn="ctr" rtl="0">
              <a:lnSpc>
                <a:spcPct val="115000"/>
              </a:lnSpc>
              <a:spcBef>
                <a:spcPts val="0"/>
              </a:spcBef>
              <a:spcAft>
                <a:spcPts val="0"/>
              </a:spcAft>
              <a:buClr>
                <a:schemeClr val="dk1"/>
              </a:buClr>
              <a:buSzPts val="1100"/>
              <a:buFont typeface="Arial"/>
              <a:buNone/>
            </a:pPr>
            <a:r>
              <a:rPr lang="en" sz="2000" b="1" dirty="0" smtClean="0">
                <a:solidFill>
                  <a:srgbClr val="6AA84F"/>
                </a:solidFill>
                <a:latin typeface="Century Gothic" panose="020B0502020202020204" pitchFamily="34" charset="0"/>
                <a:ea typeface="Roboto Condensed"/>
                <a:cs typeface="Roboto Condensed"/>
                <a:sym typeface="Roboto Condensed"/>
              </a:rPr>
              <a:t> </a:t>
            </a:r>
            <a:endParaRPr sz="2000" b="1" dirty="0">
              <a:solidFill>
                <a:srgbClr val="6AA84F"/>
              </a:solidFill>
              <a:latin typeface="Century Gothic" panose="020B0502020202020204" pitchFamily="34" charset="0"/>
              <a:ea typeface="Roboto Condensed"/>
              <a:cs typeface="Roboto Condensed"/>
              <a:sym typeface="Roboto Condensed"/>
            </a:endParaRPr>
          </a:p>
        </p:txBody>
      </p:sp>
      <p:sp>
        <p:nvSpPr>
          <p:cNvPr id="141" name="Espace réservé du numéro de diapositive 1"/>
          <p:cNvSpPr>
            <a:spLocks noGrp="1"/>
          </p:cNvSpPr>
          <p:nvPr>
            <p:ph type="sldNum" sz="quarter" idx="12"/>
          </p:nvPr>
        </p:nvSpPr>
        <p:spPr>
          <a:xfrm>
            <a:off x="5796136" y="6388130"/>
            <a:ext cx="2743200" cy="365125"/>
          </a:xfrm>
        </p:spPr>
        <p:txBody>
          <a:bodyPr/>
          <a:lstStyle/>
          <a:p>
            <a:r>
              <a:rPr lang="en-IN" sz="1800" dirty="0">
                <a:solidFill>
                  <a:schemeClr val="bg1"/>
                </a:solidFill>
              </a:rPr>
              <a:t>1</a:t>
            </a:r>
            <a:endParaRPr lang="en-IN" dirty="0">
              <a:solidFill>
                <a:schemeClr val="bg1"/>
              </a:solidFill>
            </a:endParaRPr>
          </a:p>
        </p:txBody>
      </p:sp>
      <p:pic>
        <p:nvPicPr>
          <p:cNvPr id="142" name="Picture 2" descr="Résultat de recherche d'images pour &quot;image internet web&quot;">
            <a:extLst>
              <a:ext uri="{FF2B5EF4-FFF2-40B4-BE49-F238E27FC236}">
                <a16:creationId xmlns="" xmlns:a16="http://schemas.microsoft.com/office/drawing/2014/main" id="{F8C730A0-A1FB-4458-932B-05F50062EA6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99792" y="4382219"/>
            <a:ext cx="2143125" cy="21431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1043608" y="311900"/>
            <a:ext cx="2592288"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fr-FR" sz="1600" b="1" dirty="0" smtClean="0">
                <a:solidFill>
                  <a:schemeClr val="bg1"/>
                </a:solidFill>
                <a:latin typeface="Century Gothic" panose="020B0502020202020204" pitchFamily="34" charset="0"/>
              </a:rPr>
              <a:t>What is </a:t>
            </a:r>
          </a:p>
          <a:p>
            <a:pPr>
              <a:spcBef>
                <a:spcPts val="0"/>
              </a:spcBef>
            </a:pPr>
            <a:r>
              <a:rPr lang="en-US" sz="1600" b="1" dirty="0" smtClean="0">
                <a:solidFill>
                  <a:schemeClr val="bg1"/>
                </a:solidFill>
                <a:latin typeface="Century Gothic" pitchFamily="34" charset="0"/>
              </a:rPr>
              <a:t>SQL Server </a:t>
            </a:r>
            <a:r>
              <a:rPr lang="fr-FR" sz="1600" b="1" dirty="0" smtClean="0">
                <a:solidFill>
                  <a:schemeClr val="bg1"/>
                </a:solidFill>
                <a:latin typeface="Century Gothic" pitchFamily="34" charset="0"/>
              </a:rPr>
              <a:t> ?</a:t>
            </a: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sz="1800" dirty="0" smtClean="0">
                <a:solidFill>
                  <a:schemeClr val="bg1"/>
                </a:solidFill>
              </a:rPr>
              <a:t>10</a:t>
            </a:r>
            <a:endParaRPr lang="en-IN" dirty="0">
              <a:solidFill>
                <a:schemeClr val="bg1"/>
              </a:solidFill>
            </a:endParaRPr>
          </a:p>
        </p:txBody>
      </p:sp>
      <p:sp>
        <p:nvSpPr>
          <p:cNvPr id="24" name="Rectangle 23"/>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sp>
        <p:nvSpPr>
          <p:cNvPr id="25" name="Rectangle 24"/>
          <p:cNvSpPr/>
          <p:nvPr/>
        </p:nvSpPr>
        <p:spPr>
          <a:xfrm>
            <a:off x="1115616" y="1412776"/>
            <a:ext cx="7488832" cy="255454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000" b="1" dirty="0" smtClean="0"/>
              <a:t>SQL Server</a:t>
            </a:r>
            <a:r>
              <a:rPr lang="en-US" sz="2000" dirty="0" smtClean="0"/>
              <a:t> is a relational database management system (RDBMS) developed by Microsoft. It is primarily designed and developed to compete with MySQL and Oracle database. SQL Server supports ANSI SQL, which is the standard SQL (Structured Query Language) language. However, SQL Server comes with its own implementation of the SQL language, T-SQL (Transact-SQL).</a:t>
            </a:r>
          </a:p>
          <a:p>
            <a:r>
              <a:rPr lang="en-US" sz="2000" b="1" dirty="0" smtClean="0"/>
              <a:t>T-SQL</a:t>
            </a:r>
            <a:r>
              <a:rPr lang="en-US" sz="2000" dirty="0" smtClean="0"/>
              <a:t> is a Microsoft propriety Language known as </a:t>
            </a:r>
            <a:r>
              <a:rPr lang="en-US" sz="2000" b="1" dirty="0" smtClean="0"/>
              <a:t>Transact-SQL.</a:t>
            </a:r>
            <a:r>
              <a:rPr lang="en-US" sz="2000" dirty="0" smtClean="0"/>
              <a:t> It provides further capabilities of declaring variable, exception</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sp>
        <p:nvSpPr>
          <p:cNvPr id="14" name="Shape 312"/>
          <p:cNvSpPr txBox="1">
            <a:spLocks/>
          </p:cNvSpPr>
          <p:nvPr/>
        </p:nvSpPr>
        <p:spPr>
          <a:xfrm>
            <a:off x="1043608" y="311900"/>
            <a:ext cx="2592288"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rPr>
              <a:t>advantages of SQL </a:t>
            </a:r>
          </a:p>
          <a:p>
            <a:r>
              <a:rPr lang="en-US" sz="1800" b="1" dirty="0" smtClean="0">
                <a:solidFill>
                  <a:schemeClr val="bg1"/>
                </a:solidFill>
              </a:rPr>
              <a:t>Server</a:t>
            </a: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dirty="0">
                <a:solidFill>
                  <a:schemeClr val="bg1"/>
                </a:solidFill>
              </a:rPr>
              <a:t>9</a:t>
            </a:r>
          </a:p>
        </p:txBody>
      </p:sp>
      <p:sp>
        <p:nvSpPr>
          <p:cNvPr id="24" name="Rectangle 23"/>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sp>
        <p:nvSpPr>
          <p:cNvPr id="31" name="Rectangle 30"/>
          <p:cNvSpPr/>
          <p:nvPr/>
        </p:nvSpPr>
        <p:spPr>
          <a:xfrm>
            <a:off x="395536" y="1052737"/>
            <a:ext cx="8568952" cy="56323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000" dirty="0" smtClean="0"/>
              <a:t>The following are the advantages of SQL Server instances:</a:t>
            </a:r>
          </a:p>
          <a:p>
            <a:pPr marL="342900" indent="-342900">
              <a:buAutoNum type="arabicPeriod"/>
            </a:pPr>
            <a:r>
              <a:rPr lang="en-US" sz="2000" b="1" dirty="0" smtClean="0"/>
              <a:t>For installation of different versions on one machine</a:t>
            </a:r>
          </a:p>
          <a:p>
            <a:pPr marL="342900" indent="-342900"/>
            <a:r>
              <a:rPr lang="en-US" sz="2000" dirty="0" smtClean="0"/>
              <a:t>You can have different versions of SQL Server on a single machine. </a:t>
            </a:r>
            <a:r>
              <a:rPr lang="en-US" sz="2000" smtClean="0"/>
              <a:t>Each</a:t>
            </a:r>
          </a:p>
          <a:p>
            <a:pPr marL="342900" indent="-342900"/>
            <a:r>
              <a:rPr lang="en-US" sz="2000" smtClean="0"/>
              <a:t>installation </a:t>
            </a:r>
            <a:r>
              <a:rPr lang="en-US" sz="2000" dirty="0" smtClean="0"/>
              <a:t>works independently from the other installations.</a:t>
            </a:r>
          </a:p>
          <a:p>
            <a:r>
              <a:rPr lang="en-US" sz="2000" b="1" dirty="0" smtClean="0"/>
              <a:t>2. For cost reduction</a:t>
            </a:r>
            <a:endParaRPr lang="en-US" sz="2000" dirty="0" smtClean="0"/>
          </a:p>
          <a:p>
            <a:r>
              <a:rPr lang="en-US" sz="2000" dirty="0" smtClean="0"/>
              <a:t>Instances can help us reduce the costs of operating SQL Server, especially in purchasing the SQL Server license. You can get different services from different instances, hence no need for purchasing one license for all services.</a:t>
            </a:r>
          </a:p>
          <a:p>
            <a:r>
              <a:rPr lang="en-US" sz="2000" b="1" dirty="0" smtClean="0"/>
              <a:t>3. For maintenance of development, production and test environments separately</a:t>
            </a:r>
            <a:endParaRPr lang="en-US" sz="2000" dirty="0" smtClean="0"/>
          </a:p>
          <a:p>
            <a:r>
              <a:rPr lang="en-US" sz="2000" dirty="0" smtClean="0"/>
              <a:t>This is the main benefit of having many SQL Server instances on a single machine. You can use different instances for development, production and test purposes.</a:t>
            </a:r>
          </a:p>
          <a:p>
            <a:r>
              <a:rPr lang="en-US" sz="2000" b="1" dirty="0" smtClean="0"/>
              <a:t>4. For reducing temporary database problems</a:t>
            </a:r>
            <a:endParaRPr lang="en-US" sz="2000" dirty="0" smtClean="0"/>
          </a:p>
          <a:p>
            <a:r>
              <a:rPr lang="en-US" sz="2000" dirty="0" smtClean="0"/>
              <a:t>When you have all services running on a single SQL Server instance, there are high chances of having problems with the problems, especially problems that keep on recurring. When such services are run on different instances, you can avoid having such problems.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fr-FR" b="1" dirty="0"/>
              <a:t>MS SQL Server as Client-Server </a:t>
            </a:r>
            <a:r>
              <a:rPr lang="fr-FR" b="1" dirty="0" smtClean="0"/>
              <a:t>Architecture</a:t>
            </a:r>
          </a:p>
          <a:p>
            <a:pPr>
              <a:buNone/>
            </a:pPr>
            <a:r>
              <a:rPr lang="en-US" dirty="0"/>
              <a:t>A CLIENT is an application that sends requests to the MS SQL SERVER installed on a given machine. The SERVER is capable of processing input data as requested. Finally, respond with PROCESSED OUTPUT DATA as a result.</a:t>
            </a:r>
            <a:endParaRPr lang="fr-FR" b="1" dirty="0"/>
          </a:p>
          <a:p>
            <a:pPr>
              <a:buNone/>
            </a:pP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0"/>
          <a:ext cx="9144000" cy="6858001"/>
        </p:xfrm>
        <a:graphic>
          <a:graphicData uri="http://schemas.openxmlformats.org/drawingml/2006/table">
            <a:tbl>
              <a:tblPr firstRow="1" bandRow="1">
                <a:tableStyleId>{5C22544A-7EE6-4342-B048-85BDC9FD1C3A}</a:tableStyleId>
              </a:tblPr>
              <a:tblGrid>
                <a:gridCol w="2286000"/>
                <a:gridCol w="2286000"/>
                <a:gridCol w="2286000"/>
                <a:gridCol w="2286000"/>
              </a:tblGrid>
              <a:tr h="812896">
                <a:tc>
                  <a:txBody>
                    <a:bodyPr/>
                    <a:lstStyle/>
                    <a:p>
                      <a:endParaRPr lang="fr-FR" dirty="0"/>
                    </a:p>
                  </a:txBody>
                  <a:tcPr/>
                </a:tc>
                <a:tc>
                  <a:txBody>
                    <a:bodyPr/>
                    <a:lstStyle/>
                    <a:p>
                      <a:pPr fontAlgn="t"/>
                      <a:r>
                        <a:rPr lang="fr-FR" b="1" dirty="0" smtClean="0">
                          <a:latin typeface="Tahoma"/>
                        </a:rPr>
                        <a:t>Microsoft </a:t>
                      </a:r>
                      <a:r>
                        <a:rPr lang="fr-FR" b="1" dirty="0">
                          <a:latin typeface="Tahoma"/>
                        </a:rPr>
                        <a:t>SQL Server  </a:t>
                      </a:r>
                    </a:p>
                  </a:txBody>
                  <a:tcPr/>
                </a:tc>
                <a:tc>
                  <a:txBody>
                    <a:bodyPr/>
                    <a:lstStyle/>
                    <a:p>
                      <a:r>
                        <a:rPr lang="fr-FR" sz="1800" b="1" i="0" kern="1200" dirty="0" smtClean="0">
                          <a:solidFill>
                            <a:schemeClr val="lt1"/>
                          </a:solidFill>
                          <a:latin typeface="+mn-lt"/>
                          <a:ea typeface="+mn-ea"/>
                          <a:cs typeface="+mn-cs"/>
                        </a:rPr>
                        <a:t>MySQL  </a:t>
                      </a:r>
                      <a:endParaRPr lang="fr-FR" dirty="0"/>
                    </a:p>
                  </a:txBody>
                  <a:tcPr/>
                </a:tc>
                <a:tc>
                  <a:txBody>
                    <a:bodyPr/>
                    <a:lstStyle/>
                    <a:p>
                      <a:r>
                        <a:rPr lang="fr-FR" sz="1800" b="1" i="0" kern="1200" dirty="0" smtClean="0">
                          <a:solidFill>
                            <a:schemeClr val="lt1"/>
                          </a:solidFill>
                          <a:latin typeface="+mn-lt"/>
                          <a:ea typeface="+mn-ea"/>
                          <a:cs typeface="+mn-cs"/>
                        </a:rPr>
                        <a:t>PostgreSQL  </a:t>
                      </a:r>
                      <a:endParaRPr lang="fr-FR" dirty="0"/>
                    </a:p>
                  </a:txBody>
                  <a:tcPr/>
                </a:tc>
              </a:tr>
              <a:tr h="812896">
                <a:tc>
                  <a:txBody>
                    <a:bodyPr/>
                    <a:lstStyle/>
                    <a:p>
                      <a:r>
                        <a:rPr lang="fr-FR" sz="1800" b="0" i="0" kern="1200" dirty="0" smtClean="0">
                          <a:solidFill>
                            <a:schemeClr val="dk1"/>
                          </a:solidFill>
                          <a:latin typeface="+mn-lt"/>
                          <a:ea typeface="+mn-ea"/>
                          <a:cs typeface="+mn-cs"/>
                        </a:rPr>
                        <a:t>Description</a:t>
                      </a:r>
                      <a:endParaRPr lang="fr-FR" dirty="0"/>
                    </a:p>
                  </a:txBody>
                  <a:tcPr/>
                </a:tc>
                <a:tc>
                  <a:txBody>
                    <a:bodyPr/>
                    <a:lstStyle/>
                    <a:p>
                      <a:r>
                        <a:rPr lang="fr-FR" sz="1800" b="0" i="0" kern="1200" dirty="0" smtClean="0">
                          <a:solidFill>
                            <a:schemeClr val="dk1"/>
                          </a:solidFill>
                          <a:latin typeface="+mn-lt"/>
                          <a:ea typeface="+mn-ea"/>
                          <a:cs typeface="+mn-cs"/>
                        </a:rPr>
                        <a:t>Microsofts flagship relational DBMS</a:t>
                      </a:r>
                      <a:endParaRPr lang="fr-FR" dirty="0"/>
                    </a:p>
                  </a:txBody>
                  <a:tcPr/>
                </a:tc>
                <a:tc>
                  <a:txBody>
                    <a:bodyPr/>
                    <a:lstStyle/>
                    <a:p>
                      <a:r>
                        <a:rPr lang="en-US" sz="1800" b="0" i="0" kern="1200" dirty="0" smtClean="0">
                          <a:solidFill>
                            <a:schemeClr val="dk1"/>
                          </a:solidFill>
                          <a:latin typeface="+mn-lt"/>
                          <a:ea typeface="+mn-ea"/>
                          <a:cs typeface="+mn-cs"/>
                        </a:rPr>
                        <a:t>Widely used open source </a:t>
                      </a:r>
                      <a:r>
                        <a:rPr lang="en-US" sz="1800" b="0" i="0" u="none" strike="noStrike" kern="1200" dirty="0" smtClean="0">
                          <a:solidFill>
                            <a:schemeClr val="dk1"/>
                          </a:solidFill>
                          <a:latin typeface="+mn-lt"/>
                          <a:ea typeface="+mn-ea"/>
                          <a:cs typeface="+mn-cs"/>
                          <a:hlinkClick r:id="rId2"/>
                        </a:rPr>
                        <a:t>RDBMS</a:t>
                      </a:r>
                      <a:endParaRPr lang="fr-FR" dirty="0"/>
                    </a:p>
                  </a:txBody>
                  <a:tcPr/>
                </a:tc>
                <a:tc>
                  <a:txBody>
                    <a:bodyPr/>
                    <a:lstStyle/>
                    <a:p>
                      <a:r>
                        <a:rPr lang="en-US" sz="1800" b="0" i="0" kern="1200" dirty="0" smtClean="0">
                          <a:solidFill>
                            <a:schemeClr val="dk1"/>
                          </a:solidFill>
                          <a:latin typeface="+mn-lt"/>
                          <a:ea typeface="+mn-ea"/>
                          <a:cs typeface="+mn-cs"/>
                        </a:rPr>
                        <a:t>Widely used open source </a:t>
                      </a:r>
                      <a:r>
                        <a:rPr lang="en-US" sz="1800" b="0" i="0" u="none" strike="noStrike" kern="1200" dirty="0" smtClean="0">
                          <a:solidFill>
                            <a:schemeClr val="dk1"/>
                          </a:solidFill>
                          <a:latin typeface="+mn-lt"/>
                          <a:ea typeface="+mn-ea"/>
                          <a:cs typeface="+mn-cs"/>
                          <a:hlinkClick r:id="rId2"/>
                        </a:rPr>
                        <a:t>RDBMS</a:t>
                      </a:r>
                      <a:endParaRPr lang="fr-FR" dirty="0"/>
                    </a:p>
                  </a:txBody>
                  <a:tcPr/>
                </a:tc>
              </a:tr>
              <a:tr h="1161279">
                <a:tc>
                  <a:txBody>
                    <a:bodyPr/>
                    <a:lstStyle/>
                    <a:p>
                      <a:r>
                        <a:rPr lang="fr-FR" sz="1800" b="0" i="0" kern="1200" dirty="0" smtClean="0">
                          <a:solidFill>
                            <a:schemeClr val="dk1"/>
                          </a:solidFill>
                          <a:latin typeface="+mn-lt"/>
                          <a:ea typeface="+mn-ea"/>
                          <a:cs typeface="+mn-cs"/>
                        </a:rPr>
                        <a:t>Primary Database mode</a:t>
                      </a:r>
                      <a:endParaRPr lang="fr-FR" dirty="0"/>
                    </a:p>
                  </a:txBody>
                  <a:tcPr/>
                </a:tc>
                <a:tc>
                  <a:txBody>
                    <a:bodyPr/>
                    <a:lstStyle/>
                    <a:p>
                      <a:r>
                        <a:rPr lang="fr-FR" sz="1800" b="0" i="0" u="none" strike="noStrike" kern="1200" dirty="0" smtClean="0">
                          <a:solidFill>
                            <a:schemeClr val="dk1"/>
                          </a:solidFill>
                          <a:latin typeface="+mn-lt"/>
                          <a:ea typeface="+mn-ea"/>
                          <a:cs typeface="+mn-cs"/>
                        </a:rPr>
                        <a:t>Document store</a:t>
                      </a:r>
                      <a:r>
                        <a:rPr lang="fr-FR" dirty="0" smtClean="0"/>
                        <a:t/>
                      </a:r>
                      <a:br>
                        <a:rPr lang="fr-FR" dirty="0" smtClean="0"/>
                      </a:br>
                      <a:r>
                        <a:rPr lang="fr-FR" sz="1800" b="0" i="0" u="none" strike="noStrike" kern="1200" dirty="0" smtClean="0">
                          <a:solidFill>
                            <a:schemeClr val="dk1"/>
                          </a:solidFill>
                          <a:latin typeface="+mn-lt"/>
                          <a:ea typeface="+mn-ea"/>
                          <a:cs typeface="+mn-cs"/>
                        </a:rPr>
                        <a:t>Graph DBMS</a:t>
                      </a:r>
                      <a:r>
                        <a:rPr lang="fr-FR" dirty="0" smtClean="0"/>
                        <a:t/>
                      </a:r>
                      <a:br>
                        <a:rPr lang="fr-FR" dirty="0" smtClean="0"/>
                      </a:br>
                      <a:r>
                        <a:rPr lang="fr-FR" sz="1800" b="0" i="0" u="none" strike="noStrike" kern="1200" dirty="0" smtClean="0">
                          <a:solidFill>
                            <a:schemeClr val="dk1"/>
                          </a:solidFill>
                          <a:latin typeface="+mn-lt"/>
                          <a:ea typeface="+mn-ea"/>
                          <a:cs typeface="+mn-cs"/>
                        </a:rPr>
                        <a:t>Spatial DBMS</a:t>
                      </a:r>
                      <a:endParaRPr lang="fr-FR" dirty="0"/>
                    </a:p>
                  </a:txBody>
                  <a:tcPr/>
                </a:tc>
                <a:tc>
                  <a:txBody>
                    <a:bodyPr/>
                    <a:lstStyle/>
                    <a:p>
                      <a:r>
                        <a:rPr lang="fr-FR" sz="1800" b="0" i="0" u="none" strike="noStrike" kern="1200" dirty="0" smtClean="0">
                          <a:solidFill>
                            <a:schemeClr val="dk1"/>
                          </a:solidFill>
                          <a:latin typeface="+mn-lt"/>
                          <a:ea typeface="+mn-ea"/>
                          <a:cs typeface="+mn-cs"/>
                        </a:rPr>
                        <a:t>Document store</a:t>
                      </a:r>
                      <a:r>
                        <a:rPr lang="fr-FR" dirty="0" smtClean="0"/>
                        <a:t/>
                      </a:r>
                      <a:br>
                        <a:rPr lang="fr-FR" dirty="0" smtClean="0"/>
                      </a:br>
                      <a:r>
                        <a:rPr lang="fr-FR" sz="1800" b="0" i="0" u="none" strike="noStrike" kern="1200" dirty="0" smtClean="0">
                          <a:solidFill>
                            <a:schemeClr val="dk1"/>
                          </a:solidFill>
                          <a:latin typeface="+mn-lt"/>
                          <a:ea typeface="+mn-ea"/>
                          <a:cs typeface="+mn-cs"/>
                        </a:rPr>
                        <a:t>Spatial DBMS</a:t>
                      </a:r>
                      <a:endParaRPr lang="fr-FR" dirty="0"/>
                    </a:p>
                  </a:txBody>
                  <a:tcPr/>
                </a:tc>
                <a:tc>
                  <a:txBody>
                    <a:bodyPr/>
                    <a:lstStyle/>
                    <a:p>
                      <a:r>
                        <a:rPr lang="fr-FR" sz="1800" b="0" i="0" u="none" strike="noStrike" kern="1200" dirty="0" smtClean="0">
                          <a:solidFill>
                            <a:schemeClr val="dk1"/>
                          </a:solidFill>
                          <a:latin typeface="+mn-lt"/>
                          <a:ea typeface="+mn-ea"/>
                          <a:cs typeface="+mn-cs"/>
                        </a:rPr>
                        <a:t>Document store</a:t>
                      </a:r>
                      <a:r>
                        <a:rPr lang="fr-FR" dirty="0" smtClean="0"/>
                        <a:t/>
                      </a:r>
                      <a:br>
                        <a:rPr lang="fr-FR" dirty="0" smtClean="0"/>
                      </a:br>
                      <a:r>
                        <a:rPr lang="fr-FR" sz="1800" b="0" i="0" u="none" strike="noStrike" kern="1200" dirty="0" smtClean="0">
                          <a:solidFill>
                            <a:schemeClr val="dk1"/>
                          </a:solidFill>
                          <a:latin typeface="+mn-lt"/>
                          <a:ea typeface="+mn-ea"/>
                          <a:cs typeface="+mn-cs"/>
                        </a:rPr>
                        <a:t>Spatial DBMS</a:t>
                      </a:r>
                      <a:endParaRPr lang="fr-FR" dirty="0"/>
                    </a:p>
                  </a:txBody>
                  <a:tcPr/>
                </a:tc>
              </a:tr>
              <a:tr h="812896">
                <a:tc>
                  <a:txBody>
                    <a:bodyPr/>
                    <a:lstStyle/>
                    <a:p>
                      <a:r>
                        <a:rPr lang="fr-FR" sz="1800" b="0" i="0" kern="1200" dirty="0" smtClean="0">
                          <a:solidFill>
                            <a:schemeClr val="dk1"/>
                          </a:solidFill>
                          <a:latin typeface="+mn-lt"/>
                          <a:ea typeface="+mn-ea"/>
                          <a:cs typeface="+mn-cs"/>
                        </a:rPr>
                        <a:t>Developer</a:t>
                      </a:r>
                      <a:endParaRPr lang="fr-FR" dirty="0"/>
                    </a:p>
                  </a:txBody>
                  <a:tcPr/>
                </a:tc>
                <a:tc>
                  <a:txBody>
                    <a:bodyPr/>
                    <a:lstStyle/>
                    <a:p>
                      <a:r>
                        <a:rPr lang="fr-FR" sz="1800" b="0" i="0" kern="1200" dirty="0" smtClean="0">
                          <a:solidFill>
                            <a:schemeClr val="dk1"/>
                          </a:solidFill>
                          <a:latin typeface="+mn-lt"/>
                          <a:ea typeface="+mn-ea"/>
                          <a:cs typeface="+mn-cs"/>
                        </a:rPr>
                        <a:t>Microsoft</a:t>
                      </a:r>
                      <a:endParaRPr lang="fr-FR" dirty="0"/>
                    </a:p>
                  </a:txBody>
                  <a:tcPr/>
                </a:tc>
                <a:tc>
                  <a:txBody>
                    <a:bodyPr/>
                    <a:lstStyle/>
                    <a:p>
                      <a:r>
                        <a:rPr lang="fr-FR" sz="1800" b="0" i="0" kern="1200" dirty="0" smtClean="0">
                          <a:solidFill>
                            <a:schemeClr val="dk1"/>
                          </a:solidFill>
                          <a:latin typeface="+mn-lt"/>
                          <a:ea typeface="+mn-ea"/>
                          <a:cs typeface="+mn-cs"/>
                        </a:rPr>
                        <a:t>Oracle</a:t>
                      </a:r>
                      <a:endParaRPr lang="fr-FR" dirty="0"/>
                    </a:p>
                  </a:txBody>
                  <a:tcPr/>
                </a:tc>
                <a:tc>
                  <a:txBody>
                    <a:bodyPr/>
                    <a:lstStyle/>
                    <a:p>
                      <a:r>
                        <a:rPr lang="fr-FR" sz="1800" b="0" i="0" kern="1200" dirty="0" smtClean="0">
                          <a:solidFill>
                            <a:schemeClr val="dk1"/>
                          </a:solidFill>
                          <a:latin typeface="+mn-lt"/>
                          <a:ea typeface="+mn-ea"/>
                          <a:cs typeface="+mn-cs"/>
                        </a:rPr>
                        <a:t>PostgreSQL Global Development Group</a:t>
                      </a:r>
                      <a:endParaRPr lang="fr-FR" dirty="0"/>
                    </a:p>
                  </a:txBody>
                  <a:tcPr/>
                </a:tc>
              </a:tr>
              <a:tr h="812896">
                <a:tc>
                  <a:txBody>
                    <a:bodyPr/>
                    <a:lstStyle/>
                    <a:p>
                      <a:r>
                        <a:rPr lang="fr-FR" sz="1800" b="0" i="0" kern="1200" dirty="0" smtClean="0">
                          <a:solidFill>
                            <a:schemeClr val="dk1"/>
                          </a:solidFill>
                          <a:latin typeface="+mn-lt"/>
                          <a:ea typeface="+mn-ea"/>
                          <a:cs typeface="+mn-cs"/>
                        </a:rPr>
                        <a:t>Consistency concepts</a:t>
                      </a:r>
                      <a:endParaRPr lang="fr-FR" dirty="0"/>
                    </a:p>
                  </a:txBody>
                  <a:tcPr/>
                </a:tc>
                <a:tc>
                  <a:txBody>
                    <a:bodyPr/>
                    <a:lstStyle/>
                    <a:p>
                      <a:r>
                        <a:rPr lang="fr-FR" sz="1800" b="0" i="0" kern="1200" dirty="0" smtClean="0">
                          <a:solidFill>
                            <a:schemeClr val="dk1"/>
                          </a:solidFill>
                          <a:latin typeface="+mn-lt"/>
                          <a:ea typeface="+mn-ea"/>
                          <a:cs typeface="+mn-cs"/>
                        </a:rPr>
                        <a:t>Immediate Consistency</a:t>
                      </a:r>
                      <a:endParaRPr lang="fr-FR" dirty="0"/>
                    </a:p>
                  </a:txBody>
                  <a:tcPr/>
                </a:tc>
                <a:tc>
                  <a:txBody>
                    <a:bodyPr/>
                    <a:lstStyle/>
                    <a:p>
                      <a:r>
                        <a:rPr lang="fr-FR" sz="1800" b="0" i="0" kern="1200" dirty="0" smtClean="0">
                          <a:solidFill>
                            <a:schemeClr val="dk1"/>
                          </a:solidFill>
                          <a:latin typeface="+mn-lt"/>
                          <a:ea typeface="+mn-ea"/>
                          <a:cs typeface="+mn-cs"/>
                        </a:rPr>
                        <a:t>Immediate Consistency</a:t>
                      </a:r>
                      <a:endParaRPr lang="fr-FR" dirty="0"/>
                    </a:p>
                  </a:txBody>
                  <a:tcPr/>
                </a:tc>
                <a:tc>
                  <a:txBody>
                    <a:bodyPr/>
                    <a:lstStyle/>
                    <a:p>
                      <a:r>
                        <a:rPr lang="fr-FR" sz="1800" b="0" i="0" kern="1200" dirty="0" smtClean="0">
                          <a:solidFill>
                            <a:schemeClr val="dk1"/>
                          </a:solidFill>
                          <a:latin typeface="+mn-lt"/>
                          <a:ea typeface="+mn-ea"/>
                          <a:cs typeface="+mn-cs"/>
                        </a:rPr>
                        <a:t>Immediate Consistency</a:t>
                      </a:r>
                      <a:endParaRPr lang="fr-FR" dirty="0"/>
                    </a:p>
                  </a:txBody>
                  <a:tcPr/>
                </a:tc>
              </a:tr>
              <a:tr h="470963">
                <a:tc>
                  <a:txBody>
                    <a:bodyPr/>
                    <a:lstStyle/>
                    <a:p>
                      <a:r>
                        <a:rPr lang="fr-FR" sz="1800" b="0" i="0" kern="1200" dirty="0" smtClean="0">
                          <a:solidFill>
                            <a:schemeClr val="dk1"/>
                          </a:solidFill>
                          <a:latin typeface="+mn-lt"/>
                          <a:ea typeface="+mn-ea"/>
                          <a:cs typeface="+mn-cs"/>
                        </a:rPr>
                        <a:t>Durability</a:t>
                      </a:r>
                      <a:endParaRPr lang="fr-FR" dirty="0"/>
                    </a:p>
                  </a:txBody>
                  <a:tcPr/>
                </a:tc>
                <a:tc>
                  <a:txBody>
                    <a:bodyPr/>
                    <a:lstStyle/>
                    <a:p>
                      <a:r>
                        <a:rPr lang="fr-FR" sz="1800" b="0" i="0" kern="1200" dirty="0" smtClean="0">
                          <a:solidFill>
                            <a:schemeClr val="dk1"/>
                          </a:solidFill>
                          <a:latin typeface="+mn-lt"/>
                          <a:ea typeface="+mn-ea"/>
                          <a:cs typeface="+mn-cs"/>
                        </a:rPr>
                        <a:t>yes</a:t>
                      </a:r>
                      <a:endParaRPr lang="fr-FR" dirty="0"/>
                    </a:p>
                  </a:txBody>
                  <a:tcPr/>
                </a:tc>
                <a:tc>
                  <a:txBody>
                    <a:bodyPr/>
                    <a:lstStyle/>
                    <a:p>
                      <a:r>
                        <a:rPr lang="fr-FR" sz="1800" b="0" i="0" kern="1200" dirty="0" smtClean="0">
                          <a:solidFill>
                            <a:schemeClr val="dk1"/>
                          </a:solidFill>
                          <a:latin typeface="+mn-lt"/>
                          <a:ea typeface="+mn-ea"/>
                          <a:cs typeface="+mn-cs"/>
                        </a:rPr>
                        <a:t>yes</a:t>
                      </a:r>
                      <a:endParaRPr lang="fr-FR" dirty="0"/>
                    </a:p>
                  </a:txBody>
                  <a:tcPr/>
                </a:tc>
                <a:tc>
                  <a:txBody>
                    <a:bodyPr/>
                    <a:lstStyle/>
                    <a:p>
                      <a:r>
                        <a:rPr lang="fr-FR" sz="1800" b="0" i="0" kern="1200" dirty="0" smtClean="0">
                          <a:solidFill>
                            <a:schemeClr val="dk1"/>
                          </a:solidFill>
                          <a:latin typeface="+mn-lt"/>
                          <a:ea typeface="+mn-ea"/>
                          <a:cs typeface="+mn-cs"/>
                        </a:rPr>
                        <a:t>yes</a:t>
                      </a:r>
                      <a:endParaRPr lang="fr-FR" dirty="0"/>
                    </a:p>
                  </a:txBody>
                  <a:tcPr/>
                </a:tc>
              </a:tr>
              <a:tr h="812896">
                <a:tc>
                  <a:txBody>
                    <a:bodyPr/>
                    <a:lstStyle/>
                    <a:p>
                      <a:r>
                        <a:rPr lang="fr-FR" sz="1800" b="0" i="0" kern="1200" dirty="0" smtClean="0">
                          <a:solidFill>
                            <a:schemeClr val="dk1"/>
                          </a:solidFill>
                          <a:latin typeface="+mn-lt"/>
                          <a:ea typeface="+mn-ea"/>
                          <a:cs typeface="+mn-cs"/>
                        </a:rPr>
                        <a:t>In-</a:t>
                      </a:r>
                      <a:r>
                        <a:rPr lang="fr-FR" sz="1800" b="0" i="0" kern="1200" dirty="0" err="1" smtClean="0">
                          <a:solidFill>
                            <a:schemeClr val="dk1"/>
                          </a:solidFill>
                          <a:latin typeface="+mn-lt"/>
                          <a:ea typeface="+mn-ea"/>
                          <a:cs typeface="+mn-cs"/>
                        </a:rPr>
                        <a:t>memory</a:t>
                      </a:r>
                      <a:r>
                        <a:rPr lang="fr-FR" sz="1800" b="0" i="0" kern="1200" dirty="0" smtClean="0">
                          <a:solidFill>
                            <a:schemeClr val="dk1"/>
                          </a:solidFill>
                          <a:latin typeface="+mn-lt"/>
                          <a:ea typeface="+mn-ea"/>
                          <a:cs typeface="+mn-cs"/>
                        </a:rPr>
                        <a:t> capabilities</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0" i="0" kern="1200" dirty="0" smtClean="0">
                          <a:solidFill>
                            <a:schemeClr val="dk1"/>
                          </a:solidFill>
                          <a:latin typeface="+mn-lt"/>
                          <a:ea typeface="+mn-ea"/>
                          <a:cs typeface="+mn-cs"/>
                        </a:rPr>
                        <a:t>yes</a:t>
                      </a:r>
                      <a:endParaRPr lang="fr-FR" dirty="0" smtClean="0"/>
                    </a:p>
                    <a:p>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0" i="0" kern="1200" dirty="0" smtClean="0">
                          <a:solidFill>
                            <a:schemeClr val="dk1"/>
                          </a:solidFill>
                          <a:latin typeface="+mn-lt"/>
                          <a:ea typeface="+mn-ea"/>
                          <a:cs typeface="+mn-cs"/>
                        </a:rPr>
                        <a:t>yes</a:t>
                      </a:r>
                      <a:endParaRPr lang="fr-FR" dirty="0" smtClean="0"/>
                    </a:p>
                    <a:p>
                      <a:endParaRPr lang="fr-FR" dirty="0"/>
                    </a:p>
                  </a:txBody>
                  <a:tcPr/>
                </a:tc>
                <a:tc>
                  <a:txBody>
                    <a:bodyPr/>
                    <a:lstStyle/>
                    <a:p>
                      <a:r>
                        <a:rPr lang="fr-FR" dirty="0" smtClean="0"/>
                        <a:t>no</a:t>
                      </a:r>
                      <a:endParaRPr lang="fr-FR" dirty="0"/>
                    </a:p>
                  </a:txBody>
                  <a:tcPr/>
                </a:tc>
              </a:tr>
              <a:tr h="1161279">
                <a:tc>
                  <a:txBody>
                    <a:bodyPr/>
                    <a:lstStyle/>
                    <a:p>
                      <a:r>
                        <a:rPr lang="fr-FR" sz="1800" b="0" i="0" kern="1200" dirty="0" smtClean="0">
                          <a:solidFill>
                            <a:schemeClr val="dk1"/>
                          </a:solidFill>
                          <a:latin typeface="+mn-lt"/>
                          <a:ea typeface="+mn-ea"/>
                          <a:cs typeface="+mn-cs"/>
                        </a:rPr>
                        <a:t>User concepts</a:t>
                      </a:r>
                      <a:endParaRPr lang="fr-FR" dirty="0"/>
                    </a:p>
                  </a:txBody>
                  <a:tcPr/>
                </a:tc>
                <a:tc>
                  <a:txBody>
                    <a:bodyPr/>
                    <a:lstStyle/>
                    <a:p>
                      <a:r>
                        <a:rPr lang="en-US" sz="1800" b="0" i="0" kern="1200" dirty="0" smtClean="0">
                          <a:solidFill>
                            <a:schemeClr val="dk1"/>
                          </a:solidFill>
                          <a:latin typeface="+mn-lt"/>
                          <a:ea typeface="+mn-ea"/>
                          <a:cs typeface="+mn-cs"/>
                        </a:rPr>
                        <a:t>fine grained access rights according to SQL-standard</a:t>
                      </a:r>
                      <a:endParaRPr lang="fr-FR" dirty="0"/>
                    </a:p>
                  </a:txBody>
                  <a:tcPr/>
                </a:tc>
                <a:tc>
                  <a:txBody>
                    <a:bodyPr/>
                    <a:lstStyle/>
                    <a:p>
                      <a:r>
                        <a:rPr lang="en-US" sz="1800" b="0" i="0" kern="1200" dirty="0" smtClean="0">
                          <a:solidFill>
                            <a:schemeClr val="dk1"/>
                          </a:solidFill>
                          <a:latin typeface="+mn-lt"/>
                          <a:ea typeface="+mn-ea"/>
                          <a:cs typeface="+mn-cs"/>
                        </a:rPr>
                        <a:t>Users with fine-grained authorization concept</a:t>
                      </a:r>
                      <a:endParaRPr lang="fr-FR" dirty="0"/>
                    </a:p>
                  </a:txBody>
                  <a:tcPr/>
                </a:tc>
                <a:tc>
                  <a:txBody>
                    <a:bodyPr/>
                    <a:lstStyle/>
                    <a:p>
                      <a:r>
                        <a:rPr lang="en-US" sz="1800" b="0" i="0" kern="1200" dirty="0" smtClean="0">
                          <a:solidFill>
                            <a:schemeClr val="dk1"/>
                          </a:solidFill>
                          <a:latin typeface="+mn-lt"/>
                          <a:ea typeface="+mn-ea"/>
                          <a:cs typeface="+mn-cs"/>
                        </a:rPr>
                        <a:t>fine grained access rights according to SQL-standard</a:t>
                      </a:r>
                      <a:endParaRPr lang="fr-FR"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1043608" y="311900"/>
            <a:ext cx="2592288"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fr-FR" sz="1600" b="1" dirty="0" smtClean="0">
                <a:solidFill>
                  <a:schemeClr val="bg1"/>
                </a:solidFill>
                <a:latin typeface="Century Gothic" panose="020B0502020202020204" pitchFamily="34" charset="0"/>
              </a:rPr>
              <a:t>What is </a:t>
            </a:r>
          </a:p>
          <a:p>
            <a:pPr>
              <a:spcBef>
                <a:spcPts val="0"/>
              </a:spcBef>
            </a:pPr>
            <a:r>
              <a:rPr lang="fr-FR" sz="1600" b="1" dirty="0" smtClean="0">
                <a:solidFill>
                  <a:schemeClr val="bg1"/>
                </a:solidFill>
                <a:latin typeface="Century Gothic" panose="020B0502020202020204" pitchFamily="34" charset="0"/>
              </a:rPr>
              <a:t>MYSQL?</a:t>
            </a: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sz="1800" dirty="0">
                <a:solidFill>
                  <a:schemeClr val="bg1"/>
                </a:solidFill>
              </a:rPr>
              <a:t>2</a:t>
            </a:r>
            <a:endParaRPr lang="en-IN" dirty="0">
              <a:solidFill>
                <a:schemeClr val="bg1"/>
              </a:solidFill>
            </a:endParaRPr>
          </a:p>
        </p:txBody>
      </p:sp>
      <p:sp>
        <p:nvSpPr>
          <p:cNvPr id="46" name="Rectangle 45"/>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sp>
        <p:nvSpPr>
          <p:cNvPr id="47" name="Rectangle 46"/>
          <p:cNvSpPr/>
          <p:nvPr/>
        </p:nvSpPr>
        <p:spPr>
          <a:xfrm>
            <a:off x="1115616" y="1412776"/>
            <a:ext cx="7488832"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MySQL is a Relational Database Management System (RDBMS) developed and operated by Oracle. It is currently one of the most widely used databases in the Big Data ecosystem.</a:t>
            </a:r>
          </a:p>
          <a:p>
            <a:endParaRPr lang="en-US" dirty="0" smtClean="0"/>
          </a:p>
          <a:p>
            <a:r>
              <a:rPr lang="en-US" dirty="0" smtClean="0"/>
              <a:t>Some features of this system make it especially attractive for companies and organizations, which has led to its widespread use nowadays.</a:t>
            </a:r>
          </a:p>
          <a:p>
            <a:r>
              <a:rPr lang="en-US" dirty="0" smtClean="0"/>
              <a:t>MySQL uses the so-called client-server architecture, in which the data is stored on the server and one or more clients can query it.</a:t>
            </a:r>
          </a:p>
          <a:p>
            <a:r>
              <a:rPr lang="en-US" dirty="0" smtClean="0"/>
              <a:t>MySQL differs from SQL in that it offers additional features, such as a graphical interface.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0" y="188640"/>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1043608" y="311900"/>
            <a:ext cx="2592288"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600" b="1" dirty="0" smtClean="0">
                <a:solidFill>
                  <a:schemeClr val="bg1"/>
                </a:solidFill>
                <a:latin typeface="Century Gothic" pitchFamily="34" charset="0"/>
              </a:rPr>
              <a:t>Advantages  of </a:t>
            </a:r>
          </a:p>
          <a:p>
            <a:pPr>
              <a:spcBef>
                <a:spcPts val="0"/>
              </a:spcBef>
            </a:pPr>
            <a:r>
              <a:rPr lang="fr-FR" sz="1600" b="1" dirty="0" smtClean="0">
                <a:solidFill>
                  <a:schemeClr val="bg1"/>
                </a:solidFill>
                <a:latin typeface="Century Gothic" panose="020B0502020202020204" pitchFamily="34" charset="0"/>
              </a:rPr>
              <a:t>MYSQL?</a:t>
            </a: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sz="1800" dirty="0" smtClean="0">
                <a:solidFill>
                  <a:schemeClr val="bg1"/>
                </a:solidFill>
              </a:rPr>
              <a:t>3</a:t>
            </a:r>
            <a:endParaRPr lang="en-IN" dirty="0">
              <a:solidFill>
                <a:schemeClr val="bg1"/>
              </a:solidFill>
            </a:endParaRPr>
          </a:p>
        </p:txBody>
      </p:sp>
      <p:sp>
        <p:nvSpPr>
          <p:cNvPr id="24" name="Rectangle 23"/>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sp>
        <p:nvSpPr>
          <p:cNvPr id="26" name="Nuage 2">
            <a:extLst>
              <a:ext uri="{FF2B5EF4-FFF2-40B4-BE49-F238E27FC236}">
                <a16:creationId xmlns="" xmlns:a16="http://schemas.microsoft.com/office/drawing/2014/main" id="{14EB33D4-7BB0-47BD-86A5-A37084AA63FE}"/>
              </a:ext>
            </a:extLst>
          </p:cNvPr>
          <p:cNvSpPr/>
          <p:nvPr/>
        </p:nvSpPr>
        <p:spPr>
          <a:xfrm>
            <a:off x="5292080" y="836712"/>
            <a:ext cx="3591340" cy="1944216"/>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Open Source</a:t>
            </a:r>
            <a:r>
              <a:rPr lang="en-US" dirty="0" smtClean="0"/>
              <a:t>:</a:t>
            </a:r>
          </a:p>
          <a:p>
            <a:pPr algn="ctr"/>
            <a:r>
              <a:rPr lang="en-US" dirty="0" smtClean="0"/>
              <a:t>Any person or company can use, view and modify the source code free of charge.</a:t>
            </a:r>
          </a:p>
          <a:p>
            <a:pPr algn="ctr"/>
            <a:endParaRPr lang="fr-FR" dirty="0"/>
          </a:p>
        </p:txBody>
      </p:sp>
      <p:sp>
        <p:nvSpPr>
          <p:cNvPr id="27" name="Nuage 38">
            <a:extLst>
              <a:ext uri="{FF2B5EF4-FFF2-40B4-BE49-F238E27FC236}">
                <a16:creationId xmlns="" xmlns:a16="http://schemas.microsoft.com/office/drawing/2014/main" id="{B76D4578-3DA6-48CB-A1F7-0A1AD701C41A}"/>
              </a:ext>
            </a:extLst>
          </p:cNvPr>
          <p:cNvSpPr/>
          <p:nvPr/>
        </p:nvSpPr>
        <p:spPr>
          <a:xfrm>
            <a:off x="80965" y="1052736"/>
            <a:ext cx="3914971" cy="1944216"/>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b="1" dirty="0" smtClean="0"/>
              <a:t>High compatibility</a:t>
            </a:r>
            <a:r>
              <a:rPr lang="en-US" dirty="0" smtClean="0"/>
              <a:t>:</a:t>
            </a:r>
          </a:p>
          <a:p>
            <a:r>
              <a:rPr lang="en-US" dirty="0" smtClean="0"/>
              <a:t> MySQL is compatible with all operating systems Unix-based (e.g. Mac OS) or Windows. </a:t>
            </a:r>
            <a:endParaRPr lang="fr-FR" dirty="0">
              <a:solidFill>
                <a:schemeClr val="tx1"/>
              </a:solidFill>
            </a:endParaRPr>
          </a:p>
        </p:txBody>
      </p:sp>
      <p:sp>
        <p:nvSpPr>
          <p:cNvPr id="28" name="Nuage 39">
            <a:extLst>
              <a:ext uri="{FF2B5EF4-FFF2-40B4-BE49-F238E27FC236}">
                <a16:creationId xmlns="" xmlns:a16="http://schemas.microsoft.com/office/drawing/2014/main" id="{7ABC6B5A-94BC-4CEE-B1A1-3F0D5785599A}"/>
              </a:ext>
            </a:extLst>
          </p:cNvPr>
          <p:cNvSpPr/>
          <p:nvPr/>
        </p:nvSpPr>
        <p:spPr>
          <a:xfrm>
            <a:off x="395536" y="3717032"/>
            <a:ext cx="3842963" cy="288032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Relational databases</a:t>
            </a:r>
            <a:r>
              <a:rPr lang="en-US" dirty="0" smtClean="0"/>
              <a:t>:</a:t>
            </a:r>
          </a:p>
          <a:p>
            <a:r>
              <a:rPr lang="en-US" dirty="0" smtClean="0"/>
              <a:t>MySQL stores only relational </a:t>
            </a:r>
            <a:r>
              <a:rPr lang="en-US" dirty="0" smtClean="0"/>
              <a:t>data. </a:t>
            </a:r>
            <a:r>
              <a:rPr lang="en-US" dirty="0" smtClean="0"/>
              <a:t>information that can be organized in tables with rows and columns.</a:t>
            </a:r>
          </a:p>
          <a:p>
            <a:endParaRPr lang="fr-FR" dirty="0"/>
          </a:p>
        </p:txBody>
      </p:sp>
      <p:pic>
        <p:nvPicPr>
          <p:cNvPr id="29" name="Picture 14"/>
          <p:cNvPicPr>
            <a:picLocks noChangeAspect="1" noChangeArrowheads="1"/>
          </p:cNvPicPr>
          <p:nvPr/>
        </p:nvPicPr>
        <p:blipFill>
          <a:blip r:embed="rId2" cstate="print"/>
          <a:srcRect/>
          <a:stretch>
            <a:fillRect/>
          </a:stretch>
        </p:blipFill>
        <p:spPr bwMode="auto">
          <a:xfrm>
            <a:off x="4442073" y="2779390"/>
            <a:ext cx="561975" cy="1009650"/>
          </a:xfrm>
          <a:prstGeom prst="rect">
            <a:avLst/>
          </a:prstGeom>
          <a:noFill/>
          <a:ln w="9525">
            <a:noFill/>
            <a:miter lim="800000"/>
            <a:headEnd/>
            <a:tailEnd/>
          </a:ln>
          <a:effectLst/>
        </p:spPr>
      </p:pic>
      <p:sp>
        <p:nvSpPr>
          <p:cNvPr id="30" name="Nuage 2">
            <a:extLst>
              <a:ext uri="{FF2B5EF4-FFF2-40B4-BE49-F238E27FC236}">
                <a16:creationId xmlns="" xmlns:a16="http://schemas.microsoft.com/office/drawing/2014/main" id="{14EB33D4-7BB0-47BD-86A5-A37084AA63FE}"/>
              </a:ext>
            </a:extLst>
          </p:cNvPr>
          <p:cNvSpPr/>
          <p:nvPr/>
        </p:nvSpPr>
        <p:spPr>
          <a:xfrm>
            <a:off x="5220072" y="3717032"/>
            <a:ext cx="3672408" cy="2160240"/>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t>Easy to use</a:t>
            </a:r>
            <a:r>
              <a:rPr lang="en-US" dirty="0" smtClean="0"/>
              <a:t>:</a:t>
            </a:r>
          </a:p>
          <a:p>
            <a:pPr algn="ctr"/>
            <a:r>
              <a:rPr lang="en-US" dirty="0" smtClean="0"/>
              <a:t> </a:t>
            </a:r>
            <a:r>
              <a:rPr lang="en-US" dirty="0" smtClean="0"/>
              <a:t>Relational data is widely used and easy to understand even for users with little experience.</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1043608" y="311900"/>
            <a:ext cx="2592288"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fr-FR" sz="1600" b="1" dirty="0" smtClean="0">
                <a:solidFill>
                  <a:schemeClr val="bg1"/>
                </a:solidFill>
                <a:latin typeface="Century Gothic" pitchFamily="34" charset="0"/>
              </a:rPr>
              <a:t>Client Server Architecture</a:t>
            </a:r>
          </a:p>
          <a:p>
            <a:pPr>
              <a:spcBef>
                <a:spcPts val="0"/>
              </a:spcBef>
            </a:pP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sz="1800" dirty="0" smtClean="0">
                <a:solidFill>
                  <a:schemeClr val="bg1"/>
                </a:solidFill>
              </a:rPr>
              <a:t>4</a:t>
            </a:r>
            <a:endParaRPr lang="en-IN" dirty="0">
              <a:solidFill>
                <a:schemeClr val="bg1"/>
              </a:solidFill>
            </a:endParaRPr>
          </a:p>
        </p:txBody>
      </p:sp>
      <p:sp>
        <p:nvSpPr>
          <p:cNvPr id="24" name="Rectangle 23"/>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sp>
        <p:nvSpPr>
          <p:cNvPr id="25" name="Rectangle 24"/>
          <p:cNvSpPr/>
          <p:nvPr/>
        </p:nvSpPr>
        <p:spPr>
          <a:xfrm>
            <a:off x="1115616" y="1412776"/>
            <a:ext cx="7488832"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When using MySQL, there are two components of the architecture, the client and the server. Clients are all the computers that have the RDBMS installed and access the database. The server, in turn, is the instance that has the actual data stored. There are several reasons why it makes sense to physically separate the server and client as well and not run both on the same computer: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103237"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31917" y="226163"/>
            <a:ext cx="683324" cy="683324"/>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04285" y="6260667"/>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1043921" y="302918"/>
            <a:ext cx="1871895"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fr-FR" sz="1600" b="1" dirty="0" smtClean="0">
                <a:solidFill>
                  <a:schemeClr val="bg1"/>
                </a:solidFill>
                <a:latin typeface="Century Gothic" pitchFamily="34" charset="0"/>
              </a:rPr>
              <a:t>Client Server Architecture</a:t>
            </a:r>
          </a:p>
        </p:txBody>
      </p:sp>
      <p:grpSp>
        <p:nvGrpSpPr>
          <p:cNvPr id="15" name="Shape 388"/>
          <p:cNvGrpSpPr/>
          <p:nvPr/>
        </p:nvGrpSpPr>
        <p:grpSpPr>
          <a:xfrm>
            <a:off x="380644" y="332732"/>
            <a:ext cx="385870" cy="470186"/>
            <a:chOff x="5292575" y="3681900"/>
            <a:chExt cx="420150" cy="373275"/>
          </a:xfrm>
        </p:grpSpPr>
        <p:sp>
          <p:nvSpPr>
            <p:cNvPr id="16" name="Shape 389"/>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390"/>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391"/>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392"/>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393"/>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394"/>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395"/>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3" name="Espace réservé du numéro de diapositive 1"/>
          <p:cNvSpPr>
            <a:spLocks noGrp="1"/>
          </p:cNvSpPr>
          <p:nvPr>
            <p:ph type="sldNum" sz="quarter" idx="12"/>
          </p:nvPr>
        </p:nvSpPr>
        <p:spPr>
          <a:xfrm>
            <a:off x="5220072" y="6356350"/>
            <a:ext cx="2743200" cy="365125"/>
          </a:xfrm>
        </p:spPr>
        <p:txBody>
          <a:bodyPr/>
          <a:lstStyle/>
          <a:p>
            <a:fld id="{A0193DF3-2C69-4BEA-9B46-D527D7597A9F}" type="slidenum">
              <a:rPr lang="en-IN" sz="1800" smtClean="0">
                <a:solidFill>
                  <a:schemeClr val="bg1"/>
                </a:solidFill>
              </a:rPr>
              <a:pPr/>
              <a:t>5</a:t>
            </a:fld>
            <a:endParaRPr lang="en-IN" sz="1800" dirty="0">
              <a:solidFill>
                <a:schemeClr val="bg1"/>
              </a:solidFill>
            </a:endParaRPr>
          </a:p>
        </p:txBody>
      </p:sp>
      <p:pic>
        <p:nvPicPr>
          <p:cNvPr id="24" name="Shape 856">
            <a:extLst>
              <a:ext uri="{FF2B5EF4-FFF2-40B4-BE49-F238E27FC236}">
                <a16:creationId xmlns="" xmlns:a16="http://schemas.microsoft.com/office/drawing/2014/main" id="{A17A2EE0-7266-46DD-8369-CD7740F607FD}"/>
              </a:ext>
            </a:extLst>
          </p:cNvPr>
          <p:cNvPicPr preferRelativeResize="0"/>
          <p:nvPr/>
        </p:nvPicPr>
        <p:blipFill>
          <a:blip r:embed="rId2" cstate="print">
            <a:alphaModFix/>
          </a:blip>
          <a:stretch>
            <a:fillRect/>
          </a:stretch>
        </p:blipFill>
        <p:spPr>
          <a:xfrm>
            <a:off x="3576816" y="260648"/>
            <a:ext cx="3486966" cy="3480296"/>
          </a:xfrm>
          <a:prstGeom prst="rect">
            <a:avLst/>
          </a:prstGeom>
          <a:noFill/>
          <a:ln>
            <a:noFill/>
          </a:ln>
        </p:spPr>
      </p:pic>
      <p:cxnSp>
        <p:nvCxnSpPr>
          <p:cNvPr id="25" name="Shape 852">
            <a:extLst>
              <a:ext uri="{FF2B5EF4-FFF2-40B4-BE49-F238E27FC236}">
                <a16:creationId xmlns="" xmlns:a16="http://schemas.microsoft.com/office/drawing/2014/main" id="{37C20406-30CD-4B6D-9971-41B436DA2AC5}"/>
              </a:ext>
            </a:extLst>
          </p:cNvPr>
          <p:cNvCxnSpPr>
            <a:cxnSpLocks/>
          </p:cNvCxnSpPr>
          <p:nvPr/>
        </p:nvCxnSpPr>
        <p:spPr>
          <a:xfrm>
            <a:off x="2051720" y="1844824"/>
            <a:ext cx="2061664" cy="804936"/>
          </a:xfrm>
          <a:prstGeom prst="bentConnector3">
            <a:avLst>
              <a:gd name="adj1" fmla="val 50000"/>
            </a:avLst>
          </a:prstGeom>
          <a:ln w="38100">
            <a:solidFill>
              <a:srgbClr val="92D050"/>
            </a:solidFill>
            <a:headEnd type="stealth"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6" name="Shape 852">
            <a:extLst>
              <a:ext uri="{FF2B5EF4-FFF2-40B4-BE49-F238E27FC236}">
                <a16:creationId xmlns="" xmlns:a16="http://schemas.microsoft.com/office/drawing/2014/main" id="{071A476E-F05E-44E4-9F14-83852A24FE90}"/>
              </a:ext>
            </a:extLst>
          </p:cNvPr>
          <p:cNvCxnSpPr>
            <a:cxnSpLocks/>
          </p:cNvCxnSpPr>
          <p:nvPr/>
        </p:nvCxnSpPr>
        <p:spPr>
          <a:xfrm rot="16200000" flipV="1">
            <a:off x="6732240" y="1268761"/>
            <a:ext cx="1440160" cy="1296143"/>
          </a:xfrm>
          <a:prstGeom prst="bentConnector3">
            <a:avLst>
              <a:gd name="adj1" fmla="val 50000"/>
            </a:avLst>
          </a:prstGeom>
          <a:ln w="38100">
            <a:solidFill>
              <a:srgbClr val="92D050"/>
            </a:solidFill>
            <a:headEnd type="stealth" w="med" len="med"/>
            <a:tailEnd type="none" w="med" len="med"/>
          </a:ln>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8100393" y="1115452"/>
            <a:ext cx="1224136" cy="369332"/>
          </a:xfrm>
          <a:prstGeom prst="rect">
            <a:avLst/>
          </a:prstGeom>
          <a:noFill/>
        </p:spPr>
        <p:txBody>
          <a:bodyPr wrap="square" rtlCol="0">
            <a:spAutoFit/>
          </a:bodyPr>
          <a:lstStyle/>
          <a:p>
            <a:endParaRPr lang="fr-FR" dirty="0"/>
          </a:p>
        </p:txBody>
      </p:sp>
      <p:sp>
        <p:nvSpPr>
          <p:cNvPr id="28" name="TextBox 27"/>
          <p:cNvSpPr txBox="1"/>
          <p:nvPr/>
        </p:nvSpPr>
        <p:spPr>
          <a:xfrm>
            <a:off x="6228184" y="2492896"/>
            <a:ext cx="2987824" cy="3693319"/>
          </a:xfrm>
          <a:prstGeom prst="rect">
            <a:avLst/>
          </a:prstGeom>
          <a:noFill/>
        </p:spPr>
        <p:txBody>
          <a:bodyPr wrap="square" rtlCol="0">
            <a:spAutoFit/>
          </a:bodyPr>
          <a:lstStyle/>
          <a:p>
            <a:r>
              <a:rPr lang="en-US" b="1" dirty="0" smtClean="0"/>
              <a:t>Scalability</a:t>
            </a:r>
            <a:r>
              <a:rPr lang="en-US" dirty="0" smtClean="0"/>
              <a:t>: The scaling of the server is done centrally by better equipping the computer on which the data is located, for example with more memory. These configurations can be carried out easily, since no new machines have to be integrated, which could then lead to network problems, for example.</a:t>
            </a:r>
          </a:p>
          <a:p>
            <a:endParaRPr lang="fr-FR" dirty="0"/>
          </a:p>
        </p:txBody>
      </p:sp>
      <p:sp>
        <p:nvSpPr>
          <p:cNvPr id="30" name="TextBox 29"/>
          <p:cNvSpPr txBox="1"/>
          <p:nvPr/>
        </p:nvSpPr>
        <p:spPr>
          <a:xfrm>
            <a:off x="35496" y="4471952"/>
            <a:ext cx="5976664" cy="1477328"/>
          </a:xfrm>
          <a:prstGeom prst="rect">
            <a:avLst/>
          </a:prstGeom>
          <a:noFill/>
        </p:spPr>
        <p:txBody>
          <a:bodyPr wrap="square" rtlCol="0">
            <a:spAutoFit/>
          </a:bodyPr>
          <a:lstStyle/>
          <a:p>
            <a:r>
              <a:rPr lang="en-US" b="1" dirty="0" smtClean="0"/>
              <a:t>Security aspects</a:t>
            </a:r>
            <a:r>
              <a:rPr lang="en-US" dirty="0" smtClean="0"/>
              <a:t>: Data access permissions can be implemented very easily, as only access to the data server needs to be restricted. This can be implemented, for example, by assigning users and corresponding passwords.</a:t>
            </a:r>
          </a:p>
          <a:p>
            <a:endParaRPr lang="fr-FR" dirty="0"/>
          </a:p>
        </p:txBody>
      </p:sp>
      <p:cxnSp>
        <p:nvCxnSpPr>
          <p:cNvPr id="31" name="Shape 852">
            <a:extLst>
              <a:ext uri="{FF2B5EF4-FFF2-40B4-BE49-F238E27FC236}">
                <a16:creationId xmlns="" xmlns:a16="http://schemas.microsoft.com/office/drawing/2014/main" id="{071A476E-F05E-44E4-9F14-83852A24FE90}"/>
              </a:ext>
            </a:extLst>
          </p:cNvPr>
          <p:cNvCxnSpPr>
            <a:cxnSpLocks/>
          </p:cNvCxnSpPr>
          <p:nvPr/>
        </p:nvCxnSpPr>
        <p:spPr>
          <a:xfrm rot="10800000" flipV="1">
            <a:off x="3203848" y="3645024"/>
            <a:ext cx="2160239" cy="886730"/>
          </a:xfrm>
          <a:prstGeom prst="bentConnector3">
            <a:avLst>
              <a:gd name="adj1" fmla="val 50000"/>
            </a:avLst>
          </a:prstGeom>
          <a:ln w="38100">
            <a:solidFill>
              <a:srgbClr val="92D050"/>
            </a:solidFill>
            <a:headEnd type="stealth" w="med" len="med"/>
            <a:tailEnd type="none"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35496" y="1851789"/>
            <a:ext cx="2952328" cy="2585323"/>
          </a:xfrm>
          <a:prstGeom prst="rect">
            <a:avLst/>
          </a:prstGeom>
          <a:noFill/>
        </p:spPr>
        <p:txBody>
          <a:bodyPr wrap="square" rtlCol="0">
            <a:spAutoFit/>
          </a:bodyPr>
          <a:lstStyle/>
          <a:p>
            <a:r>
              <a:rPr lang="en-US" b="1" dirty="0" smtClean="0"/>
              <a:t>Centralization</a:t>
            </a:r>
            <a:r>
              <a:rPr lang="en-US" dirty="0" smtClean="0"/>
              <a:t>: All data is stored centrally on one server and not distributed across different machines. If problems should arise, this one server can be focused on and different systems do not need to be investigated.</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1043608" y="311900"/>
            <a:ext cx="2592288"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fr-FR" sz="1600" b="1" dirty="0" smtClean="0">
                <a:solidFill>
                  <a:schemeClr val="bg1"/>
                </a:solidFill>
                <a:latin typeface="Century Gothic" panose="020B0502020202020204" pitchFamily="34" charset="0"/>
              </a:rPr>
              <a:t>What is </a:t>
            </a:r>
          </a:p>
          <a:p>
            <a:pPr>
              <a:spcBef>
                <a:spcPts val="0"/>
              </a:spcBef>
            </a:pPr>
            <a:r>
              <a:rPr lang="fr-FR" sz="1600" b="1" dirty="0" smtClean="0">
                <a:solidFill>
                  <a:schemeClr val="bg1"/>
                </a:solidFill>
                <a:latin typeface="Century Gothic" panose="020B0502020202020204" pitchFamily="34" charset="0"/>
              </a:rPr>
              <a:t>PostgreSQL ?</a:t>
            </a: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sz="1800" dirty="0" smtClean="0">
                <a:solidFill>
                  <a:schemeClr val="bg1"/>
                </a:solidFill>
              </a:rPr>
              <a:t>6</a:t>
            </a:r>
            <a:endParaRPr lang="en-IN" dirty="0">
              <a:solidFill>
                <a:schemeClr val="bg1"/>
              </a:solidFill>
            </a:endParaRPr>
          </a:p>
        </p:txBody>
      </p:sp>
      <p:sp>
        <p:nvSpPr>
          <p:cNvPr id="24" name="Rectangle 23"/>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sp>
        <p:nvSpPr>
          <p:cNvPr id="25" name="Rectangle 24"/>
          <p:cNvSpPr/>
          <p:nvPr/>
        </p:nvSpPr>
        <p:spPr>
          <a:xfrm>
            <a:off x="1115616" y="1412776"/>
            <a:ext cx="7488832" cy="163121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buNone/>
            </a:pPr>
            <a:r>
              <a:rPr lang="en-US" sz="2000" dirty="0" smtClean="0"/>
              <a:t>PostgreSQL is the open-source relational database software that runs on the Linux platform and functions with objects as a relational component in the database management system. It uses Structured Query Language (SQL) for accessing the data in the tables of the database, and hence it is also called Postgres.</a:t>
            </a:r>
            <a:endParaRPr lang="fr-F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1043608" y="311900"/>
            <a:ext cx="2592288"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rPr>
              <a:t>Architecture of </a:t>
            </a:r>
          </a:p>
          <a:p>
            <a:r>
              <a:rPr lang="en-US" sz="1800" b="1" dirty="0" smtClean="0">
                <a:solidFill>
                  <a:schemeClr val="bg1"/>
                </a:solidFill>
              </a:rPr>
              <a:t>PostgreSQL</a:t>
            </a:r>
          </a:p>
          <a:p>
            <a:pPr>
              <a:spcBef>
                <a:spcPts val="0"/>
              </a:spcBef>
            </a:pP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dirty="0" smtClean="0">
                <a:solidFill>
                  <a:schemeClr val="bg1"/>
                </a:solidFill>
              </a:rPr>
              <a:t>7</a:t>
            </a:r>
            <a:endParaRPr lang="en-IN" dirty="0">
              <a:solidFill>
                <a:schemeClr val="bg1"/>
              </a:solidFill>
            </a:endParaRPr>
          </a:p>
        </p:txBody>
      </p:sp>
      <p:sp>
        <p:nvSpPr>
          <p:cNvPr id="24" name="Rectangle 23"/>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sp>
        <p:nvSpPr>
          <p:cNvPr id="25" name="Rectangle 24"/>
          <p:cNvSpPr/>
          <p:nvPr/>
        </p:nvSpPr>
        <p:spPr>
          <a:xfrm>
            <a:off x="1115616" y="1412776"/>
            <a:ext cx="7704856" cy="480131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In the following diagram, we see more than one client is requesting a database at the time. And the database is serving these clients efficiently. This helps PostgreSQL to maintain integrity.</a:t>
            </a:r>
          </a:p>
          <a:p>
            <a:r>
              <a:rPr lang="en-US" b="1" dirty="0" smtClean="0"/>
              <a:t>The Architecture is based on Client-Server Model:</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smtClean="0"/>
          </a:p>
          <a:p>
            <a:endParaRPr lang="en-US" dirty="0" smtClean="0"/>
          </a:p>
          <a:p>
            <a:endParaRPr lang="en-US" dirty="0" smtClean="0"/>
          </a:p>
        </p:txBody>
      </p:sp>
      <p:pic>
        <p:nvPicPr>
          <p:cNvPr id="27" name="Picture 5"/>
          <p:cNvPicPr>
            <a:picLocks noChangeAspect="1" noChangeArrowheads="1"/>
          </p:cNvPicPr>
          <p:nvPr/>
        </p:nvPicPr>
        <p:blipFill>
          <a:blip r:embed="rId2" cstate="print"/>
          <a:srcRect/>
          <a:stretch>
            <a:fillRect/>
          </a:stretch>
        </p:blipFill>
        <p:spPr bwMode="auto">
          <a:xfrm>
            <a:off x="2195736" y="2859757"/>
            <a:ext cx="5789265" cy="26574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1043608" y="311900"/>
            <a:ext cx="2592288" cy="6290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fr-FR" sz="1600" b="1" dirty="0" smtClean="0">
                <a:solidFill>
                  <a:schemeClr val="bg1"/>
                </a:solidFill>
                <a:latin typeface="Century Gothic" panose="020B0502020202020204" pitchFamily="34" charset="0"/>
              </a:rPr>
              <a:t>What is </a:t>
            </a:r>
          </a:p>
          <a:p>
            <a:pPr>
              <a:spcBef>
                <a:spcPts val="0"/>
              </a:spcBef>
            </a:pPr>
            <a:r>
              <a:rPr lang="en-US" sz="1600" b="1" dirty="0" smtClean="0">
                <a:solidFill>
                  <a:schemeClr val="bg1"/>
                </a:solidFill>
                <a:latin typeface="Century Gothic" pitchFamily="34" charset="0"/>
              </a:rPr>
              <a:t>is the Use of PostgreSQL</a:t>
            </a:r>
            <a:r>
              <a:rPr lang="fr-FR" sz="1600" b="1" dirty="0" smtClean="0">
                <a:solidFill>
                  <a:schemeClr val="bg1"/>
                </a:solidFill>
                <a:latin typeface="Century Gothic" panose="020B0502020202020204" pitchFamily="34" charset="0"/>
              </a:rPr>
              <a:t>?</a:t>
            </a: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sz="1800" dirty="0">
                <a:solidFill>
                  <a:schemeClr val="bg1"/>
                </a:solidFill>
              </a:rPr>
              <a:t>8</a:t>
            </a:r>
            <a:endParaRPr lang="en-IN" dirty="0">
              <a:solidFill>
                <a:schemeClr val="bg1"/>
              </a:solidFill>
            </a:endParaRPr>
          </a:p>
        </p:txBody>
      </p:sp>
      <p:sp>
        <p:nvSpPr>
          <p:cNvPr id="24" name="Rectangle 23"/>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sp>
        <p:nvSpPr>
          <p:cNvPr id="25" name="Nuage 2">
            <a:extLst>
              <a:ext uri="{FF2B5EF4-FFF2-40B4-BE49-F238E27FC236}">
                <a16:creationId xmlns="" xmlns:a16="http://schemas.microsoft.com/office/drawing/2014/main" id="{14EB33D4-7BB0-47BD-86A5-A37084AA63FE}"/>
              </a:ext>
            </a:extLst>
          </p:cNvPr>
          <p:cNvSpPr/>
          <p:nvPr/>
        </p:nvSpPr>
        <p:spPr>
          <a:xfrm>
            <a:off x="4716016" y="1268760"/>
            <a:ext cx="2880320" cy="864096"/>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User-defined types.</a:t>
            </a:r>
            <a:endParaRPr lang="en-US" dirty="0"/>
          </a:p>
        </p:txBody>
      </p:sp>
      <p:sp>
        <p:nvSpPr>
          <p:cNvPr id="26" name="Nuage 38">
            <a:extLst>
              <a:ext uri="{FF2B5EF4-FFF2-40B4-BE49-F238E27FC236}">
                <a16:creationId xmlns="" xmlns:a16="http://schemas.microsoft.com/office/drawing/2014/main" id="{B76D4578-3DA6-48CB-A1F7-0A1AD701C41A}"/>
              </a:ext>
            </a:extLst>
          </p:cNvPr>
          <p:cNvSpPr/>
          <p:nvPr/>
        </p:nvSpPr>
        <p:spPr>
          <a:xfrm>
            <a:off x="80965" y="1268760"/>
            <a:ext cx="3266899" cy="936104"/>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MVCC (Multiple version concurrency control).. </a:t>
            </a:r>
            <a:endParaRPr lang="fr-FR" dirty="0">
              <a:solidFill>
                <a:schemeClr val="tx1"/>
              </a:solidFill>
            </a:endParaRPr>
          </a:p>
        </p:txBody>
      </p:sp>
      <p:sp>
        <p:nvSpPr>
          <p:cNvPr id="27" name="Nuage 39">
            <a:extLst>
              <a:ext uri="{FF2B5EF4-FFF2-40B4-BE49-F238E27FC236}">
                <a16:creationId xmlns="" xmlns:a16="http://schemas.microsoft.com/office/drawing/2014/main" id="{7ABC6B5A-94BC-4CEE-B1A1-3F0D5785599A}"/>
              </a:ext>
            </a:extLst>
          </p:cNvPr>
          <p:cNvSpPr/>
          <p:nvPr/>
        </p:nvSpPr>
        <p:spPr>
          <a:xfrm>
            <a:off x="395537" y="3140968"/>
            <a:ext cx="3024336" cy="108012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dirty="0" smtClean="0"/>
          </a:p>
          <a:p>
            <a:r>
              <a:rPr lang="en-US" dirty="0"/>
              <a:t> </a:t>
            </a:r>
            <a:r>
              <a:rPr lang="en-US" dirty="0" smtClean="0"/>
              <a:t>    Sophisticated        locking.</a:t>
            </a:r>
          </a:p>
          <a:p>
            <a:r>
              <a:rPr lang="fr-FR" dirty="0" smtClean="0"/>
              <a:t>   </a:t>
            </a:r>
            <a:endParaRPr lang="fr-FR" dirty="0"/>
          </a:p>
        </p:txBody>
      </p:sp>
      <p:pic>
        <p:nvPicPr>
          <p:cNvPr id="28" name="Picture 14"/>
          <p:cNvPicPr>
            <a:picLocks noChangeAspect="1" noChangeArrowheads="1"/>
          </p:cNvPicPr>
          <p:nvPr/>
        </p:nvPicPr>
        <p:blipFill>
          <a:blip r:embed="rId2" cstate="print"/>
          <a:srcRect/>
          <a:stretch>
            <a:fillRect/>
          </a:stretch>
        </p:blipFill>
        <p:spPr bwMode="auto">
          <a:xfrm>
            <a:off x="4067944" y="2492896"/>
            <a:ext cx="561975" cy="1009650"/>
          </a:xfrm>
          <a:prstGeom prst="rect">
            <a:avLst/>
          </a:prstGeom>
          <a:noFill/>
          <a:ln w="9525">
            <a:noFill/>
            <a:miter lim="800000"/>
            <a:headEnd/>
            <a:tailEnd/>
          </a:ln>
          <a:effectLst/>
        </p:spPr>
      </p:pic>
      <p:sp>
        <p:nvSpPr>
          <p:cNvPr id="29" name="Nuage 2">
            <a:extLst>
              <a:ext uri="{FF2B5EF4-FFF2-40B4-BE49-F238E27FC236}">
                <a16:creationId xmlns="" xmlns:a16="http://schemas.microsoft.com/office/drawing/2014/main" id="{14EB33D4-7BB0-47BD-86A5-A37084AA63FE}"/>
              </a:ext>
            </a:extLst>
          </p:cNvPr>
          <p:cNvSpPr/>
          <p:nvPr/>
        </p:nvSpPr>
        <p:spPr>
          <a:xfrm>
            <a:off x="5436096" y="2564904"/>
            <a:ext cx="2664296" cy="864096"/>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smtClean="0"/>
          </a:p>
          <a:p>
            <a:pPr algn="ctr"/>
            <a:r>
              <a:rPr lang="en-US" dirty="0" smtClean="0"/>
              <a:t>View.</a:t>
            </a:r>
          </a:p>
          <a:p>
            <a:pPr algn="ctr"/>
            <a:endParaRPr lang="fr-FR" dirty="0"/>
          </a:p>
        </p:txBody>
      </p:sp>
      <p:sp>
        <p:nvSpPr>
          <p:cNvPr id="30" name="Nuage 39">
            <a:extLst>
              <a:ext uri="{FF2B5EF4-FFF2-40B4-BE49-F238E27FC236}">
                <a16:creationId xmlns="" xmlns:a16="http://schemas.microsoft.com/office/drawing/2014/main" id="{7ABC6B5A-94BC-4CEE-B1A1-3F0D5785599A}"/>
              </a:ext>
            </a:extLst>
          </p:cNvPr>
          <p:cNvSpPr/>
          <p:nvPr/>
        </p:nvSpPr>
        <p:spPr>
          <a:xfrm>
            <a:off x="899592" y="4509120"/>
            <a:ext cx="3240360" cy="108012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t>	</a:t>
            </a:r>
          </a:p>
          <a:p>
            <a:r>
              <a:rPr lang="en-US" dirty="0"/>
              <a:t> </a:t>
            </a:r>
            <a:r>
              <a:rPr lang="en-US" dirty="0" smtClean="0"/>
              <a:t>         Subselects.</a:t>
            </a:r>
          </a:p>
          <a:p>
            <a:endParaRPr lang="fr-FR" dirty="0"/>
          </a:p>
        </p:txBody>
      </p:sp>
      <p:sp>
        <p:nvSpPr>
          <p:cNvPr id="31" name="Nuage 39">
            <a:extLst>
              <a:ext uri="{FF2B5EF4-FFF2-40B4-BE49-F238E27FC236}">
                <a16:creationId xmlns="" xmlns:a16="http://schemas.microsoft.com/office/drawing/2014/main" id="{7ABC6B5A-94BC-4CEE-B1A1-3F0D5785599A}"/>
              </a:ext>
            </a:extLst>
          </p:cNvPr>
          <p:cNvSpPr/>
          <p:nvPr/>
        </p:nvSpPr>
        <p:spPr>
          <a:xfrm>
            <a:off x="5220072" y="4149080"/>
            <a:ext cx="3528392" cy="1080120"/>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endParaRPr lang="en-US" dirty="0" smtClean="0"/>
          </a:p>
          <a:p>
            <a:r>
              <a:rPr lang="en-US" dirty="0" smtClean="0"/>
              <a:t>Foreign key referential integrity.</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8"/>
          <p:cNvSpPr/>
          <p:nvPr/>
        </p:nvSpPr>
        <p:spPr>
          <a:xfrm flipH="1">
            <a:off x="-27932" y="185804"/>
            <a:ext cx="3436375" cy="793538"/>
          </a:xfrm>
          <a:custGeom>
            <a:avLst/>
            <a:gdLst>
              <a:gd name="connsiteX0" fmla="*/ 2460642 w 2917842"/>
              <a:gd name="connsiteY0" fmla="*/ 0 h 914400"/>
              <a:gd name="connsiteX1" fmla="*/ 2143142 w 2917842"/>
              <a:gd name="connsiteY1" fmla="*/ 0 h 914400"/>
              <a:gd name="connsiteX2" fmla="*/ 2003442 w 2917842"/>
              <a:gd name="connsiteY2" fmla="*/ 0 h 914400"/>
              <a:gd name="connsiteX3" fmla="*/ 0 w 2917842"/>
              <a:gd name="connsiteY3" fmla="*/ 0 h 914400"/>
              <a:gd name="connsiteX4" fmla="*/ 46847 w 2917842"/>
              <a:gd name="connsiteY4" fmla="*/ 25427 h 914400"/>
              <a:gd name="connsiteX5" fmla="*/ 276418 w 2917842"/>
              <a:gd name="connsiteY5" fmla="*/ 457200 h 914400"/>
              <a:gd name="connsiteX6" fmla="*/ 46847 w 2917842"/>
              <a:gd name="connsiteY6" fmla="*/ 888973 h 914400"/>
              <a:gd name="connsiteX7" fmla="*/ 0 w 2917842"/>
              <a:gd name="connsiteY7" fmla="*/ 914400 h 914400"/>
              <a:gd name="connsiteX8" fmla="*/ 2003442 w 2917842"/>
              <a:gd name="connsiteY8" fmla="*/ 914400 h 914400"/>
              <a:gd name="connsiteX9" fmla="*/ 2143142 w 2917842"/>
              <a:gd name="connsiteY9" fmla="*/ 914400 h 914400"/>
              <a:gd name="connsiteX10" fmla="*/ 2460642 w 2917842"/>
              <a:gd name="connsiteY10" fmla="*/ 914400 h 914400"/>
              <a:gd name="connsiteX11" fmla="*/ 2917842 w 2917842"/>
              <a:gd name="connsiteY11" fmla="*/ 457200 h 914400"/>
              <a:gd name="connsiteX12" fmla="*/ 2460642 w 2917842"/>
              <a:gd name="connsiteY1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42" h="914400">
                <a:moveTo>
                  <a:pt x="2460642" y="0"/>
                </a:moveTo>
                <a:lnTo>
                  <a:pt x="2143142" y="0"/>
                </a:lnTo>
                <a:lnTo>
                  <a:pt x="2003442" y="0"/>
                </a:lnTo>
                <a:lnTo>
                  <a:pt x="0" y="0"/>
                </a:lnTo>
                <a:lnTo>
                  <a:pt x="46847" y="25427"/>
                </a:lnTo>
                <a:cubicBezTo>
                  <a:pt x="185354" y="119001"/>
                  <a:pt x="276418" y="277466"/>
                  <a:pt x="276418" y="457200"/>
                </a:cubicBezTo>
                <a:cubicBezTo>
                  <a:pt x="276418" y="636935"/>
                  <a:pt x="185354" y="795399"/>
                  <a:pt x="46847" y="888973"/>
                </a:cubicBezTo>
                <a:lnTo>
                  <a:pt x="0" y="914400"/>
                </a:lnTo>
                <a:lnTo>
                  <a:pt x="2003442" y="914400"/>
                </a:lnTo>
                <a:lnTo>
                  <a:pt x="2143142" y="914400"/>
                </a:lnTo>
                <a:lnTo>
                  <a:pt x="2460642" y="914400"/>
                </a:lnTo>
                <a:cubicBezTo>
                  <a:pt x="2713147" y="914400"/>
                  <a:pt x="2917842" y="709705"/>
                  <a:pt x="2917842" y="457200"/>
                </a:cubicBezTo>
                <a:cubicBezTo>
                  <a:pt x="2917842" y="204695"/>
                  <a:pt x="2713147" y="0"/>
                  <a:pt x="2460642" y="0"/>
                </a:cubicBezTo>
                <a:close/>
              </a:path>
            </a:pathLst>
          </a:custGeom>
          <a:gradFill>
            <a:gsLst>
              <a:gs pos="35000">
                <a:srgbClr val="147FCD"/>
              </a:gs>
              <a:gs pos="100000">
                <a:srgbClr val="01D4A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dirty="0">
              <a:solidFill>
                <a:prstClr val="white"/>
              </a:solidFill>
              <a:latin typeface="Calibri" panose="020F0502020204030204"/>
            </a:endParaRPr>
          </a:p>
        </p:txBody>
      </p:sp>
      <p:sp>
        <p:nvSpPr>
          <p:cNvPr id="5" name="Oval 39"/>
          <p:cNvSpPr/>
          <p:nvPr/>
        </p:nvSpPr>
        <p:spPr>
          <a:xfrm>
            <a:off x="216268" y="332656"/>
            <a:ext cx="539308" cy="504823"/>
          </a:xfrm>
          <a:prstGeom prst="ellipse">
            <a:avLst/>
          </a:prstGeom>
          <a:solidFill>
            <a:schemeClr val="bg1"/>
          </a:solidFill>
          <a:ln>
            <a:noFill/>
          </a:ln>
          <a:effectLst>
            <a:outerShdw blurRad="254000" dist="114300" dir="366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dirty="0">
                <a:solidFill>
                  <a:prstClr val="white"/>
                </a:solidFill>
                <a:latin typeface="Calibri" panose="020F0502020204030204"/>
              </a:rPr>
              <a:t>ù</a:t>
            </a:r>
          </a:p>
        </p:txBody>
      </p:sp>
      <p:grpSp>
        <p:nvGrpSpPr>
          <p:cNvPr id="6" name="Shape 164"/>
          <p:cNvGrpSpPr/>
          <p:nvPr/>
        </p:nvGrpSpPr>
        <p:grpSpPr>
          <a:xfrm>
            <a:off x="6731484" y="6288803"/>
            <a:ext cx="2449028" cy="582151"/>
            <a:chOff x="5575242" y="4472723"/>
            <a:chExt cx="2202830" cy="670795"/>
          </a:xfrm>
        </p:grpSpPr>
        <p:sp>
          <p:nvSpPr>
            <p:cNvPr id="7" name="Shape 165"/>
            <p:cNvSpPr/>
            <p:nvPr/>
          </p:nvSpPr>
          <p:spPr>
            <a:xfrm rot="10800000">
              <a:off x="5575242" y="4948334"/>
              <a:ext cx="394200" cy="131400"/>
            </a:xfrm>
            <a:prstGeom prst="triangle">
              <a:avLst>
                <a:gd name="adj" fmla="val 32425"/>
              </a:avLst>
            </a:prstGeom>
            <a:solidFill>
              <a:schemeClr val="accent1">
                <a:lumMod val="5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8" name="Shape 166"/>
            <p:cNvGrpSpPr/>
            <p:nvPr/>
          </p:nvGrpSpPr>
          <p:grpSpPr>
            <a:xfrm flipH="1">
              <a:off x="5734850" y="4472723"/>
              <a:ext cx="2040837" cy="670795"/>
              <a:chOff x="1297954" y="330075"/>
              <a:chExt cx="5169293" cy="1699506"/>
            </a:xfrm>
          </p:grpSpPr>
          <p:sp>
            <p:nvSpPr>
              <p:cNvPr id="12" name="Shape 167"/>
              <p:cNvSpPr/>
              <p:nvPr/>
            </p:nvSpPr>
            <p:spPr>
              <a:xfrm>
                <a:off x="1297954" y="330081"/>
                <a:ext cx="3476700" cy="1699500"/>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baseline="-25000" dirty="0"/>
              </a:p>
            </p:txBody>
          </p:sp>
          <p:sp>
            <p:nvSpPr>
              <p:cNvPr id="13" name="Shape 168"/>
              <p:cNvSpPr/>
              <p:nvPr/>
            </p:nvSpPr>
            <p:spPr>
              <a:xfrm>
                <a:off x="4767747" y="330075"/>
                <a:ext cx="1699500" cy="1699500"/>
              </a:xfrm>
              <a:prstGeom prst="rtTriangle">
                <a:avLst/>
              </a:prstGeom>
              <a:solidFill>
                <a:schemeClr val="bg1">
                  <a:lumMod val="85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baseline="-25000" dirty="0"/>
              </a:p>
            </p:txBody>
          </p:sp>
        </p:grpSp>
        <p:grpSp>
          <p:nvGrpSpPr>
            <p:cNvPr id="9" name="Shape 169"/>
            <p:cNvGrpSpPr/>
            <p:nvPr/>
          </p:nvGrpSpPr>
          <p:grpSpPr>
            <a:xfrm flipH="1">
              <a:off x="5578209" y="4646738"/>
              <a:ext cx="2199863" cy="304563"/>
              <a:chOff x="-5827153" y="330075"/>
              <a:chExt cx="12276019" cy="1699569"/>
            </a:xfrm>
          </p:grpSpPr>
          <p:sp>
            <p:nvSpPr>
              <p:cNvPr id="10" name="Shape 170"/>
              <p:cNvSpPr/>
              <p:nvPr/>
            </p:nvSpPr>
            <p:spPr>
              <a:xfrm>
                <a:off x="-5827153" y="330144"/>
                <a:ext cx="10612200" cy="1699500"/>
              </a:xfrm>
              <a:prstGeom prst="rect">
                <a:avLst/>
              </a:prstGeom>
              <a:gradFill>
                <a:gsLst>
                  <a:gs pos="35000">
                    <a:srgbClr val="147FCD"/>
                  </a:gs>
                  <a:gs pos="100000">
                    <a:srgbClr val="01D4A2"/>
                  </a:gs>
                </a:gsLst>
                <a:path path="circle">
                  <a:fillToRect r="100000" b="100000"/>
                </a:path>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1" name="Shape 171"/>
              <p:cNvSpPr/>
              <p:nvPr/>
            </p:nvSpPr>
            <p:spPr>
              <a:xfrm>
                <a:off x="4749366" y="330075"/>
                <a:ext cx="1699500" cy="1699500"/>
              </a:xfrm>
              <a:prstGeom prst="rtTriangle">
                <a:avLst/>
              </a:prstGeom>
              <a:gradFill>
                <a:gsLst>
                  <a:gs pos="0">
                    <a:srgbClr val="147FCD"/>
                  </a:gs>
                  <a:gs pos="0">
                    <a:srgbClr val="01D4A2"/>
                  </a:gs>
                </a:gsLst>
                <a:path path="circle">
                  <a:fillToRect r="100000" b="100000"/>
                </a:path>
              </a:gra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sp>
        <p:nvSpPr>
          <p:cNvPr id="14" name="Shape 312"/>
          <p:cNvSpPr txBox="1">
            <a:spLocks/>
          </p:cNvSpPr>
          <p:nvPr/>
        </p:nvSpPr>
        <p:spPr>
          <a:xfrm>
            <a:off x="827584" y="620688"/>
            <a:ext cx="2592288" cy="504056"/>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rPr>
              <a:t> Advantages and</a:t>
            </a:r>
          </a:p>
          <a:p>
            <a:r>
              <a:rPr lang="en-US" sz="1800" b="1" dirty="0" smtClean="0">
                <a:solidFill>
                  <a:schemeClr val="bg1"/>
                </a:solidFill>
              </a:rPr>
              <a:t>Disadvantages</a:t>
            </a:r>
          </a:p>
          <a:p>
            <a:endParaRPr lang="en-US" sz="1600" b="1" dirty="0" smtClean="0"/>
          </a:p>
          <a:p>
            <a:r>
              <a:rPr lang="en-US" sz="1600" b="1" dirty="0" smtClean="0"/>
              <a:t> </a:t>
            </a:r>
          </a:p>
          <a:p>
            <a:pPr>
              <a:spcBef>
                <a:spcPts val="0"/>
              </a:spcBef>
            </a:pPr>
            <a:endParaRPr lang="fr-FR" sz="1600" b="1" dirty="0">
              <a:solidFill>
                <a:schemeClr val="bg1"/>
              </a:solidFill>
              <a:latin typeface="Century Gothic" panose="020B0502020202020204" pitchFamily="34" charset="0"/>
            </a:endParaRPr>
          </a:p>
        </p:txBody>
      </p:sp>
      <p:sp>
        <p:nvSpPr>
          <p:cNvPr id="15" name="Shape 433"/>
          <p:cNvSpPr/>
          <p:nvPr/>
        </p:nvSpPr>
        <p:spPr>
          <a:xfrm>
            <a:off x="403664" y="732964"/>
            <a:ext cx="77492" cy="17082"/>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434"/>
          <p:cNvSpPr/>
          <p:nvPr/>
        </p:nvSpPr>
        <p:spPr>
          <a:xfrm>
            <a:off x="403664" y="715447"/>
            <a:ext cx="77492" cy="17082"/>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435"/>
          <p:cNvSpPr/>
          <p:nvPr/>
        </p:nvSpPr>
        <p:spPr>
          <a:xfrm>
            <a:off x="403664" y="750027"/>
            <a:ext cx="77492" cy="22630"/>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436"/>
          <p:cNvSpPr/>
          <p:nvPr/>
        </p:nvSpPr>
        <p:spPr>
          <a:xfrm>
            <a:off x="395350" y="570613"/>
            <a:ext cx="26778" cy="126408"/>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437"/>
          <p:cNvSpPr/>
          <p:nvPr/>
        </p:nvSpPr>
        <p:spPr>
          <a:xfrm>
            <a:off x="345090" y="464070"/>
            <a:ext cx="194640" cy="232951"/>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438"/>
          <p:cNvSpPr/>
          <p:nvPr/>
        </p:nvSpPr>
        <p:spPr>
          <a:xfrm>
            <a:off x="462692" y="570613"/>
            <a:ext cx="26778" cy="126408"/>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439"/>
          <p:cNvSpPr/>
          <p:nvPr/>
        </p:nvSpPr>
        <p:spPr>
          <a:xfrm>
            <a:off x="408266" y="566011"/>
            <a:ext cx="68289" cy="14771"/>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440"/>
          <p:cNvSpPr/>
          <p:nvPr/>
        </p:nvSpPr>
        <p:spPr>
          <a:xfrm>
            <a:off x="403664" y="698839"/>
            <a:ext cx="77492" cy="19"/>
          </a:xfrm>
          <a:custGeom>
            <a:avLst/>
            <a:gdLst/>
            <a:ahLst/>
            <a:cxnLst/>
            <a:rect l="0" t="0" r="0" b="0"/>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Espace réservé du numéro de diapositive 1"/>
          <p:cNvSpPr>
            <a:spLocks noGrp="1"/>
          </p:cNvSpPr>
          <p:nvPr>
            <p:ph type="sldNum" sz="quarter" idx="12"/>
          </p:nvPr>
        </p:nvSpPr>
        <p:spPr>
          <a:xfrm>
            <a:off x="5796136" y="6388130"/>
            <a:ext cx="2743200" cy="365125"/>
          </a:xfrm>
        </p:spPr>
        <p:txBody>
          <a:bodyPr/>
          <a:lstStyle/>
          <a:p>
            <a:r>
              <a:rPr lang="en-IN" dirty="0">
                <a:solidFill>
                  <a:schemeClr val="bg1"/>
                </a:solidFill>
              </a:rPr>
              <a:t>9</a:t>
            </a:r>
          </a:p>
        </p:txBody>
      </p:sp>
      <p:sp>
        <p:nvSpPr>
          <p:cNvPr id="24" name="Rectangle 23"/>
          <p:cNvSpPr/>
          <p:nvPr/>
        </p:nvSpPr>
        <p:spPr>
          <a:xfrm>
            <a:off x="3303864" y="1340768"/>
            <a:ext cx="3356368" cy="369332"/>
          </a:xfrm>
          <a:prstGeom prst="rect">
            <a:avLst/>
          </a:prstGeom>
        </p:spPr>
        <p:txBody>
          <a:bodyPr wrap="square">
            <a:spAutoFit/>
          </a:bodyPr>
          <a:lstStyle/>
          <a:p>
            <a:pPr>
              <a:spcBef>
                <a:spcPts val="0"/>
              </a:spcBef>
            </a:pPr>
            <a:r>
              <a:rPr lang="fr-FR" b="1" dirty="0" smtClean="0">
                <a:solidFill>
                  <a:schemeClr val="bg1"/>
                </a:solidFill>
                <a:latin typeface="Century Gothic" panose="020B0502020202020204" pitchFamily="34" charset="0"/>
              </a:rPr>
              <a:t>What is a Database ?</a:t>
            </a:r>
            <a:endParaRPr lang="fr-FR" b="1" dirty="0">
              <a:solidFill>
                <a:schemeClr val="bg1"/>
              </a:solidFill>
              <a:latin typeface="Century Gothic" panose="020B0502020202020204" pitchFamily="34" charset="0"/>
            </a:endParaRPr>
          </a:p>
        </p:txBody>
      </p:sp>
      <p:graphicFrame>
        <p:nvGraphicFramePr>
          <p:cNvPr id="28" name="Table 27"/>
          <p:cNvGraphicFramePr>
            <a:graphicFrameLocks noGrp="1"/>
          </p:cNvGraphicFramePr>
          <p:nvPr/>
        </p:nvGraphicFramePr>
        <p:xfrm>
          <a:off x="4178105" y="1871003"/>
          <a:ext cx="235268" cy="2377440"/>
        </p:xfrm>
        <a:graphic>
          <a:graphicData uri="http://schemas.openxmlformats.org/drawingml/2006/table">
            <a:tbl>
              <a:tblPr>
                <a:tableStyleId>{2D5ABB26-0587-4C30-8999-92F81FD0307C}</a:tableStyleId>
              </a:tblPr>
              <a:tblGrid>
                <a:gridCol w="235268"/>
              </a:tblGrid>
              <a:tr h="2377440">
                <a:tc>
                  <a:txBody>
                    <a:bodyPr/>
                    <a:lstStyle/>
                    <a:p>
                      <a:endParaRPr lang="fr-FR" dirty="0"/>
                    </a:p>
                  </a:txBody>
                  <a:tcPr>
                    <a:lnL w="3175" cap="flat" cmpd="sng" algn="ctr">
                      <a:solidFill>
                        <a:schemeClr val="tx1"/>
                      </a:solidFill>
                      <a:prstDash val="solid"/>
                      <a:round/>
                      <a:headEnd type="none" w="med" len="med"/>
                      <a:tailEnd type="none" w="med" len="med"/>
                    </a:lnL>
                  </a:tcPr>
                </a:tc>
              </a:tr>
            </a:tbl>
          </a:graphicData>
        </a:graphic>
      </p:graphicFrame>
      <p:sp>
        <p:nvSpPr>
          <p:cNvPr id="29" name="Rectangle 28"/>
          <p:cNvSpPr/>
          <p:nvPr/>
        </p:nvSpPr>
        <p:spPr>
          <a:xfrm>
            <a:off x="1331640" y="1700808"/>
            <a:ext cx="1293303" cy="369332"/>
          </a:xfrm>
          <a:prstGeom prst="rect">
            <a:avLst/>
          </a:prstGeom>
        </p:spPr>
        <p:txBody>
          <a:bodyPr wrap="none">
            <a:spAutoFit/>
          </a:bodyPr>
          <a:lstStyle/>
          <a:p>
            <a:r>
              <a:rPr lang="en-US" b="1" dirty="0" smtClean="0"/>
              <a:t>Advantages</a:t>
            </a:r>
            <a:endParaRPr lang="en-US" b="1" dirty="0"/>
          </a:p>
        </p:txBody>
      </p:sp>
      <p:sp>
        <p:nvSpPr>
          <p:cNvPr id="30" name="Rectangle 29"/>
          <p:cNvSpPr/>
          <p:nvPr/>
        </p:nvSpPr>
        <p:spPr>
          <a:xfrm>
            <a:off x="5315251" y="1700808"/>
            <a:ext cx="1561005" cy="369332"/>
          </a:xfrm>
          <a:prstGeom prst="rect">
            <a:avLst/>
          </a:prstGeom>
        </p:spPr>
        <p:txBody>
          <a:bodyPr wrap="none">
            <a:spAutoFit/>
          </a:bodyPr>
          <a:lstStyle/>
          <a:p>
            <a:r>
              <a:rPr lang="en-US" b="1" dirty="0" smtClean="0"/>
              <a:t>Disadvantages</a:t>
            </a:r>
            <a:endParaRPr lang="en-US" b="1" dirty="0"/>
          </a:p>
        </p:txBody>
      </p:sp>
      <p:sp>
        <p:nvSpPr>
          <p:cNvPr id="31" name="Rectangle 30"/>
          <p:cNvSpPr/>
          <p:nvPr/>
        </p:nvSpPr>
        <p:spPr>
          <a:xfrm>
            <a:off x="35496" y="2132856"/>
            <a:ext cx="4572000" cy="2031325"/>
          </a:xfrm>
          <a:prstGeom prst="rect">
            <a:avLst/>
          </a:prstGeom>
        </p:spPr>
        <p:txBody>
          <a:bodyPr>
            <a:spAutoFit/>
          </a:bodyPr>
          <a:lstStyle/>
          <a:p>
            <a:r>
              <a:rPr lang="en-US" dirty="0" smtClean="0"/>
              <a:t>Easy to use.</a:t>
            </a:r>
          </a:p>
          <a:p>
            <a:r>
              <a:rPr lang="en-US" dirty="0" smtClean="0"/>
              <a:t>Has a user-defined data type.</a:t>
            </a:r>
          </a:p>
          <a:p>
            <a:r>
              <a:rPr lang="en-US" dirty="0" smtClean="0"/>
              <a:t>Open-source.</a:t>
            </a:r>
          </a:p>
          <a:p>
            <a:r>
              <a:rPr lang="en-US" dirty="0" smtClean="0"/>
              <a:t>A lot of community support.</a:t>
            </a:r>
          </a:p>
          <a:p>
            <a:r>
              <a:rPr lang="en-US" dirty="0" smtClean="0"/>
              <a:t>Make use of Stored procedures.</a:t>
            </a:r>
          </a:p>
          <a:p>
            <a:r>
              <a:rPr lang="en-US" dirty="0" smtClean="0"/>
              <a:t>It supports </a:t>
            </a:r>
            <a:r>
              <a:rPr lang="en-US" dirty="0" smtClean="0"/>
              <a:t>Atomicity</a:t>
            </a:r>
            <a:r>
              <a:rPr lang="en-US" dirty="0" smtClean="0"/>
              <a:t>, Consistency, Isolation, Durability.</a:t>
            </a:r>
            <a:endParaRPr lang="en-US" dirty="0"/>
          </a:p>
        </p:txBody>
      </p:sp>
      <p:sp>
        <p:nvSpPr>
          <p:cNvPr id="33" name="Rectangle 32"/>
          <p:cNvSpPr/>
          <p:nvPr/>
        </p:nvSpPr>
        <p:spPr>
          <a:xfrm>
            <a:off x="4536504" y="2132856"/>
            <a:ext cx="4572000" cy="1477328"/>
          </a:xfrm>
          <a:prstGeom prst="rect">
            <a:avLst/>
          </a:prstGeom>
        </p:spPr>
        <p:txBody>
          <a:bodyPr>
            <a:spAutoFit/>
          </a:bodyPr>
          <a:lstStyle/>
          <a:p>
            <a:r>
              <a:rPr lang="en-US" dirty="0" smtClean="0"/>
              <a:t>This also has a lack of skilled professionals.</a:t>
            </a:r>
          </a:p>
          <a:p>
            <a:r>
              <a:rPr lang="en-US" dirty="0" smtClean="0"/>
              <a:t>When it comes to speed, it is not worthy as compared to other tools.</a:t>
            </a:r>
          </a:p>
          <a:p>
            <a:r>
              <a:rPr lang="en-US" dirty="0" smtClean="0"/>
              <a:t>Making replication is more complex.</a:t>
            </a:r>
          </a:p>
          <a:p>
            <a:r>
              <a:rPr lang="en-US" dirty="0" smtClean="0"/>
              <a:t>Installation is not easy for the beginner.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984</Words>
  <Application>Microsoft Office PowerPoint</Application>
  <PresentationFormat>On-screen Show (4:3)</PresentationFormat>
  <Paragraphs>157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sahar</dc:creator>
  <cp:lastModifiedBy>sahar</cp:lastModifiedBy>
  <cp:revision>48</cp:revision>
  <dcterms:created xsi:type="dcterms:W3CDTF">2022-08-09T10:11:35Z</dcterms:created>
  <dcterms:modified xsi:type="dcterms:W3CDTF">2022-08-09T20:13:45Z</dcterms:modified>
</cp:coreProperties>
</file>