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Glacial Indifference Bold" charset="1" panose="00000800000000000000"/>
      <p:regular r:id="rId24"/>
    </p:embeddedFont>
    <p:embeddedFont>
      <p:font typeface="Glacial Indifference" charset="1" panose="000000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4.png" Type="http://schemas.openxmlformats.org/officeDocument/2006/relationships/image"/><Relationship Id="rId9" Target="../media/image2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939515" y="6668606"/>
            <a:ext cx="5348485" cy="3618394"/>
            <a:chOff x="0" y="0"/>
            <a:chExt cx="1408655" cy="952993"/>
          </a:xfrm>
        </p:grpSpPr>
        <p:sp>
          <p:nvSpPr>
            <p:cNvPr name="Freeform 3" id="3"/>
            <p:cNvSpPr/>
            <p:nvPr/>
          </p:nvSpPr>
          <p:spPr>
            <a:xfrm flipH="false" flipV="false" rot="0">
              <a:off x="0" y="0"/>
              <a:ext cx="1408655" cy="952993"/>
            </a:xfrm>
            <a:custGeom>
              <a:avLst/>
              <a:gdLst/>
              <a:ahLst/>
              <a:cxnLst/>
              <a:rect r="r" b="b" t="t" l="l"/>
              <a:pathLst>
                <a:path h="952993" w="1408655">
                  <a:moveTo>
                    <a:pt x="0" y="0"/>
                  </a:moveTo>
                  <a:lnTo>
                    <a:pt x="1408655" y="0"/>
                  </a:lnTo>
                  <a:lnTo>
                    <a:pt x="1408655" y="952993"/>
                  </a:lnTo>
                  <a:lnTo>
                    <a:pt x="0" y="952993"/>
                  </a:lnTo>
                  <a:close/>
                </a:path>
              </a:pathLst>
            </a:custGeom>
            <a:solidFill>
              <a:srgbClr val="E4E4E4"/>
            </a:solidFill>
          </p:spPr>
        </p:sp>
        <p:sp>
          <p:nvSpPr>
            <p:cNvPr name="TextBox 4" id="4"/>
            <p:cNvSpPr txBox="true"/>
            <p:nvPr/>
          </p:nvSpPr>
          <p:spPr>
            <a:xfrm>
              <a:off x="0" y="-38100"/>
              <a:ext cx="1408655" cy="99109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183514" y="2901658"/>
            <a:ext cx="1327633" cy="1327633"/>
          </a:xfrm>
          <a:custGeom>
            <a:avLst/>
            <a:gdLst/>
            <a:ahLst/>
            <a:cxnLst/>
            <a:rect r="r" b="b" t="t" l="l"/>
            <a:pathLst>
              <a:path h="1327633" w="1327633">
                <a:moveTo>
                  <a:pt x="0" y="0"/>
                </a:moveTo>
                <a:lnTo>
                  <a:pt x="1327633" y="0"/>
                </a:lnTo>
                <a:lnTo>
                  <a:pt x="1327633" y="1327633"/>
                </a:lnTo>
                <a:lnTo>
                  <a:pt x="0" y="1327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1747072" y="-2408128"/>
            <a:ext cx="5973602" cy="5973602"/>
          </a:xfrm>
          <a:custGeom>
            <a:avLst/>
            <a:gdLst/>
            <a:ahLst/>
            <a:cxnLst/>
            <a:rect r="r" b="b" t="t" l="l"/>
            <a:pathLst>
              <a:path h="5973602" w="5973602">
                <a:moveTo>
                  <a:pt x="0" y="0"/>
                </a:moveTo>
                <a:lnTo>
                  <a:pt x="5973602" y="0"/>
                </a:lnTo>
                <a:lnTo>
                  <a:pt x="5973602" y="5973602"/>
                </a:lnTo>
                <a:lnTo>
                  <a:pt x="0" y="59736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5351247" y="4400741"/>
            <a:ext cx="803180" cy="742759"/>
            <a:chOff x="0" y="0"/>
            <a:chExt cx="211537" cy="195624"/>
          </a:xfrm>
        </p:grpSpPr>
        <p:sp>
          <p:nvSpPr>
            <p:cNvPr name="Freeform 8" id="8"/>
            <p:cNvSpPr/>
            <p:nvPr/>
          </p:nvSpPr>
          <p:spPr>
            <a:xfrm flipH="false" flipV="false" rot="0">
              <a:off x="0" y="0"/>
              <a:ext cx="211537" cy="195624"/>
            </a:xfrm>
            <a:custGeom>
              <a:avLst/>
              <a:gdLst/>
              <a:ahLst/>
              <a:cxnLst/>
              <a:rect r="r" b="b" t="t" l="l"/>
              <a:pathLst>
                <a:path h="195624" w="211537">
                  <a:moveTo>
                    <a:pt x="0" y="0"/>
                  </a:moveTo>
                  <a:lnTo>
                    <a:pt x="211537" y="0"/>
                  </a:lnTo>
                  <a:lnTo>
                    <a:pt x="211537" y="195624"/>
                  </a:lnTo>
                  <a:lnTo>
                    <a:pt x="0" y="195624"/>
                  </a:lnTo>
                  <a:close/>
                </a:path>
              </a:pathLst>
            </a:custGeom>
            <a:solidFill>
              <a:srgbClr val="5DA295"/>
            </a:solidFill>
          </p:spPr>
        </p:sp>
        <p:sp>
          <p:nvSpPr>
            <p:cNvPr name="TextBox 9" id="9"/>
            <p:cNvSpPr txBox="true"/>
            <p:nvPr/>
          </p:nvSpPr>
          <p:spPr>
            <a:xfrm>
              <a:off x="0" y="-38100"/>
              <a:ext cx="211537" cy="233724"/>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619741" cy="2934068"/>
            <a:chOff x="0" y="0"/>
            <a:chExt cx="163224" cy="772759"/>
          </a:xfrm>
        </p:grpSpPr>
        <p:sp>
          <p:nvSpPr>
            <p:cNvPr name="Freeform 11" id="11"/>
            <p:cNvSpPr/>
            <p:nvPr/>
          </p:nvSpPr>
          <p:spPr>
            <a:xfrm flipH="false" flipV="false" rot="0">
              <a:off x="0" y="0"/>
              <a:ext cx="163224" cy="772759"/>
            </a:xfrm>
            <a:custGeom>
              <a:avLst/>
              <a:gdLst/>
              <a:ahLst/>
              <a:cxnLst/>
              <a:rect r="r" b="b" t="t" l="l"/>
              <a:pathLst>
                <a:path h="772759" w="163224">
                  <a:moveTo>
                    <a:pt x="0" y="0"/>
                  </a:moveTo>
                  <a:lnTo>
                    <a:pt x="163224" y="0"/>
                  </a:lnTo>
                  <a:lnTo>
                    <a:pt x="163224" y="772759"/>
                  </a:lnTo>
                  <a:lnTo>
                    <a:pt x="0" y="772759"/>
                  </a:lnTo>
                  <a:close/>
                </a:path>
              </a:pathLst>
            </a:custGeom>
            <a:solidFill>
              <a:srgbClr val="5DA295"/>
            </a:solidFill>
          </p:spPr>
        </p:sp>
        <p:sp>
          <p:nvSpPr>
            <p:cNvPr name="TextBox 12" id="12"/>
            <p:cNvSpPr txBox="true"/>
            <p:nvPr/>
          </p:nvSpPr>
          <p:spPr>
            <a:xfrm>
              <a:off x="0" y="-38100"/>
              <a:ext cx="163224" cy="810859"/>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0" y="2933707"/>
            <a:ext cx="619741" cy="1004046"/>
            <a:chOff x="0" y="0"/>
            <a:chExt cx="163224" cy="264440"/>
          </a:xfrm>
        </p:grpSpPr>
        <p:sp>
          <p:nvSpPr>
            <p:cNvPr name="Freeform 14" id="14"/>
            <p:cNvSpPr/>
            <p:nvPr/>
          </p:nvSpPr>
          <p:spPr>
            <a:xfrm flipH="false" flipV="false" rot="0">
              <a:off x="0" y="0"/>
              <a:ext cx="163224" cy="264440"/>
            </a:xfrm>
            <a:custGeom>
              <a:avLst/>
              <a:gdLst/>
              <a:ahLst/>
              <a:cxnLst/>
              <a:rect r="r" b="b" t="t" l="l"/>
              <a:pathLst>
                <a:path h="264440" w="163224">
                  <a:moveTo>
                    <a:pt x="0" y="0"/>
                  </a:moveTo>
                  <a:lnTo>
                    <a:pt x="163224" y="0"/>
                  </a:lnTo>
                  <a:lnTo>
                    <a:pt x="163224" y="264440"/>
                  </a:lnTo>
                  <a:lnTo>
                    <a:pt x="0" y="264440"/>
                  </a:lnTo>
                  <a:close/>
                </a:path>
              </a:pathLst>
            </a:custGeom>
            <a:solidFill>
              <a:srgbClr val="BFDDD2"/>
            </a:solidFill>
          </p:spPr>
        </p:sp>
        <p:sp>
          <p:nvSpPr>
            <p:cNvPr name="TextBox 15" id="15"/>
            <p:cNvSpPr txBox="true"/>
            <p:nvPr/>
          </p:nvSpPr>
          <p:spPr>
            <a:xfrm>
              <a:off x="0" y="-38100"/>
              <a:ext cx="163224" cy="30254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0" y="6668606"/>
            <a:ext cx="12939515" cy="3618394"/>
            <a:chOff x="0" y="0"/>
            <a:chExt cx="3407938" cy="952993"/>
          </a:xfrm>
        </p:grpSpPr>
        <p:sp>
          <p:nvSpPr>
            <p:cNvPr name="Freeform 17" id="17"/>
            <p:cNvSpPr/>
            <p:nvPr/>
          </p:nvSpPr>
          <p:spPr>
            <a:xfrm flipH="false" flipV="false" rot="0">
              <a:off x="0" y="0"/>
              <a:ext cx="3407938" cy="952993"/>
            </a:xfrm>
            <a:custGeom>
              <a:avLst/>
              <a:gdLst/>
              <a:ahLst/>
              <a:cxnLst/>
              <a:rect r="r" b="b" t="t" l="l"/>
              <a:pathLst>
                <a:path h="952993" w="3407938">
                  <a:moveTo>
                    <a:pt x="0" y="0"/>
                  </a:moveTo>
                  <a:lnTo>
                    <a:pt x="3407938" y="0"/>
                  </a:lnTo>
                  <a:lnTo>
                    <a:pt x="3407938" y="952993"/>
                  </a:lnTo>
                  <a:lnTo>
                    <a:pt x="0" y="952993"/>
                  </a:lnTo>
                  <a:close/>
                </a:path>
              </a:pathLst>
            </a:custGeom>
            <a:solidFill>
              <a:srgbClr val="5DA295"/>
            </a:solidFill>
          </p:spPr>
        </p:sp>
        <p:sp>
          <p:nvSpPr>
            <p:cNvPr name="TextBox 18" id="18"/>
            <p:cNvSpPr txBox="true"/>
            <p:nvPr/>
          </p:nvSpPr>
          <p:spPr>
            <a:xfrm>
              <a:off x="0" y="-38100"/>
              <a:ext cx="3407938" cy="991093"/>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967885" y="7117855"/>
            <a:ext cx="143103" cy="2691310"/>
            <a:chOff x="0" y="0"/>
            <a:chExt cx="37690" cy="708822"/>
          </a:xfrm>
        </p:grpSpPr>
        <p:sp>
          <p:nvSpPr>
            <p:cNvPr name="Freeform 20" id="20"/>
            <p:cNvSpPr/>
            <p:nvPr/>
          </p:nvSpPr>
          <p:spPr>
            <a:xfrm flipH="false" flipV="false" rot="0">
              <a:off x="0" y="0"/>
              <a:ext cx="37690" cy="708822"/>
            </a:xfrm>
            <a:custGeom>
              <a:avLst/>
              <a:gdLst/>
              <a:ahLst/>
              <a:cxnLst/>
              <a:rect r="r" b="b" t="t" l="l"/>
              <a:pathLst>
                <a:path h="708822" w="37690">
                  <a:moveTo>
                    <a:pt x="0" y="0"/>
                  </a:moveTo>
                  <a:lnTo>
                    <a:pt x="37690" y="0"/>
                  </a:lnTo>
                  <a:lnTo>
                    <a:pt x="37690" y="708822"/>
                  </a:lnTo>
                  <a:lnTo>
                    <a:pt x="0" y="708822"/>
                  </a:lnTo>
                  <a:close/>
                </a:path>
              </a:pathLst>
            </a:custGeom>
            <a:solidFill>
              <a:srgbClr val="BFDDD2"/>
            </a:solidFill>
          </p:spPr>
        </p:sp>
        <p:sp>
          <p:nvSpPr>
            <p:cNvPr name="TextBox 21" id="21"/>
            <p:cNvSpPr txBox="true"/>
            <p:nvPr/>
          </p:nvSpPr>
          <p:spPr>
            <a:xfrm>
              <a:off x="0" y="-38100"/>
              <a:ext cx="37690" cy="746922"/>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2676921" y="291944"/>
            <a:ext cx="9167507" cy="5852862"/>
          </a:xfrm>
          <a:prstGeom prst="rect">
            <a:avLst/>
          </a:prstGeom>
        </p:spPr>
        <p:txBody>
          <a:bodyPr anchor="t" rtlCol="false" tIns="0" lIns="0" bIns="0" rIns="0">
            <a:spAutoFit/>
          </a:bodyPr>
          <a:lstStyle/>
          <a:p>
            <a:pPr algn="l">
              <a:lnSpc>
                <a:spcPts val="9204"/>
              </a:lnSpc>
            </a:pPr>
            <a:r>
              <a:rPr lang="en-US" sz="7800" b="true">
                <a:solidFill>
                  <a:srgbClr val="000000"/>
                </a:solidFill>
                <a:latin typeface="Glacial Indifference Bold"/>
                <a:ea typeface="Glacial Indifference Bold"/>
                <a:cs typeface="Glacial Indifference Bold"/>
                <a:sym typeface="Glacial Indifference Bold"/>
              </a:rPr>
              <a:t>NALISIS POLA KONSUMSI ENERGI: DARI SWASEMBADA MENUJU KETERGANTUNGAN</a:t>
            </a:r>
          </a:p>
        </p:txBody>
      </p:sp>
      <p:sp>
        <p:nvSpPr>
          <p:cNvPr name="TextBox 23" id="23"/>
          <p:cNvSpPr txBox="true"/>
          <p:nvPr/>
        </p:nvSpPr>
        <p:spPr>
          <a:xfrm rot="0">
            <a:off x="2676921" y="8516338"/>
            <a:ext cx="6995854" cy="580390"/>
          </a:xfrm>
          <a:prstGeom prst="rect">
            <a:avLst/>
          </a:prstGeom>
        </p:spPr>
        <p:txBody>
          <a:bodyPr anchor="t" rtlCol="false" tIns="0" lIns="0" bIns="0" rIns="0">
            <a:spAutoFit/>
          </a:bodyPr>
          <a:lstStyle/>
          <a:p>
            <a:pPr algn="l">
              <a:lnSpc>
                <a:spcPts val="4759"/>
              </a:lnSpc>
            </a:pPr>
            <a:r>
              <a:rPr lang="en-US" sz="3399">
                <a:solidFill>
                  <a:srgbClr val="FFFFFF"/>
                </a:solidFill>
                <a:latin typeface="Glacial Indifference"/>
                <a:ea typeface="Glacial Indifference"/>
                <a:cs typeface="Glacial Indifference"/>
                <a:sym typeface="Glacial Indifference"/>
              </a:rPr>
              <a:t>PROGRAM STUDI SISTEM INFORMASI</a:t>
            </a:r>
          </a:p>
        </p:txBody>
      </p:sp>
      <p:sp>
        <p:nvSpPr>
          <p:cNvPr name="TextBox 24" id="24"/>
          <p:cNvSpPr txBox="true"/>
          <p:nvPr/>
        </p:nvSpPr>
        <p:spPr>
          <a:xfrm rot="0">
            <a:off x="2676921" y="7078451"/>
            <a:ext cx="6467079" cy="688976"/>
          </a:xfrm>
          <a:prstGeom prst="rect">
            <a:avLst/>
          </a:prstGeom>
        </p:spPr>
        <p:txBody>
          <a:bodyPr anchor="t" rtlCol="false" tIns="0" lIns="0" bIns="0" rIns="0">
            <a:spAutoFit/>
          </a:bodyPr>
          <a:lstStyle/>
          <a:p>
            <a:pPr algn="l">
              <a:lnSpc>
                <a:spcPts val="5599"/>
              </a:lnSpc>
            </a:pPr>
            <a:r>
              <a:rPr lang="en-US" sz="3999" b="true">
                <a:solidFill>
                  <a:srgbClr val="FFFFFF"/>
                </a:solidFill>
                <a:latin typeface="Glacial Indifference Bold"/>
                <a:ea typeface="Glacial Indifference Bold"/>
                <a:cs typeface="Glacial Indifference Bold"/>
                <a:sym typeface="Glacial Indifference Bold"/>
              </a:rPr>
              <a:t>Sawung Galih Triatmojo</a:t>
            </a:r>
          </a:p>
        </p:txBody>
      </p:sp>
      <p:sp>
        <p:nvSpPr>
          <p:cNvPr name="TextBox 25" id="25"/>
          <p:cNvSpPr txBox="true"/>
          <p:nvPr/>
        </p:nvSpPr>
        <p:spPr>
          <a:xfrm rot="0">
            <a:off x="2676921" y="7850223"/>
            <a:ext cx="3755428" cy="580390"/>
          </a:xfrm>
          <a:prstGeom prst="rect">
            <a:avLst/>
          </a:prstGeom>
        </p:spPr>
        <p:txBody>
          <a:bodyPr anchor="t" rtlCol="false" tIns="0" lIns="0" bIns="0" rIns="0">
            <a:spAutoFit/>
          </a:bodyPr>
          <a:lstStyle/>
          <a:p>
            <a:pPr algn="l">
              <a:lnSpc>
                <a:spcPts val="4759"/>
              </a:lnSpc>
            </a:pPr>
            <a:r>
              <a:rPr lang="en-US" sz="3399">
                <a:solidFill>
                  <a:srgbClr val="FFFFFF"/>
                </a:solidFill>
                <a:latin typeface="Glacial Indifference"/>
                <a:ea typeface="Glacial Indifference"/>
                <a:cs typeface="Glacial Indifference"/>
                <a:sym typeface="Glacial Indifference"/>
              </a:rPr>
              <a:t>NIM : 2309116058</a:t>
            </a:r>
          </a:p>
        </p:txBody>
      </p:sp>
      <p:sp>
        <p:nvSpPr>
          <p:cNvPr name="TextBox 26" id="26"/>
          <p:cNvSpPr txBox="true"/>
          <p:nvPr/>
        </p:nvSpPr>
        <p:spPr>
          <a:xfrm rot="0">
            <a:off x="2676921" y="9182453"/>
            <a:ext cx="1455625" cy="580390"/>
          </a:xfrm>
          <a:prstGeom prst="rect">
            <a:avLst/>
          </a:prstGeom>
        </p:spPr>
        <p:txBody>
          <a:bodyPr anchor="t" rtlCol="false" tIns="0" lIns="0" bIns="0" rIns="0">
            <a:spAutoFit/>
          </a:bodyPr>
          <a:lstStyle/>
          <a:p>
            <a:pPr algn="l">
              <a:lnSpc>
                <a:spcPts val="4759"/>
              </a:lnSpc>
            </a:pPr>
            <a:r>
              <a:rPr lang="en-US" sz="3399" b="true">
                <a:solidFill>
                  <a:srgbClr val="FFFFFF"/>
                </a:solidFill>
                <a:latin typeface="Glacial Indifference Bold"/>
                <a:ea typeface="Glacial Indifference Bold"/>
                <a:cs typeface="Glacial Indifference Bold"/>
                <a:sym typeface="Glacial Indifference Bold"/>
              </a:rPr>
              <a:t>2025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7032" y="8227689"/>
            <a:ext cx="3304243" cy="3304243"/>
          </a:xfrm>
          <a:custGeom>
            <a:avLst/>
            <a:gdLst/>
            <a:ahLst/>
            <a:cxnLst/>
            <a:rect r="r" b="b" t="t" l="l"/>
            <a:pathLst>
              <a:path h="3304243" w="3304243">
                <a:moveTo>
                  <a:pt x="0" y="0"/>
                </a:moveTo>
                <a:lnTo>
                  <a:pt x="3304244" y="0"/>
                </a:lnTo>
                <a:lnTo>
                  <a:pt x="3304244" y="3304243"/>
                </a:lnTo>
                <a:lnTo>
                  <a:pt x="0" y="3304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7121" y="6106625"/>
            <a:ext cx="3380275" cy="3380275"/>
          </a:xfrm>
          <a:custGeom>
            <a:avLst/>
            <a:gdLst/>
            <a:ahLst/>
            <a:cxnLst/>
            <a:rect r="r" b="b" t="t" l="l"/>
            <a:pathLst>
              <a:path h="3380275" w="3380275">
                <a:moveTo>
                  <a:pt x="0" y="0"/>
                </a:moveTo>
                <a:lnTo>
                  <a:pt x="3380276" y="0"/>
                </a:lnTo>
                <a:lnTo>
                  <a:pt x="3380276" y="3380275"/>
                </a:lnTo>
                <a:lnTo>
                  <a:pt x="0" y="3380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true" rot="0">
            <a:off x="14380637" y="-611753"/>
            <a:ext cx="4271475" cy="3459895"/>
          </a:xfrm>
          <a:custGeom>
            <a:avLst/>
            <a:gdLst/>
            <a:ahLst/>
            <a:cxnLst/>
            <a:rect r="r" b="b" t="t" l="l"/>
            <a:pathLst>
              <a:path h="3459895" w="4271475">
                <a:moveTo>
                  <a:pt x="0" y="3459895"/>
                </a:moveTo>
                <a:lnTo>
                  <a:pt x="4271475" y="3459895"/>
                </a:lnTo>
                <a:lnTo>
                  <a:pt x="4271475" y="0"/>
                </a:lnTo>
                <a:lnTo>
                  <a:pt x="0" y="0"/>
                </a:lnTo>
                <a:lnTo>
                  <a:pt x="0" y="3459895"/>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0" y="0"/>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6368649" y="2629502"/>
            <a:ext cx="1150521" cy="1006706"/>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2648703" y="2280914"/>
            <a:ext cx="12990594" cy="5066332"/>
          </a:xfrm>
          <a:custGeom>
            <a:avLst/>
            <a:gdLst/>
            <a:ahLst/>
            <a:cxnLst/>
            <a:rect r="r" b="b" t="t" l="l"/>
            <a:pathLst>
              <a:path h="5066332" w="12990594">
                <a:moveTo>
                  <a:pt x="0" y="0"/>
                </a:moveTo>
                <a:lnTo>
                  <a:pt x="12990594" y="0"/>
                </a:lnTo>
                <a:lnTo>
                  <a:pt x="12990594" y="5066331"/>
                </a:lnTo>
                <a:lnTo>
                  <a:pt x="0" y="5066331"/>
                </a:lnTo>
                <a:lnTo>
                  <a:pt x="0" y="0"/>
                </a:lnTo>
                <a:close/>
              </a:path>
            </a:pathLst>
          </a:custGeom>
          <a:blipFill>
            <a:blip r:embed="rId8"/>
            <a:stretch>
              <a:fillRect l="0" t="0" r="0" b="0"/>
            </a:stretch>
          </a:blipFill>
        </p:spPr>
      </p:sp>
      <p:sp>
        <p:nvSpPr>
          <p:cNvPr name="TextBox 15" id="15"/>
          <p:cNvSpPr txBox="true"/>
          <p:nvPr/>
        </p:nvSpPr>
        <p:spPr>
          <a:xfrm rot="0">
            <a:off x="4188904" y="381000"/>
            <a:ext cx="9910192" cy="1295400"/>
          </a:xfrm>
          <a:prstGeom prst="rect">
            <a:avLst/>
          </a:prstGeom>
        </p:spPr>
        <p:txBody>
          <a:bodyPr anchor="t" rtlCol="false" tIns="0" lIns="0" bIns="0" rIns="0">
            <a:spAutoFit/>
          </a:bodyPr>
          <a:lstStyle/>
          <a:p>
            <a:pPr algn="ctr">
              <a:lnSpc>
                <a:spcPts val="10500"/>
              </a:lnSpc>
            </a:pPr>
            <a:r>
              <a:rPr lang="en-US" sz="7500" b="true">
                <a:solidFill>
                  <a:srgbClr val="000000"/>
                </a:solidFill>
                <a:latin typeface="Glacial Indifference Bold"/>
                <a:ea typeface="Glacial Indifference Bold"/>
                <a:cs typeface="Glacial Indifference Bold"/>
                <a:sym typeface="Glacial Indifference Bold"/>
              </a:rPr>
              <a:t>Data preparation</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695631" y="8016035"/>
            <a:ext cx="3905319" cy="4114800"/>
          </a:xfrm>
          <a:custGeom>
            <a:avLst/>
            <a:gdLst/>
            <a:ahLst/>
            <a:cxnLst/>
            <a:rect r="r" b="b" t="t" l="l"/>
            <a:pathLst>
              <a:path h="4114800" w="3905319">
                <a:moveTo>
                  <a:pt x="0" y="0"/>
                </a:moveTo>
                <a:lnTo>
                  <a:pt x="3905319" y="0"/>
                </a:lnTo>
                <a:lnTo>
                  <a:pt x="390531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10073435"/>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600950" y="2334155"/>
            <a:ext cx="10687050" cy="5618690"/>
            <a:chOff x="0" y="0"/>
            <a:chExt cx="2814696" cy="1479820"/>
          </a:xfrm>
        </p:grpSpPr>
        <p:sp>
          <p:nvSpPr>
            <p:cNvPr name="Freeform 10" id="10"/>
            <p:cNvSpPr/>
            <p:nvPr/>
          </p:nvSpPr>
          <p:spPr>
            <a:xfrm flipH="false" flipV="false" rot="0">
              <a:off x="0" y="0"/>
              <a:ext cx="2814696" cy="1479820"/>
            </a:xfrm>
            <a:custGeom>
              <a:avLst/>
              <a:gdLst/>
              <a:ahLst/>
              <a:cxnLst/>
              <a:rect r="r" b="b" t="t" l="l"/>
              <a:pathLst>
                <a:path h="1479820" w="2814696">
                  <a:moveTo>
                    <a:pt x="0" y="0"/>
                  </a:moveTo>
                  <a:lnTo>
                    <a:pt x="2814696" y="0"/>
                  </a:lnTo>
                  <a:lnTo>
                    <a:pt x="2814696" y="1479820"/>
                  </a:lnTo>
                  <a:lnTo>
                    <a:pt x="0" y="1479820"/>
                  </a:lnTo>
                  <a:close/>
                </a:path>
              </a:pathLst>
            </a:custGeom>
            <a:solidFill>
              <a:srgbClr val="BFDDD2"/>
            </a:solidFill>
          </p:spPr>
        </p:sp>
        <p:sp>
          <p:nvSpPr>
            <p:cNvPr name="TextBox 11" id="11"/>
            <p:cNvSpPr txBox="true"/>
            <p:nvPr/>
          </p:nvSpPr>
          <p:spPr>
            <a:xfrm>
              <a:off x="0" y="-38100"/>
              <a:ext cx="2814696" cy="151792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6182607" y="758341"/>
            <a:ext cx="3675104" cy="3675104"/>
          </a:xfrm>
          <a:custGeom>
            <a:avLst/>
            <a:gdLst/>
            <a:ahLst/>
            <a:cxnLst/>
            <a:rect r="r" b="b" t="t" l="l"/>
            <a:pathLst>
              <a:path h="3675104" w="3675104">
                <a:moveTo>
                  <a:pt x="0" y="0"/>
                </a:moveTo>
                <a:lnTo>
                  <a:pt x="3675104" y="0"/>
                </a:lnTo>
                <a:lnTo>
                  <a:pt x="3675104" y="3675104"/>
                </a:lnTo>
                <a:lnTo>
                  <a:pt x="0" y="36751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2484758" y="6805162"/>
            <a:ext cx="1210872" cy="1210872"/>
          </a:xfrm>
          <a:custGeom>
            <a:avLst/>
            <a:gdLst/>
            <a:ahLst/>
            <a:cxnLst/>
            <a:rect r="r" b="b" t="t" l="l"/>
            <a:pathLst>
              <a:path h="1210872" w="1210872">
                <a:moveTo>
                  <a:pt x="0" y="0"/>
                </a:moveTo>
                <a:lnTo>
                  <a:pt x="1210873" y="0"/>
                </a:lnTo>
                <a:lnTo>
                  <a:pt x="1210873" y="1210873"/>
                </a:lnTo>
                <a:lnTo>
                  <a:pt x="0" y="1210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240901" y="3807985"/>
            <a:ext cx="5458545" cy="910756"/>
          </a:xfrm>
          <a:prstGeom prst="rect">
            <a:avLst/>
          </a:prstGeom>
        </p:spPr>
        <p:txBody>
          <a:bodyPr anchor="t" rtlCol="false" tIns="0" lIns="0" bIns="0" rIns="0">
            <a:spAutoFit/>
          </a:bodyPr>
          <a:lstStyle/>
          <a:p>
            <a:pPr algn="l">
              <a:lnSpc>
                <a:spcPts val="7156"/>
              </a:lnSpc>
            </a:pPr>
            <a:r>
              <a:rPr lang="en-US" sz="6065" b="true">
                <a:solidFill>
                  <a:srgbClr val="000000"/>
                </a:solidFill>
                <a:latin typeface="Glacial Indifference Bold"/>
                <a:ea typeface="Glacial Indifference Bold"/>
                <a:cs typeface="Glacial Indifference Bold"/>
                <a:sym typeface="Glacial Indifference Bold"/>
              </a:rPr>
              <a:t>Modelling</a:t>
            </a:r>
          </a:p>
        </p:txBody>
      </p:sp>
      <p:sp>
        <p:nvSpPr>
          <p:cNvPr name="TextBox 15" id="15"/>
          <p:cNvSpPr txBox="true"/>
          <p:nvPr/>
        </p:nvSpPr>
        <p:spPr>
          <a:xfrm rot="0">
            <a:off x="7600950" y="3837911"/>
            <a:ext cx="10687050" cy="1694984"/>
          </a:xfrm>
          <a:prstGeom prst="rect">
            <a:avLst/>
          </a:prstGeom>
        </p:spPr>
        <p:txBody>
          <a:bodyPr anchor="t" rtlCol="false" tIns="0" lIns="0" bIns="0" rIns="0">
            <a:spAutoFit/>
          </a:bodyPr>
          <a:lstStyle/>
          <a:p>
            <a:pPr algn="l">
              <a:lnSpc>
                <a:spcPts val="4511"/>
              </a:lnSpc>
            </a:pPr>
            <a:r>
              <a:rPr lang="en-US" sz="3222">
                <a:solidFill>
                  <a:srgbClr val="000000"/>
                </a:solidFill>
                <a:latin typeface="Glacial Indifference"/>
                <a:ea typeface="Glacial Indifference"/>
                <a:cs typeface="Glacial Indifference"/>
                <a:sym typeface="Glacial Indifference"/>
              </a:rPr>
              <a:t>Pada tahap ini meliputi pemilihan model, persiapan data, pelatihan model, evaluasi kinerja, dan visualisasi hasil prediksi.</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7032" y="8227689"/>
            <a:ext cx="3304243" cy="3304243"/>
          </a:xfrm>
          <a:custGeom>
            <a:avLst/>
            <a:gdLst/>
            <a:ahLst/>
            <a:cxnLst/>
            <a:rect r="r" b="b" t="t" l="l"/>
            <a:pathLst>
              <a:path h="3304243" w="3304243">
                <a:moveTo>
                  <a:pt x="0" y="0"/>
                </a:moveTo>
                <a:lnTo>
                  <a:pt x="3304244" y="0"/>
                </a:lnTo>
                <a:lnTo>
                  <a:pt x="3304244" y="3304243"/>
                </a:lnTo>
                <a:lnTo>
                  <a:pt x="0" y="3304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7121" y="6106625"/>
            <a:ext cx="3380275" cy="3380275"/>
          </a:xfrm>
          <a:custGeom>
            <a:avLst/>
            <a:gdLst/>
            <a:ahLst/>
            <a:cxnLst/>
            <a:rect r="r" b="b" t="t" l="l"/>
            <a:pathLst>
              <a:path h="3380275" w="3380275">
                <a:moveTo>
                  <a:pt x="0" y="0"/>
                </a:moveTo>
                <a:lnTo>
                  <a:pt x="3380276" y="0"/>
                </a:lnTo>
                <a:lnTo>
                  <a:pt x="3380276" y="3380275"/>
                </a:lnTo>
                <a:lnTo>
                  <a:pt x="0" y="3380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true" rot="0">
            <a:off x="14380637" y="-611753"/>
            <a:ext cx="4271475" cy="3459895"/>
          </a:xfrm>
          <a:custGeom>
            <a:avLst/>
            <a:gdLst/>
            <a:ahLst/>
            <a:cxnLst/>
            <a:rect r="r" b="b" t="t" l="l"/>
            <a:pathLst>
              <a:path h="3459895" w="4271475">
                <a:moveTo>
                  <a:pt x="0" y="3459895"/>
                </a:moveTo>
                <a:lnTo>
                  <a:pt x="4271475" y="3459895"/>
                </a:lnTo>
                <a:lnTo>
                  <a:pt x="4271475" y="0"/>
                </a:lnTo>
                <a:lnTo>
                  <a:pt x="0" y="0"/>
                </a:lnTo>
                <a:lnTo>
                  <a:pt x="0" y="3459895"/>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0" y="0"/>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6368649" y="2629502"/>
            <a:ext cx="1150521" cy="1006706"/>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4188904" y="381000"/>
            <a:ext cx="9910192" cy="1295400"/>
          </a:xfrm>
          <a:prstGeom prst="rect">
            <a:avLst/>
          </a:prstGeom>
        </p:spPr>
        <p:txBody>
          <a:bodyPr anchor="t" rtlCol="false" tIns="0" lIns="0" bIns="0" rIns="0">
            <a:spAutoFit/>
          </a:bodyPr>
          <a:lstStyle/>
          <a:p>
            <a:pPr algn="ctr">
              <a:lnSpc>
                <a:spcPts val="10500"/>
              </a:lnSpc>
            </a:pPr>
            <a:r>
              <a:rPr lang="en-US" sz="7500" b="true">
                <a:solidFill>
                  <a:srgbClr val="000000"/>
                </a:solidFill>
                <a:latin typeface="Glacial Indifference Bold"/>
                <a:ea typeface="Glacial Indifference Bold"/>
                <a:cs typeface="Glacial Indifference Bold"/>
                <a:sym typeface="Glacial Indifference Bold"/>
              </a:rPr>
              <a:t>Modeling</a:t>
            </a:r>
          </a:p>
        </p:txBody>
      </p:sp>
      <p:sp>
        <p:nvSpPr>
          <p:cNvPr name="TextBox 15" id="15"/>
          <p:cNvSpPr txBox="true"/>
          <p:nvPr/>
        </p:nvSpPr>
        <p:spPr>
          <a:xfrm rot="0">
            <a:off x="3800475" y="3066179"/>
            <a:ext cx="10687050" cy="4545256"/>
          </a:xfrm>
          <a:prstGeom prst="rect">
            <a:avLst/>
          </a:prstGeom>
        </p:spPr>
        <p:txBody>
          <a:bodyPr anchor="t" rtlCol="false" tIns="0" lIns="0" bIns="0" rIns="0">
            <a:spAutoFit/>
          </a:bodyPr>
          <a:lstStyle/>
          <a:p>
            <a:pPr algn="l">
              <a:lnSpc>
                <a:spcPts val="4511"/>
              </a:lnSpc>
            </a:pPr>
            <a:r>
              <a:rPr lang="en-US" sz="3222">
                <a:solidFill>
                  <a:srgbClr val="000000"/>
                </a:solidFill>
                <a:latin typeface="Glacial Indifference"/>
                <a:ea typeface="Glacial Indifference"/>
                <a:cs typeface="Glacial Indifference"/>
                <a:sym typeface="Glacial Indifference"/>
              </a:rPr>
              <a:t>Random Forest dan XGBoost Regressor dipilih sebagai algoritma regresi karena keduanya memiliki kemampuan yang kuat untuk menangani data tabular dan menghasilkan prediksi akurat.</a:t>
            </a:r>
          </a:p>
          <a:p>
            <a:pPr algn="l">
              <a:lnSpc>
                <a:spcPts val="4511"/>
              </a:lnSpc>
            </a:pPr>
          </a:p>
          <a:p>
            <a:pPr algn="l">
              <a:lnSpc>
                <a:spcPts val="4511"/>
              </a:lnSpc>
            </a:pPr>
            <a:r>
              <a:rPr lang="en-US" sz="3222">
                <a:solidFill>
                  <a:srgbClr val="000000"/>
                </a:solidFill>
                <a:latin typeface="Glacial Indifference"/>
                <a:ea typeface="Glacial Indifference"/>
                <a:cs typeface="Glacial Indifference"/>
                <a:sym typeface="Glacial Indifference"/>
              </a:rPr>
              <a:t>Pemilihan teknik regresi dilakukan karena target yang diprediksi bersifat numerik (Total Primary Energy Consumption).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7032" y="8227689"/>
            <a:ext cx="3304243" cy="3304243"/>
          </a:xfrm>
          <a:custGeom>
            <a:avLst/>
            <a:gdLst/>
            <a:ahLst/>
            <a:cxnLst/>
            <a:rect r="r" b="b" t="t" l="l"/>
            <a:pathLst>
              <a:path h="3304243" w="3304243">
                <a:moveTo>
                  <a:pt x="0" y="0"/>
                </a:moveTo>
                <a:lnTo>
                  <a:pt x="3304244" y="0"/>
                </a:lnTo>
                <a:lnTo>
                  <a:pt x="3304244" y="3304243"/>
                </a:lnTo>
                <a:lnTo>
                  <a:pt x="0" y="3304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7121" y="6106625"/>
            <a:ext cx="3380275" cy="3380275"/>
          </a:xfrm>
          <a:custGeom>
            <a:avLst/>
            <a:gdLst/>
            <a:ahLst/>
            <a:cxnLst/>
            <a:rect r="r" b="b" t="t" l="l"/>
            <a:pathLst>
              <a:path h="3380275" w="3380275">
                <a:moveTo>
                  <a:pt x="0" y="0"/>
                </a:moveTo>
                <a:lnTo>
                  <a:pt x="3380276" y="0"/>
                </a:lnTo>
                <a:lnTo>
                  <a:pt x="3380276" y="3380275"/>
                </a:lnTo>
                <a:lnTo>
                  <a:pt x="0" y="3380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true" rot="0">
            <a:off x="14380637" y="-611753"/>
            <a:ext cx="4271475" cy="3459895"/>
          </a:xfrm>
          <a:custGeom>
            <a:avLst/>
            <a:gdLst/>
            <a:ahLst/>
            <a:cxnLst/>
            <a:rect r="r" b="b" t="t" l="l"/>
            <a:pathLst>
              <a:path h="3459895" w="4271475">
                <a:moveTo>
                  <a:pt x="0" y="3459895"/>
                </a:moveTo>
                <a:lnTo>
                  <a:pt x="4271475" y="3459895"/>
                </a:lnTo>
                <a:lnTo>
                  <a:pt x="4271475" y="0"/>
                </a:lnTo>
                <a:lnTo>
                  <a:pt x="0" y="0"/>
                </a:lnTo>
                <a:lnTo>
                  <a:pt x="0" y="3459895"/>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0" y="0"/>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6368649" y="2629502"/>
            <a:ext cx="1150521" cy="1006706"/>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1816102" y="2252446"/>
            <a:ext cx="3840951" cy="6317673"/>
          </a:xfrm>
          <a:custGeom>
            <a:avLst/>
            <a:gdLst/>
            <a:ahLst/>
            <a:cxnLst/>
            <a:rect r="r" b="b" t="t" l="l"/>
            <a:pathLst>
              <a:path h="6317673" w="3840951">
                <a:moveTo>
                  <a:pt x="0" y="0"/>
                </a:moveTo>
                <a:lnTo>
                  <a:pt x="3840950" y="0"/>
                </a:lnTo>
                <a:lnTo>
                  <a:pt x="3840950" y="6317673"/>
                </a:lnTo>
                <a:lnTo>
                  <a:pt x="0" y="6317673"/>
                </a:lnTo>
                <a:lnTo>
                  <a:pt x="0" y="0"/>
                </a:lnTo>
                <a:close/>
              </a:path>
            </a:pathLst>
          </a:custGeom>
          <a:blipFill>
            <a:blip r:embed="rId8"/>
            <a:stretch>
              <a:fillRect l="0" t="0" r="0" b="0"/>
            </a:stretch>
          </a:blipFill>
        </p:spPr>
      </p:sp>
      <p:sp>
        <p:nvSpPr>
          <p:cNvPr name="TextBox 15" id="15"/>
          <p:cNvSpPr txBox="true"/>
          <p:nvPr/>
        </p:nvSpPr>
        <p:spPr>
          <a:xfrm rot="0">
            <a:off x="4188904" y="381000"/>
            <a:ext cx="9910192" cy="1295400"/>
          </a:xfrm>
          <a:prstGeom prst="rect">
            <a:avLst/>
          </a:prstGeom>
        </p:spPr>
        <p:txBody>
          <a:bodyPr anchor="t" rtlCol="false" tIns="0" lIns="0" bIns="0" rIns="0">
            <a:spAutoFit/>
          </a:bodyPr>
          <a:lstStyle/>
          <a:p>
            <a:pPr algn="ctr">
              <a:lnSpc>
                <a:spcPts val="10500"/>
              </a:lnSpc>
            </a:pPr>
            <a:r>
              <a:rPr lang="en-US" sz="7500" b="true">
                <a:solidFill>
                  <a:srgbClr val="000000"/>
                </a:solidFill>
                <a:latin typeface="Glacial Indifference Bold"/>
                <a:ea typeface="Glacial Indifference Bold"/>
                <a:cs typeface="Glacial Indifference Bold"/>
                <a:sym typeface="Glacial Indifference Bold"/>
              </a:rPr>
              <a:t>Modeling</a:t>
            </a:r>
          </a:p>
        </p:txBody>
      </p:sp>
      <p:sp>
        <p:nvSpPr>
          <p:cNvPr name="TextBox 16" id="16"/>
          <p:cNvSpPr txBox="true"/>
          <p:nvPr/>
        </p:nvSpPr>
        <p:spPr>
          <a:xfrm rot="0">
            <a:off x="6256860" y="3105317"/>
            <a:ext cx="10687050" cy="3405148"/>
          </a:xfrm>
          <a:prstGeom prst="rect">
            <a:avLst/>
          </a:prstGeom>
        </p:spPr>
        <p:txBody>
          <a:bodyPr anchor="t" rtlCol="false" tIns="0" lIns="0" bIns="0" rIns="0">
            <a:spAutoFit/>
          </a:bodyPr>
          <a:lstStyle/>
          <a:p>
            <a:pPr algn="l">
              <a:lnSpc>
                <a:spcPts val="4511"/>
              </a:lnSpc>
            </a:pPr>
            <a:r>
              <a:rPr lang="en-US" sz="3222">
                <a:solidFill>
                  <a:srgbClr val="000000"/>
                </a:solidFill>
                <a:latin typeface="Glacial Indifference"/>
                <a:ea typeface="Glacial Indifference"/>
                <a:cs typeface="Glacial Indifference"/>
                <a:sym typeface="Glacial Indifference"/>
              </a:rPr>
              <a:t>Setelah melakukan prediksi terhadap data pengujian, model dievaluasi kinerja dan keakuratannya dengan menghitung error dan skor akurasi menggunakan empat metrik utama, yaitu Mean Absolute Error (MAE), Mean Squared Error (MSE), Root Mean Squared Error (RMSE), dan R-squared Score (koefisien determinasi).</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695631" y="8016035"/>
            <a:ext cx="3905319" cy="4114800"/>
          </a:xfrm>
          <a:custGeom>
            <a:avLst/>
            <a:gdLst/>
            <a:ahLst/>
            <a:cxnLst/>
            <a:rect r="r" b="b" t="t" l="l"/>
            <a:pathLst>
              <a:path h="4114800" w="3905319">
                <a:moveTo>
                  <a:pt x="0" y="0"/>
                </a:moveTo>
                <a:lnTo>
                  <a:pt x="3905319" y="0"/>
                </a:lnTo>
                <a:lnTo>
                  <a:pt x="390531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10073435"/>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600950" y="2334155"/>
            <a:ext cx="10687050" cy="5618690"/>
            <a:chOff x="0" y="0"/>
            <a:chExt cx="2814696" cy="1479820"/>
          </a:xfrm>
        </p:grpSpPr>
        <p:sp>
          <p:nvSpPr>
            <p:cNvPr name="Freeform 10" id="10"/>
            <p:cNvSpPr/>
            <p:nvPr/>
          </p:nvSpPr>
          <p:spPr>
            <a:xfrm flipH="false" flipV="false" rot="0">
              <a:off x="0" y="0"/>
              <a:ext cx="2814696" cy="1479820"/>
            </a:xfrm>
            <a:custGeom>
              <a:avLst/>
              <a:gdLst/>
              <a:ahLst/>
              <a:cxnLst/>
              <a:rect r="r" b="b" t="t" l="l"/>
              <a:pathLst>
                <a:path h="1479820" w="2814696">
                  <a:moveTo>
                    <a:pt x="0" y="0"/>
                  </a:moveTo>
                  <a:lnTo>
                    <a:pt x="2814696" y="0"/>
                  </a:lnTo>
                  <a:lnTo>
                    <a:pt x="2814696" y="1479820"/>
                  </a:lnTo>
                  <a:lnTo>
                    <a:pt x="0" y="1479820"/>
                  </a:lnTo>
                  <a:close/>
                </a:path>
              </a:pathLst>
            </a:custGeom>
            <a:solidFill>
              <a:srgbClr val="BFDDD2"/>
            </a:solidFill>
          </p:spPr>
        </p:sp>
        <p:sp>
          <p:nvSpPr>
            <p:cNvPr name="TextBox 11" id="11"/>
            <p:cNvSpPr txBox="true"/>
            <p:nvPr/>
          </p:nvSpPr>
          <p:spPr>
            <a:xfrm>
              <a:off x="0" y="-38100"/>
              <a:ext cx="2814696" cy="151792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6182607" y="758341"/>
            <a:ext cx="3675104" cy="3675104"/>
          </a:xfrm>
          <a:custGeom>
            <a:avLst/>
            <a:gdLst/>
            <a:ahLst/>
            <a:cxnLst/>
            <a:rect r="r" b="b" t="t" l="l"/>
            <a:pathLst>
              <a:path h="3675104" w="3675104">
                <a:moveTo>
                  <a:pt x="0" y="0"/>
                </a:moveTo>
                <a:lnTo>
                  <a:pt x="3675104" y="0"/>
                </a:lnTo>
                <a:lnTo>
                  <a:pt x="3675104" y="3675104"/>
                </a:lnTo>
                <a:lnTo>
                  <a:pt x="0" y="36751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2484758" y="6805162"/>
            <a:ext cx="1210872" cy="1210872"/>
          </a:xfrm>
          <a:custGeom>
            <a:avLst/>
            <a:gdLst/>
            <a:ahLst/>
            <a:cxnLst/>
            <a:rect r="r" b="b" t="t" l="l"/>
            <a:pathLst>
              <a:path h="1210872" w="1210872">
                <a:moveTo>
                  <a:pt x="0" y="0"/>
                </a:moveTo>
                <a:lnTo>
                  <a:pt x="1210873" y="0"/>
                </a:lnTo>
                <a:lnTo>
                  <a:pt x="1210873" y="1210873"/>
                </a:lnTo>
                <a:lnTo>
                  <a:pt x="0" y="1210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240901" y="3807985"/>
            <a:ext cx="5458545" cy="910756"/>
          </a:xfrm>
          <a:prstGeom prst="rect">
            <a:avLst/>
          </a:prstGeom>
        </p:spPr>
        <p:txBody>
          <a:bodyPr anchor="t" rtlCol="false" tIns="0" lIns="0" bIns="0" rIns="0">
            <a:spAutoFit/>
          </a:bodyPr>
          <a:lstStyle/>
          <a:p>
            <a:pPr algn="l">
              <a:lnSpc>
                <a:spcPts val="7156"/>
              </a:lnSpc>
            </a:pPr>
            <a:r>
              <a:rPr lang="en-US" sz="6065" b="true">
                <a:solidFill>
                  <a:srgbClr val="000000"/>
                </a:solidFill>
                <a:latin typeface="Glacial Indifference Bold"/>
                <a:ea typeface="Glacial Indifference Bold"/>
                <a:cs typeface="Glacial Indifference Bold"/>
                <a:sym typeface="Glacial Indifference Bold"/>
              </a:rPr>
              <a:t>Evaluation</a:t>
            </a:r>
          </a:p>
        </p:txBody>
      </p:sp>
      <p:sp>
        <p:nvSpPr>
          <p:cNvPr name="TextBox 15" id="15"/>
          <p:cNvSpPr txBox="true"/>
          <p:nvPr/>
        </p:nvSpPr>
        <p:spPr>
          <a:xfrm rot="0">
            <a:off x="7600950" y="3692616"/>
            <a:ext cx="10687050" cy="2265038"/>
          </a:xfrm>
          <a:prstGeom prst="rect">
            <a:avLst/>
          </a:prstGeom>
        </p:spPr>
        <p:txBody>
          <a:bodyPr anchor="t" rtlCol="false" tIns="0" lIns="0" bIns="0" rIns="0">
            <a:spAutoFit/>
          </a:bodyPr>
          <a:lstStyle/>
          <a:p>
            <a:pPr algn="l">
              <a:lnSpc>
                <a:spcPts val="4511"/>
              </a:lnSpc>
            </a:pPr>
            <a:r>
              <a:rPr lang="en-US" sz="3222">
                <a:solidFill>
                  <a:srgbClr val="000000"/>
                </a:solidFill>
                <a:latin typeface="Glacial Indifference"/>
                <a:ea typeface="Glacial Indifference"/>
                <a:cs typeface="Glacial Indifference"/>
                <a:sym typeface="Glacial Indifference"/>
              </a:rPr>
              <a:t>Pada tahap ini beberapa langkah penting dilakukan untuk mengevaluasi dan meningkatkan performa model prediksi konsumsi energi, dengan fokus pada dua algoritma utama: Random Forest dan XGBoost.</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7032" y="8227689"/>
            <a:ext cx="3304243" cy="3304243"/>
          </a:xfrm>
          <a:custGeom>
            <a:avLst/>
            <a:gdLst/>
            <a:ahLst/>
            <a:cxnLst/>
            <a:rect r="r" b="b" t="t" l="l"/>
            <a:pathLst>
              <a:path h="3304243" w="3304243">
                <a:moveTo>
                  <a:pt x="0" y="0"/>
                </a:moveTo>
                <a:lnTo>
                  <a:pt x="3304244" y="0"/>
                </a:lnTo>
                <a:lnTo>
                  <a:pt x="3304244" y="3304243"/>
                </a:lnTo>
                <a:lnTo>
                  <a:pt x="0" y="3304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7121" y="6106625"/>
            <a:ext cx="3380275" cy="3380275"/>
          </a:xfrm>
          <a:custGeom>
            <a:avLst/>
            <a:gdLst/>
            <a:ahLst/>
            <a:cxnLst/>
            <a:rect r="r" b="b" t="t" l="l"/>
            <a:pathLst>
              <a:path h="3380275" w="3380275">
                <a:moveTo>
                  <a:pt x="0" y="0"/>
                </a:moveTo>
                <a:lnTo>
                  <a:pt x="3380276" y="0"/>
                </a:lnTo>
                <a:lnTo>
                  <a:pt x="3380276" y="3380275"/>
                </a:lnTo>
                <a:lnTo>
                  <a:pt x="0" y="3380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true" rot="0">
            <a:off x="14380637" y="-611753"/>
            <a:ext cx="4271475" cy="3459895"/>
          </a:xfrm>
          <a:custGeom>
            <a:avLst/>
            <a:gdLst/>
            <a:ahLst/>
            <a:cxnLst/>
            <a:rect r="r" b="b" t="t" l="l"/>
            <a:pathLst>
              <a:path h="3459895" w="4271475">
                <a:moveTo>
                  <a:pt x="0" y="3459895"/>
                </a:moveTo>
                <a:lnTo>
                  <a:pt x="4271475" y="3459895"/>
                </a:lnTo>
                <a:lnTo>
                  <a:pt x="4271475" y="0"/>
                </a:lnTo>
                <a:lnTo>
                  <a:pt x="0" y="0"/>
                </a:lnTo>
                <a:lnTo>
                  <a:pt x="0" y="3459895"/>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0" y="0"/>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6368649" y="2629502"/>
            <a:ext cx="1150521" cy="1006706"/>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3987808" y="3296358"/>
            <a:ext cx="10312385" cy="3694283"/>
          </a:xfrm>
          <a:custGeom>
            <a:avLst/>
            <a:gdLst/>
            <a:ahLst/>
            <a:cxnLst/>
            <a:rect r="r" b="b" t="t" l="l"/>
            <a:pathLst>
              <a:path h="3694283" w="10312385">
                <a:moveTo>
                  <a:pt x="0" y="0"/>
                </a:moveTo>
                <a:lnTo>
                  <a:pt x="10312384" y="0"/>
                </a:lnTo>
                <a:lnTo>
                  <a:pt x="10312384" y="3694284"/>
                </a:lnTo>
                <a:lnTo>
                  <a:pt x="0" y="3694284"/>
                </a:lnTo>
                <a:lnTo>
                  <a:pt x="0" y="0"/>
                </a:lnTo>
                <a:close/>
              </a:path>
            </a:pathLst>
          </a:custGeom>
          <a:blipFill>
            <a:blip r:embed="rId8"/>
            <a:stretch>
              <a:fillRect l="0" t="0" r="0" b="0"/>
            </a:stretch>
          </a:blipFill>
        </p:spPr>
      </p:sp>
      <p:sp>
        <p:nvSpPr>
          <p:cNvPr name="TextBox 15" id="15"/>
          <p:cNvSpPr txBox="true"/>
          <p:nvPr/>
        </p:nvSpPr>
        <p:spPr>
          <a:xfrm rot="0">
            <a:off x="4188904" y="381000"/>
            <a:ext cx="9910192" cy="1295400"/>
          </a:xfrm>
          <a:prstGeom prst="rect">
            <a:avLst/>
          </a:prstGeom>
        </p:spPr>
        <p:txBody>
          <a:bodyPr anchor="t" rtlCol="false" tIns="0" lIns="0" bIns="0" rIns="0">
            <a:spAutoFit/>
          </a:bodyPr>
          <a:lstStyle/>
          <a:p>
            <a:pPr algn="ctr">
              <a:lnSpc>
                <a:spcPts val="10500"/>
              </a:lnSpc>
            </a:pPr>
            <a:r>
              <a:rPr lang="en-US" sz="7500" b="true">
                <a:solidFill>
                  <a:srgbClr val="000000"/>
                </a:solidFill>
                <a:latin typeface="Glacial Indifference Bold"/>
                <a:ea typeface="Glacial Indifference Bold"/>
                <a:cs typeface="Glacial Indifference Bold"/>
                <a:sym typeface="Glacial Indifference Bold"/>
              </a:rPr>
              <a:t>Evaluation</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695631" y="8016035"/>
            <a:ext cx="3905319" cy="4114800"/>
          </a:xfrm>
          <a:custGeom>
            <a:avLst/>
            <a:gdLst/>
            <a:ahLst/>
            <a:cxnLst/>
            <a:rect r="r" b="b" t="t" l="l"/>
            <a:pathLst>
              <a:path h="4114800" w="3905319">
                <a:moveTo>
                  <a:pt x="0" y="0"/>
                </a:moveTo>
                <a:lnTo>
                  <a:pt x="3905319" y="0"/>
                </a:lnTo>
                <a:lnTo>
                  <a:pt x="390531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10073435"/>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600950" y="2334155"/>
            <a:ext cx="10687050" cy="5618690"/>
            <a:chOff x="0" y="0"/>
            <a:chExt cx="2814696" cy="1479820"/>
          </a:xfrm>
        </p:grpSpPr>
        <p:sp>
          <p:nvSpPr>
            <p:cNvPr name="Freeform 10" id="10"/>
            <p:cNvSpPr/>
            <p:nvPr/>
          </p:nvSpPr>
          <p:spPr>
            <a:xfrm flipH="false" flipV="false" rot="0">
              <a:off x="0" y="0"/>
              <a:ext cx="2814696" cy="1479820"/>
            </a:xfrm>
            <a:custGeom>
              <a:avLst/>
              <a:gdLst/>
              <a:ahLst/>
              <a:cxnLst/>
              <a:rect r="r" b="b" t="t" l="l"/>
              <a:pathLst>
                <a:path h="1479820" w="2814696">
                  <a:moveTo>
                    <a:pt x="0" y="0"/>
                  </a:moveTo>
                  <a:lnTo>
                    <a:pt x="2814696" y="0"/>
                  </a:lnTo>
                  <a:lnTo>
                    <a:pt x="2814696" y="1479820"/>
                  </a:lnTo>
                  <a:lnTo>
                    <a:pt x="0" y="1479820"/>
                  </a:lnTo>
                  <a:close/>
                </a:path>
              </a:pathLst>
            </a:custGeom>
            <a:solidFill>
              <a:srgbClr val="BFDDD2"/>
            </a:solidFill>
          </p:spPr>
        </p:sp>
        <p:sp>
          <p:nvSpPr>
            <p:cNvPr name="TextBox 11" id="11"/>
            <p:cNvSpPr txBox="true"/>
            <p:nvPr/>
          </p:nvSpPr>
          <p:spPr>
            <a:xfrm>
              <a:off x="0" y="-38100"/>
              <a:ext cx="2814696" cy="151792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6182607" y="758341"/>
            <a:ext cx="3675104" cy="3675104"/>
          </a:xfrm>
          <a:custGeom>
            <a:avLst/>
            <a:gdLst/>
            <a:ahLst/>
            <a:cxnLst/>
            <a:rect r="r" b="b" t="t" l="l"/>
            <a:pathLst>
              <a:path h="3675104" w="3675104">
                <a:moveTo>
                  <a:pt x="0" y="0"/>
                </a:moveTo>
                <a:lnTo>
                  <a:pt x="3675104" y="0"/>
                </a:lnTo>
                <a:lnTo>
                  <a:pt x="3675104" y="3675104"/>
                </a:lnTo>
                <a:lnTo>
                  <a:pt x="0" y="36751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2484758" y="6805162"/>
            <a:ext cx="1210872" cy="1210872"/>
          </a:xfrm>
          <a:custGeom>
            <a:avLst/>
            <a:gdLst/>
            <a:ahLst/>
            <a:cxnLst/>
            <a:rect r="r" b="b" t="t" l="l"/>
            <a:pathLst>
              <a:path h="1210872" w="1210872">
                <a:moveTo>
                  <a:pt x="0" y="0"/>
                </a:moveTo>
                <a:lnTo>
                  <a:pt x="1210873" y="0"/>
                </a:lnTo>
                <a:lnTo>
                  <a:pt x="1210873" y="1210873"/>
                </a:lnTo>
                <a:lnTo>
                  <a:pt x="0" y="1210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240901" y="3807985"/>
            <a:ext cx="5458545" cy="1815631"/>
          </a:xfrm>
          <a:prstGeom prst="rect">
            <a:avLst/>
          </a:prstGeom>
        </p:spPr>
        <p:txBody>
          <a:bodyPr anchor="t" rtlCol="false" tIns="0" lIns="0" bIns="0" rIns="0">
            <a:spAutoFit/>
          </a:bodyPr>
          <a:lstStyle/>
          <a:p>
            <a:pPr algn="l">
              <a:lnSpc>
                <a:spcPts val="7156"/>
              </a:lnSpc>
            </a:pPr>
            <a:r>
              <a:rPr lang="en-US" sz="6065" b="true">
                <a:solidFill>
                  <a:srgbClr val="000000"/>
                </a:solidFill>
                <a:latin typeface="Glacial Indifference Bold"/>
                <a:ea typeface="Glacial Indifference Bold"/>
                <a:cs typeface="Glacial Indifference Bold"/>
                <a:sym typeface="Glacial Indifference Bold"/>
              </a:rPr>
              <a:t>Deployment Plan</a:t>
            </a:r>
          </a:p>
        </p:txBody>
      </p:sp>
      <p:sp>
        <p:nvSpPr>
          <p:cNvPr name="TextBox 15" id="15"/>
          <p:cNvSpPr txBox="true"/>
          <p:nvPr/>
        </p:nvSpPr>
        <p:spPr>
          <a:xfrm rot="0">
            <a:off x="7600950" y="3977643"/>
            <a:ext cx="10687050" cy="2265038"/>
          </a:xfrm>
          <a:prstGeom prst="rect">
            <a:avLst/>
          </a:prstGeom>
        </p:spPr>
        <p:txBody>
          <a:bodyPr anchor="t" rtlCol="false" tIns="0" lIns="0" bIns="0" rIns="0">
            <a:spAutoFit/>
          </a:bodyPr>
          <a:lstStyle/>
          <a:p>
            <a:pPr algn="l">
              <a:lnSpc>
                <a:spcPts val="4511"/>
              </a:lnSpc>
            </a:pPr>
            <a:r>
              <a:rPr lang="en-US" sz="3222">
                <a:solidFill>
                  <a:srgbClr val="000000"/>
                </a:solidFill>
                <a:latin typeface="Glacial Indifference"/>
                <a:ea typeface="Glacial Indifference"/>
                <a:cs typeface="Glacial Indifference"/>
                <a:sym typeface="Glacial Indifference"/>
              </a:rPr>
              <a:t>Pada tahap ini dilakukannya persiapan model untuk digunakan dalam produksi (deployment), baik itu melalui dashboard visualisasi atau API yang memungkinkan sistem lain mengaksesnya secara real-time.</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7032" y="8227689"/>
            <a:ext cx="3304243" cy="3304243"/>
          </a:xfrm>
          <a:custGeom>
            <a:avLst/>
            <a:gdLst/>
            <a:ahLst/>
            <a:cxnLst/>
            <a:rect r="r" b="b" t="t" l="l"/>
            <a:pathLst>
              <a:path h="3304243" w="3304243">
                <a:moveTo>
                  <a:pt x="0" y="0"/>
                </a:moveTo>
                <a:lnTo>
                  <a:pt x="3304244" y="0"/>
                </a:lnTo>
                <a:lnTo>
                  <a:pt x="3304244" y="3304243"/>
                </a:lnTo>
                <a:lnTo>
                  <a:pt x="0" y="3304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7121" y="6106625"/>
            <a:ext cx="3380275" cy="3380275"/>
          </a:xfrm>
          <a:custGeom>
            <a:avLst/>
            <a:gdLst/>
            <a:ahLst/>
            <a:cxnLst/>
            <a:rect r="r" b="b" t="t" l="l"/>
            <a:pathLst>
              <a:path h="3380275" w="3380275">
                <a:moveTo>
                  <a:pt x="0" y="0"/>
                </a:moveTo>
                <a:lnTo>
                  <a:pt x="3380276" y="0"/>
                </a:lnTo>
                <a:lnTo>
                  <a:pt x="3380276" y="3380275"/>
                </a:lnTo>
                <a:lnTo>
                  <a:pt x="0" y="3380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true" rot="0">
            <a:off x="14380637" y="-611753"/>
            <a:ext cx="4271475" cy="3459895"/>
          </a:xfrm>
          <a:custGeom>
            <a:avLst/>
            <a:gdLst/>
            <a:ahLst/>
            <a:cxnLst/>
            <a:rect r="r" b="b" t="t" l="l"/>
            <a:pathLst>
              <a:path h="3459895" w="4271475">
                <a:moveTo>
                  <a:pt x="0" y="3459895"/>
                </a:moveTo>
                <a:lnTo>
                  <a:pt x="4271475" y="3459895"/>
                </a:lnTo>
                <a:lnTo>
                  <a:pt x="4271475" y="0"/>
                </a:lnTo>
                <a:lnTo>
                  <a:pt x="0" y="0"/>
                </a:lnTo>
                <a:lnTo>
                  <a:pt x="0" y="3459895"/>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0" y="0"/>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6368649" y="2629502"/>
            <a:ext cx="1150521" cy="1006706"/>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4664762" y="2248793"/>
            <a:ext cx="8958476" cy="5789415"/>
          </a:xfrm>
          <a:custGeom>
            <a:avLst/>
            <a:gdLst/>
            <a:ahLst/>
            <a:cxnLst/>
            <a:rect r="r" b="b" t="t" l="l"/>
            <a:pathLst>
              <a:path h="5789415" w="8958476">
                <a:moveTo>
                  <a:pt x="0" y="0"/>
                </a:moveTo>
                <a:lnTo>
                  <a:pt x="8958476" y="0"/>
                </a:lnTo>
                <a:lnTo>
                  <a:pt x="8958476" y="5789414"/>
                </a:lnTo>
                <a:lnTo>
                  <a:pt x="0" y="5789414"/>
                </a:lnTo>
                <a:lnTo>
                  <a:pt x="0" y="0"/>
                </a:lnTo>
                <a:close/>
              </a:path>
            </a:pathLst>
          </a:custGeom>
          <a:blipFill>
            <a:blip r:embed="rId8"/>
            <a:stretch>
              <a:fillRect l="0" t="0" r="0" b="0"/>
            </a:stretch>
          </a:blipFill>
        </p:spPr>
      </p:sp>
      <p:sp>
        <p:nvSpPr>
          <p:cNvPr name="TextBox 15" id="15"/>
          <p:cNvSpPr txBox="true"/>
          <p:nvPr/>
        </p:nvSpPr>
        <p:spPr>
          <a:xfrm rot="0">
            <a:off x="4188904" y="381000"/>
            <a:ext cx="9910192" cy="1295400"/>
          </a:xfrm>
          <a:prstGeom prst="rect">
            <a:avLst/>
          </a:prstGeom>
        </p:spPr>
        <p:txBody>
          <a:bodyPr anchor="t" rtlCol="false" tIns="0" lIns="0" bIns="0" rIns="0">
            <a:spAutoFit/>
          </a:bodyPr>
          <a:lstStyle/>
          <a:p>
            <a:pPr algn="ctr">
              <a:lnSpc>
                <a:spcPts val="10500"/>
              </a:lnSpc>
            </a:pPr>
            <a:r>
              <a:rPr lang="en-US" sz="7500" b="true">
                <a:solidFill>
                  <a:srgbClr val="000000"/>
                </a:solidFill>
                <a:latin typeface="Glacial Indifference Bold"/>
                <a:ea typeface="Glacial Indifference Bold"/>
                <a:cs typeface="Glacial Indifference Bold"/>
                <a:sym typeface="Glacial Indifference Bold"/>
              </a:rPr>
              <a:t>Deployment</a:t>
            </a:r>
          </a:p>
        </p:txBody>
      </p:sp>
      <p:sp>
        <p:nvSpPr>
          <p:cNvPr name="TextBox 16" id="16"/>
          <p:cNvSpPr txBox="true"/>
          <p:nvPr/>
        </p:nvSpPr>
        <p:spPr>
          <a:xfrm rot="0">
            <a:off x="4188904" y="8229600"/>
            <a:ext cx="9910192" cy="1295400"/>
          </a:xfrm>
          <a:prstGeom prst="rect">
            <a:avLst/>
          </a:prstGeom>
        </p:spPr>
        <p:txBody>
          <a:bodyPr anchor="t" rtlCol="false" tIns="0" lIns="0" bIns="0" rIns="0">
            <a:spAutoFit/>
          </a:bodyPr>
          <a:lstStyle/>
          <a:p>
            <a:pPr algn="ctr">
              <a:lnSpc>
                <a:spcPts val="10500"/>
              </a:lnSpc>
            </a:pPr>
            <a:r>
              <a:rPr lang="en-US" sz="7500" b="true">
                <a:solidFill>
                  <a:srgbClr val="000000"/>
                </a:solidFill>
                <a:latin typeface="Glacial Indifference Bold"/>
                <a:ea typeface="Glacial Indifference Bold"/>
                <a:cs typeface="Glacial Indifference Bold"/>
                <a:sym typeface="Glacial Indifference Bold"/>
              </a:rPr>
              <a:t>Dashboard</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7032" y="8227689"/>
            <a:ext cx="3304243" cy="3304243"/>
          </a:xfrm>
          <a:custGeom>
            <a:avLst/>
            <a:gdLst/>
            <a:ahLst/>
            <a:cxnLst/>
            <a:rect r="r" b="b" t="t" l="l"/>
            <a:pathLst>
              <a:path h="3304243" w="3304243">
                <a:moveTo>
                  <a:pt x="0" y="0"/>
                </a:moveTo>
                <a:lnTo>
                  <a:pt x="3304244" y="0"/>
                </a:lnTo>
                <a:lnTo>
                  <a:pt x="3304244" y="3304243"/>
                </a:lnTo>
                <a:lnTo>
                  <a:pt x="0" y="3304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7121" y="6106625"/>
            <a:ext cx="3380275" cy="3380275"/>
          </a:xfrm>
          <a:custGeom>
            <a:avLst/>
            <a:gdLst/>
            <a:ahLst/>
            <a:cxnLst/>
            <a:rect r="r" b="b" t="t" l="l"/>
            <a:pathLst>
              <a:path h="3380275" w="3380275">
                <a:moveTo>
                  <a:pt x="0" y="0"/>
                </a:moveTo>
                <a:lnTo>
                  <a:pt x="3380276" y="0"/>
                </a:lnTo>
                <a:lnTo>
                  <a:pt x="3380276" y="3380275"/>
                </a:lnTo>
                <a:lnTo>
                  <a:pt x="0" y="3380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true" rot="0">
            <a:off x="14380637" y="-611753"/>
            <a:ext cx="4271475" cy="3459895"/>
          </a:xfrm>
          <a:custGeom>
            <a:avLst/>
            <a:gdLst/>
            <a:ahLst/>
            <a:cxnLst/>
            <a:rect r="r" b="b" t="t" l="l"/>
            <a:pathLst>
              <a:path h="3459895" w="4271475">
                <a:moveTo>
                  <a:pt x="0" y="3459895"/>
                </a:moveTo>
                <a:lnTo>
                  <a:pt x="4271475" y="3459895"/>
                </a:lnTo>
                <a:lnTo>
                  <a:pt x="4271475" y="0"/>
                </a:lnTo>
                <a:lnTo>
                  <a:pt x="0" y="0"/>
                </a:lnTo>
                <a:lnTo>
                  <a:pt x="0" y="3459895"/>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0" y="0"/>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6368649" y="2629502"/>
            <a:ext cx="1150521" cy="1006706"/>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2181666" y="2848142"/>
            <a:ext cx="6962334" cy="3460412"/>
          </a:xfrm>
          <a:custGeom>
            <a:avLst/>
            <a:gdLst/>
            <a:ahLst/>
            <a:cxnLst/>
            <a:rect r="r" b="b" t="t" l="l"/>
            <a:pathLst>
              <a:path h="3460412" w="6962334">
                <a:moveTo>
                  <a:pt x="0" y="0"/>
                </a:moveTo>
                <a:lnTo>
                  <a:pt x="6962334" y="0"/>
                </a:lnTo>
                <a:lnTo>
                  <a:pt x="6962334" y="3460412"/>
                </a:lnTo>
                <a:lnTo>
                  <a:pt x="0" y="3460412"/>
                </a:lnTo>
                <a:lnTo>
                  <a:pt x="0" y="0"/>
                </a:lnTo>
                <a:close/>
              </a:path>
            </a:pathLst>
          </a:custGeom>
          <a:blipFill>
            <a:blip r:embed="rId8"/>
            <a:stretch>
              <a:fillRect l="0" t="-6318" r="0" b="-6856"/>
            </a:stretch>
          </a:blipFill>
        </p:spPr>
      </p:sp>
      <p:sp>
        <p:nvSpPr>
          <p:cNvPr name="Freeform 15" id="15"/>
          <p:cNvSpPr/>
          <p:nvPr/>
        </p:nvSpPr>
        <p:spPr>
          <a:xfrm flipH="false" flipV="false" rot="0">
            <a:off x="9704304" y="2848142"/>
            <a:ext cx="6962334" cy="3460412"/>
          </a:xfrm>
          <a:custGeom>
            <a:avLst/>
            <a:gdLst/>
            <a:ahLst/>
            <a:cxnLst/>
            <a:rect r="r" b="b" t="t" l="l"/>
            <a:pathLst>
              <a:path h="3460412" w="6962334">
                <a:moveTo>
                  <a:pt x="0" y="0"/>
                </a:moveTo>
                <a:lnTo>
                  <a:pt x="6962333" y="0"/>
                </a:lnTo>
                <a:lnTo>
                  <a:pt x="6962333" y="3460412"/>
                </a:lnTo>
                <a:lnTo>
                  <a:pt x="0" y="3460412"/>
                </a:lnTo>
                <a:lnTo>
                  <a:pt x="0" y="0"/>
                </a:lnTo>
                <a:close/>
              </a:path>
            </a:pathLst>
          </a:custGeom>
          <a:blipFill>
            <a:blip r:embed="rId9"/>
            <a:stretch>
              <a:fillRect l="0" t="-6318" r="0" b="-6856"/>
            </a:stretch>
          </a:blipFill>
        </p:spPr>
      </p:sp>
      <p:sp>
        <p:nvSpPr>
          <p:cNvPr name="TextBox 16" id="16"/>
          <p:cNvSpPr txBox="true"/>
          <p:nvPr/>
        </p:nvSpPr>
        <p:spPr>
          <a:xfrm rot="0">
            <a:off x="4188904" y="381000"/>
            <a:ext cx="9910192" cy="1295400"/>
          </a:xfrm>
          <a:prstGeom prst="rect">
            <a:avLst/>
          </a:prstGeom>
        </p:spPr>
        <p:txBody>
          <a:bodyPr anchor="t" rtlCol="false" tIns="0" lIns="0" bIns="0" rIns="0">
            <a:spAutoFit/>
          </a:bodyPr>
          <a:lstStyle/>
          <a:p>
            <a:pPr algn="ctr">
              <a:lnSpc>
                <a:spcPts val="10500"/>
              </a:lnSpc>
            </a:pPr>
            <a:r>
              <a:rPr lang="en-US" sz="7500" b="true">
                <a:solidFill>
                  <a:srgbClr val="000000"/>
                </a:solidFill>
                <a:latin typeface="Glacial Indifference Bold"/>
                <a:ea typeface="Glacial Indifference Bold"/>
                <a:cs typeface="Glacial Indifference Bold"/>
                <a:sym typeface="Glacial Indifference Bold"/>
              </a:rPr>
              <a:t>Deployment</a:t>
            </a:r>
          </a:p>
        </p:txBody>
      </p:sp>
      <p:sp>
        <p:nvSpPr>
          <p:cNvPr name="TextBox 17" id="17"/>
          <p:cNvSpPr txBox="true"/>
          <p:nvPr/>
        </p:nvSpPr>
        <p:spPr>
          <a:xfrm rot="0">
            <a:off x="4470446" y="8075289"/>
            <a:ext cx="9910192" cy="1295400"/>
          </a:xfrm>
          <a:prstGeom prst="rect">
            <a:avLst/>
          </a:prstGeom>
        </p:spPr>
        <p:txBody>
          <a:bodyPr anchor="t" rtlCol="false" tIns="0" lIns="0" bIns="0" rIns="0">
            <a:spAutoFit/>
          </a:bodyPr>
          <a:lstStyle/>
          <a:p>
            <a:pPr algn="ctr">
              <a:lnSpc>
                <a:spcPts val="10500"/>
              </a:lnSpc>
            </a:pPr>
            <a:r>
              <a:rPr lang="en-US" sz="7500" b="true">
                <a:solidFill>
                  <a:srgbClr val="000000"/>
                </a:solidFill>
                <a:latin typeface="Glacial Indifference Bold"/>
                <a:ea typeface="Glacial Indifference Bold"/>
                <a:cs typeface="Glacial Indifference Bold"/>
                <a:sym typeface="Glacial Indifference Bold"/>
              </a:rPr>
              <a:t>Fast API</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695631" y="8016035"/>
            <a:ext cx="3905319" cy="4114800"/>
          </a:xfrm>
          <a:custGeom>
            <a:avLst/>
            <a:gdLst/>
            <a:ahLst/>
            <a:cxnLst/>
            <a:rect r="r" b="b" t="t" l="l"/>
            <a:pathLst>
              <a:path h="4114800" w="3905319">
                <a:moveTo>
                  <a:pt x="0" y="0"/>
                </a:moveTo>
                <a:lnTo>
                  <a:pt x="3905319" y="0"/>
                </a:lnTo>
                <a:lnTo>
                  <a:pt x="390531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10073435"/>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600950" y="2334155"/>
            <a:ext cx="10687050" cy="6102350"/>
            <a:chOff x="0" y="0"/>
            <a:chExt cx="2814696" cy="1607203"/>
          </a:xfrm>
        </p:grpSpPr>
        <p:sp>
          <p:nvSpPr>
            <p:cNvPr name="Freeform 10" id="10"/>
            <p:cNvSpPr/>
            <p:nvPr/>
          </p:nvSpPr>
          <p:spPr>
            <a:xfrm flipH="false" flipV="false" rot="0">
              <a:off x="0" y="0"/>
              <a:ext cx="2814696" cy="1607203"/>
            </a:xfrm>
            <a:custGeom>
              <a:avLst/>
              <a:gdLst/>
              <a:ahLst/>
              <a:cxnLst/>
              <a:rect r="r" b="b" t="t" l="l"/>
              <a:pathLst>
                <a:path h="1607203" w="2814696">
                  <a:moveTo>
                    <a:pt x="0" y="0"/>
                  </a:moveTo>
                  <a:lnTo>
                    <a:pt x="2814696" y="0"/>
                  </a:lnTo>
                  <a:lnTo>
                    <a:pt x="2814696" y="1607203"/>
                  </a:lnTo>
                  <a:lnTo>
                    <a:pt x="0" y="1607203"/>
                  </a:lnTo>
                  <a:close/>
                </a:path>
              </a:pathLst>
            </a:custGeom>
            <a:solidFill>
              <a:srgbClr val="BFDDD2"/>
            </a:solidFill>
          </p:spPr>
        </p:sp>
        <p:sp>
          <p:nvSpPr>
            <p:cNvPr name="TextBox 11" id="11"/>
            <p:cNvSpPr txBox="true"/>
            <p:nvPr/>
          </p:nvSpPr>
          <p:spPr>
            <a:xfrm>
              <a:off x="0" y="-38100"/>
              <a:ext cx="2814696" cy="1645303"/>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6182607" y="758341"/>
            <a:ext cx="3675104" cy="3675104"/>
          </a:xfrm>
          <a:custGeom>
            <a:avLst/>
            <a:gdLst/>
            <a:ahLst/>
            <a:cxnLst/>
            <a:rect r="r" b="b" t="t" l="l"/>
            <a:pathLst>
              <a:path h="3675104" w="3675104">
                <a:moveTo>
                  <a:pt x="0" y="0"/>
                </a:moveTo>
                <a:lnTo>
                  <a:pt x="3675104" y="0"/>
                </a:lnTo>
                <a:lnTo>
                  <a:pt x="3675104" y="3675104"/>
                </a:lnTo>
                <a:lnTo>
                  <a:pt x="0" y="36751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2484758" y="6805162"/>
            <a:ext cx="1210872" cy="1210872"/>
          </a:xfrm>
          <a:custGeom>
            <a:avLst/>
            <a:gdLst/>
            <a:ahLst/>
            <a:cxnLst/>
            <a:rect r="r" b="b" t="t" l="l"/>
            <a:pathLst>
              <a:path h="1210872" w="1210872">
                <a:moveTo>
                  <a:pt x="0" y="0"/>
                </a:moveTo>
                <a:lnTo>
                  <a:pt x="1210873" y="0"/>
                </a:lnTo>
                <a:lnTo>
                  <a:pt x="1210873" y="1210873"/>
                </a:lnTo>
                <a:lnTo>
                  <a:pt x="0" y="1210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240901" y="3807985"/>
            <a:ext cx="5458545" cy="1815631"/>
          </a:xfrm>
          <a:prstGeom prst="rect">
            <a:avLst/>
          </a:prstGeom>
        </p:spPr>
        <p:txBody>
          <a:bodyPr anchor="t" rtlCol="false" tIns="0" lIns="0" bIns="0" rIns="0">
            <a:spAutoFit/>
          </a:bodyPr>
          <a:lstStyle/>
          <a:p>
            <a:pPr algn="l">
              <a:lnSpc>
                <a:spcPts val="7156"/>
              </a:lnSpc>
            </a:pPr>
            <a:r>
              <a:rPr lang="en-US" sz="6065" b="true">
                <a:solidFill>
                  <a:srgbClr val="000000"/>
                </a:solidFill>
                <a:latin typeface="Glacial Indifference Bold"/>
                <a:ea typeface="Glacial Indifference Bold"/>
                <a:cs typeface="Glacial Indifference Bold"/>
                <a:sym typeface="Glacial Indifference Bold"/>
              </a:rPr>
              <a:t>Bussines Understanding</a:t>
            </a:r>
          </a:p>
        </p:txBody>
      </p:sp>
      <p:sp>
        <p:nvSpPr>
          <p:cNvPr name="TextBox 15" id="15"/>
          <p:cNvSpPr txBox="true"/>
          <p:nvPr/>
        </p:nvSpPr>
        <p:spPr>
          <a:xfrm rot="0">
            <a:off x="7599961" y="2257955"/>
            <a:ext cx="10420198" cy="6178550"/>
          </a:xfrm>
          <a:prstGeom prst="rect">
            <a:avLst/>
          </a:prstGeom>
        </p:spPr>
        <p:txBody>
          <a:bodyPr anchor="t" rtlCol="false" tIns="0" lIns="0" bIns="0" rIns="0">
            <a:spAutoFit/>
          </a:bodyPr>
          <a:lstStyle/>
          <a:p>
            <a:pPr algn="just">
              <a:lnSpc>
                <a:spcPts val="4900"/>
              </a:lnSpc>
            </a:pPr>
            <a:r>
              <a:rPr lang="en-US" sz="3500">
                <a:solidFill>
                  <a:srgbClr val="000000"/>
                </a:solidFill>
                <a:latin typeface="Glacial Indifference"/>
                <a:ea typeface="Glacial Indifference"/>
                <a:cs typeface="Glacial Indifference"/>
                <a:sym typeface="Glacial Indifference"/>
              </a:rPr>
              <a:t>Tujuan utama dari analisis ini adalah memahami bagaimana pola konsumsi energi suatu negara berubah dari swasembada menjadi ketergantungan.</a:t>
            </a:r>
          </a:p>
          <a:p>
            <a:pPr algn="just">
              <a:lnSpc>
                <a:spcPts val="4900"/>
              </a:lnSpc>
            </a:pPr>
            <a:r>
              <a:rPr lang="en-US" sz="3500">
                <a:solidFill>
                  <a:srgbClr val="000000"/>
                </a:solidFill>
                <a:latin typeface="Glacial Indifference"/>
                <a:ea typeface="Glacial Indifference"/>
                <a:cs typeface="Glacial Indifference"/>
                <a:sym typeface="Glacial Indifference"/>
              </a:rPr>
              <a:t>P</a:t>
            </a:r>
            <a:r>
              <a:rPr lang="en-US" sz="3500">
                <a:solidFill>
                  <a:srgbClr val="000000"/>
                </a:solidFill>
                <a:latin typeface="Glacial Indifference"/>
                <a:ea typeface="Glacial Indifference"/>
                <a:cs typeface="Glacial Indifference"/>
                <a:sym typeface="Glacial Indifference"/>
              </a:rPr>
              <a:t>ermasalahan yang diangkat adalah ketidakseimbangan antara produksi domestik dan konsumsi energi, yang berdampak pada ketahanan energi nasional.</a:t>
            </a:r>
          </a:p>
          <a:p>
            <a:pPr algn="just">
              <a:lnSpc>
                <a:spcPts val="4900"/>
              </a:lnSpc>
            </a:pPr>
            <a:r>
              <a:rPr lang="en-US" sz="3500">
                <a:solidFill>
                  <a:srgbClr val="000000"/>
                </a:solidFill>
                <a:latin typeface="Glacial Indifference"/>
                <a:ea typeface="Glacial Indifference"/>
                <a:cs typeface="Glacial Indifference"/>
                <a:sym typeface="Glacial Indifference"/>
              </a:rPr>
              <a:t>H</a:t>
            </a:r>
            <a:r>
              <a:rPr lang="en-US" sz="3500">
                <a:solidFill>
                  <a:srgbClr val="000000"/>
                </a:solidFill>
                <a:latin typeface="Glacial Indifference"/>
                <a:ea typeface="Glacial Indifference"/>
                <a:cs typeface="Glacial Indifference"/>
                <a:sym typeface="Glacial Indifference"/>
              </a:rPr>
              <a:t>asil akhir yang ingin dicapai adalah pola tren energi dan model prediksi tingkat ketergantungan di masa depan.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695631" y="8016035"/>
            <a:ext cx="3905319" cy="4114800"/>
          </a:xfrm>
          <a:custGeom>
            <a:avLst/>
            <a:gdLst/>
            <a:ahLst/>
            <a:cxnLst/>
            <a:rect r="r" b="b" t="t" l="l"/>
            <a:pathLst>
              <a:path h="4114800" w="3905319">
                <a:moveTo>
                  <a:pt x="0" y="0"/>
                </a:moveTo>
                <a:lnTo>
                  <a:pt x="3905319" y="0"/>
                </a:lnTo>
                <a:lnTo>
                  <a:pt x="390531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10073435"/>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600950" y="2334155"/>
            <a:ext cx="10687050" cy="5618690"/>
            <a:chOff x="0" y="0"/>
            <a:chExt cx="2814696" cy="1479820"/>
          </a:xfrm>
        </p:grpSpPr>
        <p:sp>
          <p:nvSpPr>
            <p:cNvPr name="Freeform 10" id="10"/>
            <p:cNvSpPr/>
            <p:nvPr/>
          </p:nvSpPr>
          <p:spPr>
            <a:xfrm flipH="false" flipV="false" rot="0">
              <a:off x="0" y="0"/>
              <a:ext cx="2814696" cy="1479820"/>
            </a:xfrm>
            <a:custGeom>
              <a:avLst/>
              <a:gdLst/>
              <a:ahLst/>
              <a:cxnLst/>
              <a:rect r="r" b="b" t="t" l="l"/>
              <a:pathLst>
                <a:path h="1479820" w="2814696">
                  <a:moveTo>
                    <a:pt x="0" y="0"/>
                  </a:moveTo>
                  <a:lnTo>
                    <a:pt x="2814696" y="0"/>
                  </a:lnTo>
                  <a:lnTo>
                    <a:pt x="2814696" y="1479820"/>
                  </a:lnTo>
                  <a:lnTo>
                    <a:pt x="0" y="1479820"/>
                  </a:lnTo>
                  <a:close/>
                </a:path>
              </a:pathLst>
            </a:custGeom>
            <a:solidFill>
              <a:srgbClr val="BFDDD2"/>
            </a:solidFill>
          </p:spPr>
        </p:sp>
        <p:sp>
          <p:nvSpPr>
            <p:cNvPr name="TextBox 11" id="11"/>
            <p:cNvSpPr txBox="true"/>
            <p:nvPr/>
          </p:nvSpPr>
          <p:spPr>
            <a:xfrm>
              <a:off x="0" y="-38100"/>
              <a:ext cx="2814696" cy="151792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6182607" y="758341"/>
            <a:ext cx="3675104" cy="3675104"/>
          </a:xfrm>
          <a:custGeom>
            <a:avLst/>
            <a:gdLst/>
            <a:ahLst/>
            <a:cxnLst/>
            <a:rect r="r" b="b" t="t" l="l"/>
            <a:pathLst>
              <a:path h="3675104" w="3675104">
                <a:moveTo>
                  <a:pt x="0" y="0"/>
                </a:moveTo>
                <a:lnTo>
                  <a:pt x="3675104" y="0"/>
                </a:lnTo>
                <a:lnTo>
                  <a:pt x="3675104" y="3675104"/>
                </a:lnTo>
                <a:lnTo>
                  <a:pt x="0" y="36751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2484758" y="6805162"/>
            <a:ext cx="1210872" cy="1210872"/>
          </a:xfrm>
          <a:custGeom>
            <a:avLst/>
            <a:gdLst/>
            <a:ahLst/>
            <a:cxnLst/>
            <a:rect r="r" b="b" t="t" l="l"/>
            <a:pathLst>
              <a:path h="1210872" w="1210872">
                <a:moveTo>
                  <a:pt x="0" y="0"/>
                </a:moveTo>
                <a:lnTo>
                  <a:pt x="1210873" y="0"/>
                </a:lnTo>
                <a:lnTo>
                  <a:pt x="1210873" y="1210873"/>
                </a:lnTo>
                <a:lnTo>
                  <a:pt x="0" y="1210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240901" y="3807985"/>
            <a:ext cx="5458545" cy="1815631"/>
          </a:xfrm>
          <a:prstGeom prst="rect">
            <a:avLst/>
          </a:prstGeom>
        </p:spPr>
        <p:txBody>
          <a:bodyPr anchor="t" rtlCol="false" tIns="0" lIns="0" bIns="0" rIns="0">
            <a:spAutoFit/>
          </a:bodyPr>
          <a:lstStyle/>
          <a:p>
            <a:pPr algn="l">
              <a:lnSpc>
                <a:spcPts val="7156"/>
              </a:lnSpc>
            </a:pPr>
            <a:r>
              <a:rPr lang="en-US" sz="6065" b="true">
                <a:solidFill>
                  <a:srgbClr val="000000"/>
                </a:solidFill>
                <a:latin typeface="Glacial Indifference Bold"/>
                <a:ea typeface="Glacial Indifference Bold"/>
                <a:cs typeface="Glacial Indifference Bold"/>
                <a:sym typeface="Glacial Indifference Bold"/>
              </a:rPr>
              <a:t>Data Understanding</a:t>
            </a:r>
          </a:p>
        </p:txBody>
      </p:sp>
      <p:sp>
        <p:nvSpPr>
          <p:cNvPr name="TextBox 15" id="15"/>
          <p:cNvSpPr txBox="true"/>
          <p:nvPr/>
        </p:nvSpPr>
        <p:spPr>
          <a:xfrm rot="0">
            <a:off x="7599961" y="3493191"/>
            <a:ext cx="10420198" cy="3082925"/>
          </a:xfrm>
          <a:prstGeom prst="rect">
            <a:avLst/>
          </a:prstGeom>
        </p:spPr>
        <p:txBody>
          <a:bodyPr anchor="t" rtlCol="false" tIns="0" lIns="0" bIns="0" rIns="0">
            <a:spAutoFit/>
          </a:bodyPr>
          <a:lstStyle/>
          <a:p>
            <a:pPr algn="just">
              <a:lnSpc>
                <a:spcPts val="4900"/>
              </a:lnSpc>
            </a:pPr>
            <a:r>
              <a:rPr lang="en-US" sz="3500">
                <a:solidFill>
                  <a:srgbClr val="000000"/>
                </a:solidFill>
                <a:latin typeface="Glacial Indifference"/>
                <a:ea typeface="Glacial Indifference"/>
                <a:cs typeface="Glacial Indifference"/>
                <a:sym typeface="Glacial Indifference"/>
              </a:rPr>
              <a:t>Data diambil dari World Energy Statistics yang tersedia di Kaggle, dengan rentang tahun 1973 hingga 2021.</a:t>
            </a:r>
          </a:p>
          <a:p>
            <a:pPr algn="just">
              <a:lnSpc>
                <a:spcPts val="4900"/>
              </a:lnSpc>
            </a:pPr>
            <a:r>
              <a:rPr lang="en-US" sz="3500">
                <a:solidFill>
                  <a:srgbClr val="000000"/>
                </a:solidFill>
                <a:latin typeface="Glacial Indifference"/>
                <a:ea typeface="Glacial Indifference"/>
                <a:cs typeface="Glacial Indifference"/>
                <a:sym typeface="Glacial Indifference"/>
              </a:rPr>
              <a:t>Dataset mencakup berbagai variabel seperti produksi, konsumsi, impor, dan perubahan stok energi.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7032" y="8227689"/>
            <a:ext cx="3304243" cy="3304243"/>
          </a:xfrm>
          <a:custGeom>
            <a:avLst/>
            <a:gdLst/>
            <a:ahLst/>
            <a:cxnLst/>
            <a:rect r="r" b="b" t="t" l="l"/>
            <a:pathLst>
              <a:path h="3304243" w="3304243">
                <a:moveTo>
                  <a:pt x="0" y="0"/>
                </a:moveTo>
                <a:lnTo>
                  <a:pt x="3304244" y="0"/>
                </a:lnTo>
                <a:lnTo>
                  <a:pt x="3304244" y="3304243"/>
                </a:lnTo>
                <a:lnTo>
                  <a:pt x="0" y="3304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7121" y="6106625"/>
            <a:ext cx="3380275" cy="3380275"/>
          </a:xfrm>
          <a:custGeom>
            <a:avLst/>
            <a:gdLst/>
            <a:ahLst/>
            <a:cxnLst/>
            <a:rect r="r" b="b" t="t" l="l"/>
            <a:pathLst>
              <a:path h="3380275" w="3380275">
                <a:moveTo>
                  <a:pt x="0" y="0"/>
                </a:moveTo>
                <a:lnTo>
                  <a:pt x="3380276" y="0"/>
                </a:lnTo>
                <a:lnTo>
                  <a:pt x="3380276" y="3380275"/>
                </a:lnTo>
                <a:lnTo>
                  <a:pt x="0" y="3380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true" rot="0">
            <a:off x="14380637" y="-611753"/>
            <a:ext cx="4271475" cy="3459895"/>
          </a:xfrm>
          <a:custGeom>
            <a:avLst/>
            <a:gdLst/>
            <a:ahLst/>
            <a:cxnLst/>
            <a:rect r="r" b="b" t="t" l="l"/>
            <a:pathLst>
              <a:path h="3459895" w="4271475">
                <a:moveTo>
                  <a:pt x="0" y="3459895"/>
                </a:moveTo>
                <a:lnTo>
                  <a:pt x="4271475" y="3459895"/>
                </a:lnTo>
                <a:lnTo>
                  <a:pt x="4271475" y="0"/>
                </a:lnTo>
                <a:lnTo>
                  <a:pt x="0" y="0"/>
                </a:lnTo>
                <a:lnTo>
                  <a:pt x="0" y="3459895"/>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0" y="0"/>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6368649" y="2629502"/>
            <a:ext cx="1150521" cy="1006706"/>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4785329" y="2023714"/>
            <a:ext cx="8717342" cy="6239573"/>
          </a:xfrm>
          <a:custGeom>
            <a:avLst/>
            <a:gdLst/>
            <a:ahLst/>
            <a:cxnLst/>
            <a:rect r="r" b="b" t="t" l="l"/>
            <a:pathLst>
              <a:path h="6239573" w="8717342">
                <a:moveTo>
                  <a:pt x="0" y="0"/>
                </a:moveTo>
                <a:lnTo>
                  <a:pt x="8717342" y="0"/>
                </a:lnTo>
                <a:lnTo>
                  <a:pt x="8717342" y="6239572"/>
                </a:lnTo>
                <a:lnTo>
                  <a:pt x="0" y="6239572"/>
                </a:lnTo>
                <a:lnTo>
                  <a:pt x="0" y="0"/>
                </a:lnTo>
                <a:close/>
              </a:path>
            </a:pathLst>
          </a:custGeom>
          <a:blipFill>
            <a:blip r:embed="rId8"/>
            <a:stretch>
              <a:fillRect l="0" t="-295" r="0" b="-295"/>
            </a:stretch>
          </a:blipFill>
        </p:spPr>
      </p:sp>
      <p:sp>
        <p:nvSpPr>
          <p:cNvPr name="TextBox 15" id="15"/>
          <p:cNvSpPr txBox="true"/>
          <p:nvPr/>
        </p:nvSpPr>
        <p:spPr>
          <a:xfrm rot="0">
            <a:off x="4188904" y="381000"/>
            <a:ext cx="9910192" cy="1295400"/>
          </a:xfrm>
          <a:prstGeom prst="rect">
            <a:avLst/>
          </a:prstGeom>
        </p:spPr>
        <p:txBody>
          <a:bodyPr anchor="t" rtlCol="false" tIns="0" lIns="0" bIns="0" rIns="0">
            <a:spAutoFit/>
          </a:bodyPr>
          <a:lstStyle/>
          <a:p>
            <a:pPr algn="ctr">
              <a:lnSpc>
                <a:spcPts val="10500"/>
              </a:lnSpc>
            </a:pPr>
            <a:r>
              <a:rPr lang="en-US" sz="7500" b="true">
                <a:solidFill>
                  <a:srgbClr val="000000"/>
                </a:solidFill>
                <a:latin typeface="Glacial Indifference Bold"/>
                <a:ea typeface="Glacial Indifference Bold"/>
                <a:cs typeface="Glacial Indifference Bold"/>
                <a:sym typeface="Glacial Indifference Bold"/>
              </a:rPr>
              <a:t>Data Understanding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7032" y="8227689"/>
            <a:ext cx="3304243" cy="3304243"/>
          </a:xfrm>
          <a:custGeom>
            <a:avLst/>
            <a:gdLst/>
            <a:ahLst/>
            <a:cxnLst/>
            <a:rect r="r" b="b" t="t" l="l"/>
            <a:pathLst>
              <a:path h="3304243" w="3304243">
                <a:moveTo>
                  <a:pt x="0" y="0"/>
                </a:moveTo>
                <a:lnTo>
                  <a:pt x="3304244" y="0"/>
                </a:lnTo>
                <a:lnTo>
                  <a:pt x="3304244" y="3304243"/>
                </a:lnTo>
                <a:lnTo>
                  <a:pt x="0" y="3304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7121" y="6106625"/>
            <a:ext cx="3380275" cy="3380275"/>
          </a:xfrm>
          <a:custGeom>
            <a:avLst/>
            <a:gdLst/>
            <a:ahLst/>
            <a:cxnLst/>
            <a:rect r="r" b="b" t="t" l="l"/>
            <a:pathLst>
              <a:path h="3380275" w="3380275">
                <a:moveTo>
                  <a:pt x="0" y="0"/>
                </a:moveTo>
                <a:lnTo>
                  <a:pt x="3380276" y="0"/>
                </a:lnTo>
                <a:lnTo>
                  <a:pt x="3380276" y="3380275"/>
                </a:lnTo>
                <a:lnTo>
                  <a:pt x="0" y="3380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true" rot="0">
            <a:off x="14380637" y="-611753"/>
            <a:ext cx="4271475" cy="3459895"/>
          </a:xfrm>
          <a:custGeom>
            <a:avLst/>
            <a:gdLst/>
            <a:ahLst/>
            <a:cxnLst/>
            <a:rect r="r" b="b" t="t" l="l"/>
            <a:pathLst>
              <a:path h="3459895" w="4271475">
                <a:moveTo>
                  <a:pt x="0" y="3459895"/>
                </a:moveTo>
                <a:lnTo>
                  <a:pt x="4271475" y="3459895"/>
                </a:lnTo>
                <a:lnTo>
                  <a:pt x="4271475" y="0"/>
                </a:lnTo>
                <a:lnTo>
                  <a:pt x="0" y="0"/>
                </a:lnTo>
                <a:lnTo>
                  <a:pt x="0" y="3459895"/>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0" y="0"/>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6368649" y="2629502"/>
            <a:ext cx="1150521" cy="1006706"/>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3493371" y="2339375"/>
            <a:ext cx="11301259" cy="5608250"/>
          </a:xfrm>
          <a:custGeom>
            <a:avLst/>
            <a:gdLst/>
            <a:ahLst/>
            <a:cxnLst/>
            <a:rect r="r" b="b" t="t" l="l"/>
            <a:pathLst>
              <a:path h="5608250" w="11301259">
                <a:moveTo>
                  <a:pt x="0" y="0"/>
                </a:moveTo>
                <a:lnTo>
                  <a:pt x="11301258" y="0"/>
                </a:lnTo>
                <a:lnTo>
                  <a:pt x="11301258" y="5608250"/>
                </a:lnTo>
                <a:lnTo>
                  <a:pt x="0" y="5608250"/>
                </a:lnTo>
                <a:lnTo>
                  <a:pt x="0" y="0"/>
                </a:lnTo>
                <a:close/>
              </a:path>
            </a:pathLst>
          </a:custGeom>
          <a:blipFill>
            <a:blip r:embed="rId8"/>
            <a:stretch>
              <a:fillRect l="0" t="0" r="0" b="0"/>
            </a:stretch>
          </a:blipFill>
        </p:spPr>
      </p:sp>
      <p:sp>
        <p:nvSpPr>
          <p:cNvPr name="TextBox 15" id="15"/>
          <p:cNvSpPr txBox="true"/>
          <p:nvPr/>
        </p:nvSpPr>
        <p:spPr>
          <a:xfrm rot="0">
            <a:off x="4188904" y="381000"/>
            <a:ext cx="9910192" cy="1295400"/>
          </a:xfrm>
          <a:prstGeom prst="rect">
            <a:avLst/>
          </a:prstGeom>
        </p:spPr>
        <p:txBody>
          <a:bodyPr anchor="t" rtlCol="false" tIns="0" lIns="0" bIns="0" rIns="0">
            <a:spAutoFit/>
          </a:bodyPr>
          <a:lstStyle/>
          <a:p>
            <a:pPr algn="ctr">
              <a:lnSpc>
                <a:spcPts val="10500"/>
              </a:lnSpc>
            </a:pPr>
            <a:r>
              <a:rPr lang="en-US" sz="7500" b="true">
                <a:solidFill>
                  <a:srgbClr val="000000"/>
                </a:solidFill>
                <a:latin typeface="Glacial Indifference Bold"/>
                <a:ea typeface="Glacial Indifference Bold"/>
                <a:cs typeface="Glacial Indifference Bold"/>
                <a:sym typeface="Glacial Indifference Bold"/>
              </a:rPr>
              <a:t>Visualization</a:t>
            </a:r>
          </a:p>
        </p:txBody>
      </p:sp>
      <p:sp>
        <p:nvSpPr>
          <p:cNvPr name="TextBox 16" id="16"/>
          <p:cNvSpPr txBox="true"/>
          <p:nvPr/>
        </p:nvSpPr>
        <p:spPr>
          <a:xfrm rot="0">
            <a:off x="4188904" y="8505825"/>
            <a:ext cx="9910192" cy="1295400"/>
          </a:xfrm>
          <a:prstGeom prst="rect">
            <a:avLst/>
          </a:prstGeom>
        </p:spPr>
        <p:txBody>
          <a:bodyPr anchor="t" rtlCol="false" tIns="0" lIns="0" bIns="0" rIns="0">
            <a:spAutoFit/>
          </a:bodyPr>
          <a:lstStyle/>
          <a:p>
            <a:pPr algn="ctr">
              <a:lnSpc>
                <a:spcPts val="10500"/>
              </a:lnSpc>
            </a:pPr>
            <a:r>
              <a:rPr lang="en-US" sz="7500" b="true">
                <a:solidFill>
                  <a:srgbClr val="000000"/>
                </a:solidFill>
                <a:latin typeface="Glacial Indifference Bold"/>
                <a:ea typeface="Glacial Indifference Bold"/>
                <a:cs typeface="Glacial Indifference Bold"/>
                <a:sym typeface="Glacial Indifference Bold"/>
              </a:rPr>
              <a:t>Distribution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7032" y="8227689"/>
            <a:ext cx="3304243" cy="3304243"/>
          </a:xfrm>
          <a:custGeom>
            <a:avLst/>
            <a:gdLst/>
            <a:ahLst/>
            <a:cxnLst/>
            <a:rect r="r" b="b" t="t" l="l"/>
            <a:pathLst>
              <a:path h="3304243" w="3304243">
                <a:moveTo>
                  <a:pt x="0" y="0"/>
                </a:moveTo>
                <a:lnTo>
                  <a:pt x="3304244" y="0"/>
                </a:lnTo>
                <a:lnTo>
                  <a:pt x="3304244" y="3304243"/>
                </a:lnTo>
                <a:lnTo>
                  <a:pt x="0" y="3304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7121" y="6106625"/>
            <a:ext cx="3380275" cy="3380275"/>
          </a:xfrm>
          <a:custGeom>
            <a:avLst/>
            <a:gdLst/>
            <a:ahLst/>
            <a:cxnLst/>
            <a:rect r="r" b="b" t="t" l="l"/>
            <a:pathLst>
              <a:path h="3380275" w="3380275">
                <a:moveTo>
                  <a:pt x="0" y="0"/>
                </a:moveTo>
                <a:lnTo>
                  <a:pt x="3380276" y="0"/>
                </a:lnTo>
                <a:lnTo>
                  <a:pt x="3380276" y="3380275"/>
                </a:lnTo>
                <a:lnTo>
                  <a:pt x="0" y="3380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true" rot="0">
            <a:off x="14380637" y="-611753"/>
            <a:ext cx="4271475" cy="3459895"/>
          </a:xfrm>
          <a:custGeom>
            <a:avLst/>
            <a:gdLst/>
            <a:ahLst/>
            <a:cxnLst/>
            <a:rect r="r" b="b" t="t" l="l"/>
            <a:pathLst>
              <a:path h="3459895" w="4271475">
                <a:moveTo>
                  <a:pt x="0" y="3459895"/>
                </a:moveTo>
                <a:lnTo>
                  <a:pt x="4271475" y="3459895"/>
                </a:lnTo>
                <a:lnTo>
                  <a:pt x="4271475" y="0"/>
                </a:lnTo>
                <a:lnTo>
                  <a:pt x="0" y="0"/>
                </a:lnTo>
                <a:lnTo>
                  <a:pt x="0" y="3459895"/>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0" y="0"/>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6368649" y="2629502"/>
            <a:ext cx="1150521" cy="1006706"/>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3493371" y="2741982"/>
            <a:ext cx="11301259" cy="4803035"/>
          </a:xfrm>
          <a:custGeom>
            <a:avLst/>
            <a:gdLst/>
            <a:ahLst/>
            <a:cxnLst/>
            <a:rect r="r" b="b" t="t" l="l"/>
            <a:pathLst>
              <a:path h="4803035" w="11301259">
                <a:moveTo>
                  <a:pt x="0" y="0"/>
                </a:moveTo>
                <a:lnTo>
                  <a:pt x="11301258" y="0"/>
                </a:lnTo>
                <a:lnTo>
                  <a:pt x="11301258" y="4803036"/>
                </a:lnTo>
                <a:lnTo>
                  <a:pt x="0" y="4803036"/>
                </a:lnTo>
                <a:lnTo>
                  <a:pt x="0" y="0"/>
                </a:lnTo>
                <a:close/>
              </a:path>
            </a:pathLst>
          </a:custGeom>
          <a:blipFill>
            <a:blip r:embed="rId8"/>
            <a:stretch>
              <a:fillRect l="0" t="0" r="0" b="0"/>
            </a:stretch>
          </a:blipFill>
        </p:spPr>
      </p:sp>
      <p:sp>
        <p:nvSpPr>
          <p:cNvPr name="TextBox 15" id="15"/>
          <p:cNvSpPr txBox="true"/>
          <p:nvPr/>
        </p:nvSpPr>
        <p:spPr>
          <a:xfrm rot="0">
            <a:off x="4188904" y="381000"/>
            <a:ext cx="9910192" cy="1295400"/>
          </a:xfrm>
          <a:prstGeom prst="rect">
            <a:avLst/>
          </a:prstGeom>
        </p:spPr>
        <p:txBody>
          <a:bodyPr anchor="t" rtlCol="false" tIns="0" lIns="0" bIns="0" rIns="0">
            <a:spAutoFit/>
          </a:bodyPr>
          <a:lstStyle/>
          <a:p>
            <a:pPr algn="ctr">
              <a:lnSpc>
                <a:spcPts val="10500"/>
              </a:lnSpc>
            </a:pPr>
            <a:r>
              <a:rPr lang="en-US" sz="7500" b="true">
                <a:solidFill>
                  <a:srgbClr val="000000"/>
                </a:solidFill>
                <a:latin typeface="Glacial Indifference Bold"/>
                <a:ea typeface="Glacial Indifference Bold"/>
                <a:cs typeface="Glacial Indifference Bold"/>
                <a:sym typeface="Glacial Indifference Bold"/>
              </a:rPr>
              <a:t>Visualization</a:t>
            </a:r>
          </a:p>
        </p:txBody>
      </p:sp>
      <p:sp>
        <p:nvSpPr>
          <p:cNvPr name="TextBox 16" id="16"/>
          <p:cNvSpPr txBox="true"/>
          <p:nvPr/>
        </p:nvSpPr>
        <p:spPr>
          <a:xfrm rot="0">
            <a:off x="4188904" y="8505825"/>
            <a:ext cx="9910192" cy="1295400"/>
          </a:xfrm>
          <a:prstGeom prst="rect">
            <a:avLst/>
          </a:prstGeom>
        </p:spPr>
        <p:txBody>
          <a:bodyPr anchor="t" rtlCol="false" tIns="0" lIns="0" bIns="0" rIns="0">
            <a:spAutoFit/>
          </a:bodyPr>
          <a:lstStyle/>
          <a:p>
            <a:pPr algn="ctr">
              <a:lnSpc>
                <a:spcPts val="10500"/>
              </a:lnSpc>
            </a:pPr>
            <a:r>
              <a:rPr lang="en-US" sz="7500" b="true">
                <a:solidFill>
                  <a:srgbClr val="000000"/>
                </a:solidFill>
                <a:latin typeface="Glacial Indifference Bold"/>
                <a:ea typeface="Glacial Indifference Bold"/>
                <a:cs typeface="Glacial Indifference Bold"/>
                <a:sym typeface="Glacial Indifference Bold"/>
              </a:rPr>
              <a:t>Composition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7032" y="8227689"/>
            <a:ext cx="3304243" cy="3304243"/>
          </a:xfrm>
          <a:custGeom>
            <a:avLst/>
            <a:gdLst/>
            <a:ahLst/>
            <a:cxnLst/>
            <a:rect r="r" b="b" t="t" l="l"/>
            <a:pathLst>
              <a:path h="3304243" w="3304243">
                <a:moveTo>
                  <a:pt x="0" y="0"/>
                </a:moveTo>
                <a:lnTo>
                  <a:pt x="3304244" y="0"/>
                </a:lnTo>
                <a:lnTo>
                  <a:pt x="3304244" y="3304243"/>
                </a:lnTo>
                <a:lnTo>
                  <a:pt x="0" y="3304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7121" y="6106625"/>
            <a:ext cx="3380275" cy="3380275"/>
          </a:xfrm>
          <a:custGeom>
            <a:avLst/>
            <a:gdLst/>
            <a:ahLst/>
            <a:cxnLst/>
            <a:rect r="r" b="b" t="t" l="l"/>
            <a:pathLst>
              <a:path h="3380275" w="3380275">
                <a:moveTo>
                  <a:pt x="0" y="0"/>
                </a:moveTo>
                <a:lnTo>
                  <a:pt x="3380276" y="0"/>
                </a:lnTo>
                <a:lnTo>
                  <a:pt x="3380276" y="3380275"/>
                </a:lnTo>
                <a:lnTo>
                  <a:pt x="0" y="3380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true" rot="0">
            <a:off x="14380637" y="-611753"/>
            <a:ext cx="4271475" cy="3459895"/>
          </a:xfrm>
          <a:custGeom>
            <a:avLst/>
            <a:gdLst/>
            <a:ahLst/>
            <a:cxnLst/>
            <a:rect r="r" b="b" t="t" l="l"/>
            <a:pathLst>
              <a:path h="3459895" w="4271475">
                <a:moveTo>
                  <a:pt x="0" y="3459895"/>
                </a:moveTo>
                <a:lnTo>
                  <a:pt x="4271475" y="3459895"/>
                </a:lnTo>
                <a:lnTo>
                  <a:pt x="4271475" y="0"/>
                </a:lnTo>
                <a:lnTo>
                  <a:pt x="0" y="0"/>
                </a:lnTo>
                <a:lnTo>
                  <a:pt x="0" y="3459895"/>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0" y="0"/>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6368649" y="2629502"/>
            <a:ext cx="1150521" cy="1006706"/>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4366516" y="2294925"/>
            <a:ext cx="9554968" cy="5697150"/>
          </a:xfrm>
          <a:custGeom>
            <a:avLst/>
            <a:gdLst/>
            <a:ahLst/>
            <a:cxnLst/>
            <a:rect r="r" b="b" t="t" l="l"/>
            <a:pathLst>
              <a:path h="5697150" w="9554968">
                <a:moveTo>
                  <a:pt x="0" y="0"/>
                </a:moveTo>
                <a:lnTo>
                  <a:pt x="9554968" y="0"/>
                </a:lnTo>
                <a:lnTo>
                  <a:pt x="9554968" y="5697150"/>
                </a:lnTo>
                <a:lnTo>
                  <a:pt x="0" y="5697150"/>
                </a:lnTo>
                <a:lnTo>
                  <a:pt x="0" y="0"/>
                </a:lnTo>
                <a:close/>
              </a:path>
            </a:pathLst>
          </a:custGeom>
          <a:blipFill>
            <a:blip r:embed="rId8"/>
            <a:stretch>
              <a:fillRect l="0" t="0" r="0" b="0"/>
            </a:stretch>
          </a:blipFill>
        </p:spPr>
      </p:sp>
      <p:sp>
        <p:nvSpPr>
          <p:cNvPr name="TextBox 15" id="15"/>
          <p:cNvSpPr txBox="true"/>
          <p:nvPr/>
        </p:nvSpPr>
        <p:spPr>
          <a:xfrm rot="0">
            <a:off x="4188904" y="381000"/>
            <a:ext cx="9910192" cy="1295400"/>
          </a:xfrm>
          <a:prstGeom prst="rect">
            <a:avLst/>
          </a:prstGeom>
        </p:spPr>
        <p:txBody>
          <a:bodyPr anchor="t" rtlCol="false" tIns="0" lIns="0" bIns="0" rIns="0">
            <a:spAutoFit/>
          </a:bodyPr>
          <a:lstStyle/>
          <a:p>
            <a:pPr algn="ctr">
              <a:lnSpc>
                <a:spcPts val="10500"/>
              </a:lnSpc>
            </a:pPr>
            <a:r>
              <a:rPr lang="en-US" sz="7500" b="true">
                <a:solidFill>
                  <a:srgbClr val="000000"/>
                </a:solidFill>
                <a:latin typeface="Glacial Indifference Bold"/>
                <a:ea typeface="Glacial Indifference Bold"/>
                <a:cs typeface="Glacial Indifference Bold"/>
                <a:sym typeface="Glacial Indifference Bold"/>
              </a:rPr>
              <a:t>Visualization</a:t>
            </a:r>
          </a:p>
        </p:txBody>
      </p:sp>
      <p:sp>
        <p:nvSpPr>
          <p:cNvPr name="TextBox 16" id="16"/>
          <p:cNvSpPr txBox="true"/>
          <p:nvPr/>
        </p:nvSpPr>
        <p:spPr>
          <a:xfrm rot="0">
            <a:off x="4188904" y="8505825"/>
            <a:ext cx="9910192" cy="1295400"/>
          </a:xfrm>
          <a:prstGeom prst="rect">
            <a:avLst/>
          </a:prstGeom>
        </p:spPr>
        <p:txBody>
          <a:bodyPr anchor="t" rtlCol="false" tIns="0" lIns="0" bIns="0" rIns="0">
            <a:spAutoFit/>
          </a:bodyPr>
          <a:lstStyle/>
          <a:p>
            <a:pPr algn="ctr">
              <a:lnSpc>
                <a:spcPts val="10500"/>
              </a:lnSpc>
            </a:pPr>
            <a:r>
              <a:rPr lang="en-US" sz="7500" b="true">
                <a:solidFill>
                  <a:srgbClr val="000000"/>
                </a:solidFill>
                <a:latin typeface="Glacial Indifference Bold"/>
                <a:ea typeface="Glacial Indifference Bold"/>
                <a:cs typeface="Glacial Indifference Bold"/>
                <a:sym typeface="Glacial Indifference Bold"/>
              </a:rPr>
              <a:t>Relationship</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7032" y="8227689"/>
            <a:ext cx="3304243" cy="3304243"/>
          </a:xfrm>
          <a:custGeom>
            <a:avLst/>
            <a:gdLst/>
            <a:ahLst/>
            <a:cxnLst/>
            <a:rect r="r" b="b" t="t" l="l"/>
            <a:pathLst>
              <a:path h="3304243" w="3304243">
                <a:moveTo>
                  <a:pt x="0" y="0"/>
                </a:moveTo>
                <a:lnTo>
                  <a:pt x="3304244" y="0"/>
                </a:lnTo>
                <a:lnTo>
                  <a:pt x="3304244" y="3304243"/>
                </a:lnTo>
                <a:lnTo>
                  <a:pt x="0" y="3304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7121" y="6106625"/>
            <a:ext cx="3380275" cy="3380275"/>
          </a:xfrm>
          <a:custGeom>
            <a:avLst/>
            <a:gdLst/>
            <a:ahLst/>
            <a:cxnLst/>
            <a:rect r="r" b="b" t="t" l="l"/>
            <a:pathLst>
              <a:path h="3380275" w="3380275">
                <a:moveTo>
                  <a:pt x="0" y="0"/>
                </a:moveTo>
                <a:lnTo>
                  <a:pt x="3380276" y="0"/>
                </a:lnTo>
                <a:lnTo>
                  <a:pt x="3380276" y="3380275"/>
                </a:lnTo>
                <a:lnTo>
                  <a:pt x="0" y="3380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true" rot="0">
            <a:off x="14380637" y="-611753"/>
            <a:ext cx="4271475" cy="3459895"/>
          </a:xfrm>
          <a:custGeom>
            <a:avLst/>
            <a:gdLst/>
            <a:ahLst/>
            <a:cxnLst/>
            <a:rect r="r" b="b" t="t" l="l"/>
            <a:pathLst>
              <a:path h="3459895" w="4271475">
                <a:moveTo>
                  <a:pt x="0" y="3459895"/>
                </a:moveTo>
                <a:lnTo>
                  <a:pt x="4271475" y="3459895"/>
                </a:lnTo>
                <a:lnTo>
                  <a:pt x="4271475" y="0"/>
                </a:lnTo>
                <a:lnTo>
                  <a:pt x="0" y="0"/>
                </a:lnTo>
                <a:lnTo>
                  <a:pt x="0" y="3459895"/>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0" y="0"/>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16368649" y="2629502"/>
            <a:ext cx="1150521" cy="1006706"/>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BFDDD2"/>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4" id="14"/>
          <p:cNvSpPr/>
          <p:nvPr/>
        </p:nvSpPr>
        <p:spPr>
          <a:xfrm flipH="false" flipV="false" rot="0">
            <a:off x="3493371" y="2741982"/>
            <a:ext cx="11301259" cy="4803035"/>
          </a:xfrm>
          <a:custGeom>
            <a:avLst/>
            <a:gdLst/>
            <a:ahLst/>
            <a:cxnLst/>
            <a:rect r="r" b="b" t="t" l="l"/>
            <a:pathLst>
              <a:path h="4803035" w="11301259">
                <a:moveTo>
                  <a:pt x="0" y="0"/>
                </a:moveTo>
                <a:lnTo>
                  <a:pt x="11301258" y="0"/>
                </a:lnTo>
                <a:lnTo>
                  <a:pt x="11301258" y="4803036"/>
                </a:lnTo>
                <a:lnTo>
                  <a:pt x="0" y="4803036"/>
                </a:lnTo>
                <a:lnTo>
                  <a:pt x="0" y="0"/>
                </a:lnTo>
                <a:close/>
              </a:path>
            </a:pathLst>
          </a:custGeom>
          <a:blipFill>
            <a:blip r:embed="rId8"/>
            <a:stretch>
              <a:fillRect l="0" t="0" r="0" b="0"/>
            </a:stretch>
          </a:blipFill>
        </p:spPr>
      </p:sp>
      <p:sp>
        <p:nvSpPr>
          <p:cNvPr name="TextBox 15" id="15"/>
          <p:cNvSpPr txBox="true"/>
          <p:nvPr/>
        </p:nvSpPr>
        <p:spPr>
          <a:xfrm rot="0">
            <a:off x="4188904" y="381000"/>
            <a:ext cx="9910192" cy="1295400"/>
          </a:xfrm>
          <a:prstGeom prst="rect">
            <a:avLst/>
          </a:prstGeom>
        </p:spPr>
        <p:txBody>
          <a:bodyPr anchor="t" rtlCol="false" tIns="0" lIns="0" bIns="0" rIns="0">
            <a:spAutoFit/>
          </a:bodyPr>
          <a:lstStyle/>
          <a:p>
            <a:pPr algn="ctr">
              <a:lnSpc>
                <a:spcPts val="10500"/>
              </a:lnSpc>
            </a:pPr>
            <a:r>
              <a:rPr lang="en-US" sz="7500" b="true">
                <a:solidFill>
                  <a:srgbClr val="000000"/>
                </a:solidFill>
                <a:latin typeface="Glacial Indifference Bold"/>
                <a:ea typeface="Glacial Indifference Bold"/>
                <a:cs typeface="Glacial Indifference Bold"/>
                <a:sym typeface="Glacial Indifference Bold"/>
              </a:rPr>
              <a:t>Visualization</a:t>
            </a:r>
          </a:p>
        </p:txBody>
      </p:sp>
      <p:sp>
        <p:nvSpPr>
          <p:cNvPr name="TextBox 16" id="16"/>
          <p:cNvSpPr txBox="true"/>
          <p:nvPr/>
        </p:nvSpPr>
        <p:spPr>
          <a:xfrm rot="0">
            <a:off x="4188904" y="8505825"/>
            <a:ext cx="9910192" cy="1295400"/>
          </a:xfrm>
          <a:prstGeom prst="rect">
            <a:avLst/>
          </a:prstGeom>
        </p:spPr>
        <p:txBody>
          <a:bodyPr anchor="t" rtlCol="false" tIns="0" lIns="0" bIns="0" rIns="0">
            <a:spAutoFit/>
          </a:bodyPr>
          <a:lstStyle/>
          <a:p>
            <a:pPr algn="ctr">
              <a:lnSpc>
                <a:spcPts val="10500"/>
              </a:lnSpc>
            </a:pPr>
            <a:r>
              <a:rPr lang="en-US" sz="7500" b="true">
                <a:solidFill>
                  <a:srgbClr val="000000"/>
                </a:solidFill>
                <a:latin typeface="Glacial Indifference Bold"/>
                <a:ea typeface="Glacial Indifference Bold"/>
                <a:cs typeface="Glacial Indifference Bold"/>
                <a:sym typeface="Glacial Indifference Bold"/>
              </a:rPr>
              <a:t>Comparation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BFDDD2"/>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3695631" y="8016035"/>
            <a:ext cx="3905319" cy="4114800"/>
          </a:xfrm>
          <a:custGeom>
            <a:avLst/>
            <a:gdLst/>
            <a:ahLst/>
            <a:cxnLst/>
            <a:rect r="r" b="b" t="t" l="l"/>
            <a:pathLst>
              <a:path h="4114800" w="3905319">
                <a:moveTo>
                  <a:pt x="0" y="0"/>
                </a:moveTo>
                <a:lnTo>
                  <a:pt x="3905319" y="0"/>
                </a:lnTo>
                <a:lnTo>
                  <a:pt x="390531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10073435"/>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5DA295"/>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7600950" y="2334155"/>
            <a:ext cx="10687050" cy="5618690"/>
            <a:chOff x="0" y="0"/>
            <a:chExt cx="2814696" cy="1479820"/>
          </a:xfrm>
        </p:grpSpPr>
        <p:sp>
          <p:nvSpPr>
            <p:cNvPr name="Freeform 10" id="10"/>
            <p:cNvSpPr/>
            <p:nvPr/>
          </p:nvSpPr>
          <p:spPr>
            <a:xfrm flipH="false" flipV="false" rot="0">
              <a:off x="0" y="0"/>
              <a:ext cx="2814696" cy="1479820"/>
            </a:xfrm>
            <a:custGeom>
              <a:avLst/>
              <a:gdLst/>
              <a:ahLst/>
              <a:cxnLst/>
              <a:rect r="r" b="b" t="t" l="l"/>
              <a:pathLst>
                <a:path h="1479820" w="2814696">
                  <a:moveTo>
                    <a:pt x="0" y="0"/>
                  </a:moveTo>
                  <a:lnTo>
                    <a:pt x="2814696" y="0"/>
                  </a:lnTo>
                  <a:lnTo>
                    <a:pt x="2814696" y="1479820"/>
                  </a:lnTo>
                  <a:lnTo>
                    <a:pt x="0" y="1479820"/>
                  </a:lnTo>
                  <a:close/>
                </a:path>
              </a:pathLst>
            </a:custGeom>
            <a:solidFill>
              <a:srgbClr val="BFDDD2"/>
            </a:solidFill>
          </p:spPr>
        </p:sp>
        <p:sp>
          <p:nvSpPr>
            <p:cNvPr name="TextBox 11" id="11"/>
            <p:cNvSpPr txBox="true"/>
            <p:nvPr/>
          </p:nvSpPr>
          <p:spPr>
            <a:xfrm>
              <a:off x="0" y="-38100"/>
              <a:ext cx="2814696" cy="1517920"/>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16182607" y="758341"/>
            <a:ext cx="3675104" cy="3675104"/>
          </a:xfrm>
          <a:custGeom>
            <a:avLst/>
            <a:gdLst/>
            <a:ahLst/>
            <a:cxnLst/>
            <a:rect r="r" b="b" t="t" l="l"/>
            <a:pathLst>
              <a:path h="3675104" w="3675104">
                <a:moveTo>
                  <a:pt x="0" y="0"/>
                </a:moveTo>
                <a:lnTo>
                  <a:pt x="3675104" y="0"/>
                </a:lnTo>
                <a:lnTo>
                  <a:pt x="3675104" y="3675104"/>
                </a:lnTo>
                <a:lnTo>
                  <a:pt x="0" y="36751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2484758" y="6805162"/>
            <a:ext cx="1210872" cy="1210872"/>
          </a:xfrm>
          <a:custGeom>
            <a:avLst/>
            <a:gdLst/>
            <a:ahLst/>
            <a:cxnLst/>
            <a:rect r="r" b="b" t="t" l="l"/>
            <a:pathLst>
              <a:path h="1210872" w="1210872">
                <a:moveTo>
                  <a:pt x="0" y="0"/>
                </a:moveTo>
                <a:lnTo>
                  <a:pt x="1210873" y="0"/>
                </a:lnTo>
                <a:lnTo>
                  <a:pt x="1210873" y="1210873"/>
                </a:lnTo>
                <a:lnTo>
                  <a:pt x="0" y="1210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240901" y="4240447"/>
            <a:ext cx="5458545" cy="1815631"/>
          </a:xfrm>
          <a:prstGeom prst="rect">
            <a:avLst/>
          </a:prstGeom>
        </p:spPr>
        <p:txBody>
          <a:bodyPr anchor="t" rtlCol="false" tIns="0" lIns="0" bIns="0" rIns="0">
            <a:spAutoFit/>
          </a:bodyPr>
          <a:lstStyle/>
          <a:p>
            <a:pPr algn="l">
              <a:lnSpc>
                <a:spcPts val="7156"/>
              </a:lnSpc>
            </a:pPr>
            <a:r>
              <a:rPr lang="en-US" sz="6065" b="true">
                <a:solidFill>
                  <a:srgbClr val="000000"/>
                </a:solidFill>
                <a:latin typeface="Glacial Indifference Bold"/>
                <a:ea typeface="Glacial Indifference Bold"/>
                <a:cs typeface="Glacial Indifference Bold"/>
                <a:sym typeface="Glacial Indifference Bold"/>
              </a:rPr>
              <a:t>Data Preparation</a:t>
            </a:r>
          </a:p>
        </p:txBody>
      </p:sp>
      <p:sp>
        <p:nvSpPr>
          <p:cNvPr name="TextBox 15" id="15"/>
          <p:cNvSpPr txBox="true"/>
          <p:nvPr/>
        </p:nvSpPr>
        <p:spPr>
          <a:xfrm rot="0">
            <a:off x="7600950" y="3977643"/>
            <a:ext cx="10687050" cy="2265038"/>
          </a:xfrm>
          <a:prstGeom prst="rect">
            <a:avLst/>
          </a:prstGeom>
        </p:spPr>
        <p:txBody>
          <a:bodyPr anchor="t" rtlCol="false" tIns="0" lIns="0" bIns="0" rIns="0">
            <a:spAutoFit/>
          </a:bodyPr>
          <a:lstStyle/>
          <a:p>
            <a:pPr algn="l">
              <a:lnSpc>
                <a:spcPts val="4511"/>
              </a:lnSpc>
            </a:pPr>
            <a:r>
              <a:rPr lang="en-US" sz="3222">
                <a:solidFill>
                  <a:srgbClr val="000000"/>
                </a:solidFill>
                <a:latin typeface="Glacial Indifference"/>
                <a:ea typeface="Glacial Indifference"/>
                <a:cs typeface="Glacial Indifference"/>
                <a:sym typeface="Glacial Indifference"/>
              </a:rPr>
              <a:t>Pada tahap ini, dilakukan pembersihan dan transformasi data agar siap untuk analisis atau pemodelan. Setelah itu, dataset yang sudah dibersihkan dan ditransformasikan disimpan dalam format CSV untuk analisis selanjutnya.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DAGl64aUmWI</dc:identifier>
  <dcterms:modified xsi:type="dcterms:W3CDTF">2011-08-01T06:04:30Z</dcterms:modified>
  <cp:revision>1</cp:revision>
  <dc:title>Sawung Galih Triatmojo</dc:title>
</cp:coreProperties>
</file>