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arch and result Pages" id="{20B10C11-CCA7-4EE9-A7BA-51AEA47E5F3F}">
          <p14:sldIdLst>
            <p14:sldId id="256"/>
            <p14:sldId id="257"/>
            <p14:sldId id="258"/>
            <p14:sldId id="260"/>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2" d="100"/>
          <a:sy n="162" d="100"/>
        </p:scale>
        <p:origin x="1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CE48-5BE0-4B36-874F-17C4A872D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E0D1-685A-47FF-AA6F-2A13A0214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95934-9C12-429E-827A-A17E3BEEA60C}"/>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5" name="Footer Placeholder 4">
            <a:extLst>
              <a:ext uri="{FF2B5EF4-FFF2-40B4-BE49-F238E27FC236}">
                <a16:creationId xmlns:a16="http://schemas.microsoft.com/office/drawing/2014/main" id="{247F66B8-BC7F-48DD-9A84-37DFC3DBA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A5B61-7D20-4F6A-856C-1A2C040311BE}"/>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1135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0D2F-933B-4690-9A5B-2189709DF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18E4FE-EF08-450C-BEA3-FBA8E5EFD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F3EDB-5438-4B2E-A60A-0496F6E2ECC9}"/>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5" name="Footer Placeholder 4">
            <a:extLst>
              <a:ext uri="{FF2B5EF4-FFF2-40B4-BE49-F238E27FC236}">
                <a16:creationId xmlns:a16="http://schemas.microsoft.com/office/drawing/2014/main" id="{AE2F324E-D1C2-4D61-81D7-902C1B40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C658A-5A27-46AF-B142-546C9E0C9DA1}"/>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39094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5EC52-1F96-4D09-B45D-BE3536673E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CFD06-6BA0-4B7E-A998-57B1C0866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CF82E-377D-49B3-968C-B5A27038C712}"/>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5" name="Footer Placeholder 4">
            <a:extLst>
              <a:ext uri="{FF2B5EF4-FFF2-40B4-BE49-F238E27FC236}">
                <a16:creationId xmlns:a16="http://schemas.microsoft.com/office/drawing/2014/main" id="{625F4642-792E-43E6-9C87-B109D709D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0264-2356-4B5D-AE89-75EC00F9443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6333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B17C-4384-41EA-BF29-A5B0653B6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9B50-DEE4-48CA-A772-FA4F2CD67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BBAFF-AA1B-4369-B8FD-C05A8C6F9BB9}"/>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5" name="Footer Placeholder 4">
            <a:extLst>
              <a:ext uri="{FF2B5EF4-FFF2-40B4-BE49-F238E27FC236}">
                <a16:creationId xmlns:a16="http://schemas.microsoft.com/office/drawing/2014/main" id="{6714FEA9-2934-48AD-A10D-DC9B53CB1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2CED5-0589-4DCA-8518-6DE5A10DE5F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3506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C8FC-3C4E-47CD-A7C3-1360698DF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91FCCE-0A07-4875-81C0-970ADD69D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66ED9-D0F3-44A9-BFD8-937F335FC0D4}"/>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5" name="Footer Placeholder 4">
            <a:extLst>
              <a:ext uri="{FF2B5EF4-FFF2-40B4-BE49-F238E27FC236}">
                <a16:creationId xmlns:a16="http://schemas.microsoft.com/office/drawing/2014/main" id="{DD1E5625-2E79-4818-94B6-D276D71E9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1C459-B37B-4398-BD15-5AEDB828A12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13990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1360-7399-491A-9799-A433CD5C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208B0-9F46-46F2-92C5-F669E2179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973F80-48F3-4A85-8C91-11349F072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3CD7D-6039-4A82-BB30-B4583DC593EE}"/>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6" name="Footer Placeholder 5">
            <a:extLst>
              <a:ext uri="{FF2B5EF4-FFF2-40B4-BE49-F238E27FC236}">
                <a16:creationId xmlns:a16="http://schemas.microsoft.com/office/drawing/2014/main" id="{BB541028-BBB8-4FBD-91BE-E88E2D186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38DC8-BAA4-4585-B58B-B88CD8DE1585}"/>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97418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A2A-EA5C-48B5-BAE1-C337E0E79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CF758-FC88-4FCB-A112-1E593A5F9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B008A-95C3-4A02-A32E-ED6B1668D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CB7DB-5BFB-43B5-B83B-0ECD0D3FF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E5990-6295-4868-9D48-718C4AD5E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55BE3-C5CB-4CC8-A652-D1D7DD987C49}"/>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8" name="Footer Placeholder 7">
            <a:extLst>
              <a:ext uri="{FF2B5EF4-FFF2-40B4-BE49-F238E27FC236}">
                <a16:creationId xmlns:a16="http://schemas.microsoft.com/office/drawing/2014/main" id="{861E33C0-E9B8-4671-964F-21C6F772C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03A2F-146E-48AF-A91A-FEF97779D702}"/>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55227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347A-7080-488E-8AD6-7E5BF4BA4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12B40-CCD5-46D5-974F-351602511BCC}"/>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4" name="Footer Placeholder 3">
            <a:extLst>
              <a:ext uri="{FF2B5EF4-FFF2-40B4-BE49-F238E27FC236}">
                <a16:creationId xmlns:a16="http://schemas.microsoft.com/office/drawing/2014/main" id="{5A002D1C-A8C8-41BE-A004-C1BBFAEC4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C90C8-25CE-42A9-A734-B1528A9EE84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417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BCB26-E830-4A2D-9FF3-9477376C853C}"/>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3" name="Footer Placeholder 2">
            <a:extLst>
              <a:ext uri="{FF2B5EF4-FFF2-40B4-BE49-F238E27FC236}">
                <a16:creationId xmlns:a16="http://schemas.microsoft.com/office/drawing/2014/main" id="{C5E64AA3-760A-452F-BB4F-EF671DEFB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ECCEA-B8AE-436B-8CEF-3EB555450A06}"/>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733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2DE7-E692-4DB4-8B44-62E01AD59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C175A8-5DEE-4A7B-8921-BAEF8B0A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02864-DCE0-4EF5-98F8-E81B45B92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96A93-A255-4370-8C1D-C89A1C8F9A1B}"/>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6" name="Footer Placeholder 5">
            <a:extLst>
              <a:ext uri="{FF2B5EF4-FFF2-40B4-BE49-F238E27FC236}">
                <a16:creationId xmlns:a16="http://schemas.microsoft.com/office/drawing/2014/main" id="{50793BB4-8119-4177-866D-BD54EBE58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580B4-E0F6-46CD-8F60-D71F95F2009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42990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B427-1071-4FB3-82E3-FEF60A72E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2E221-6DDD-4E93-8C92-8038A2B53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BE8C5-B249-4F02-91FA-99615301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DE0FC-7064-4D1A-A5F7-5A72FBDAD10B}"/>
              </a:ext>
            </a:extLst>
          </p:cNvPr>
          <p:cNvSpPr>
            <a:spLocks noGrp="1"/>
          </p:cNvSpPr>
          <p:nvPr>
            <p:ph type="dt" sz="half" idx="10"/>
          </p:nvPr>
        </p:nvSpPr>
        <p:spPr/>
        <p:txBody>
          <a:bodyPr/>
          <a:lstStyle/>
          <a:p>
            <a:fld id="{B07D98E4-C581-4837-A4DC-3863C6035043}" type="datetimeFigureOut">
              <a:rPr lang="en-US" smtClean="0"/>
              <a:t>10/30/2020</a:t>
            </a:fld>
            <a:endParaRPr lang="en-US"/>
          </a:p>
        </p:txBody>
      </p:sp>
      <p:sp>
        <p:nvSpPr>
          <p:cNvPr id="6" name="Footer Placeholder 5">
            <a:extLst>
              <a:ext uri="{FF2B5EF4-FFF2-40B4-BE49-F238E27FC236}">
                <a16:creationId xmlns:a16="http://schemas.microsoft.com/office/drawing/2014/main" id="{AF039A04-07DB-41A8-90A8-D2A865CA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A5E87-40B1-4F69-AA18-45B98AC7097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3150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DD20C-D68A-4CE9-991B-14AB96BAE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F344-FA58-453B-9E4D-E4A43FC8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74181-CC28-4E0C-9BEA-423BA03FA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D98E4-C581-4837-A4DC-3863C6035043}" type="datetimeFigureOut">
              <a:rPr lang="en-US" smtClean="0"/>
              <a:t>10/30/2020</a:t>
            </a:fld>
            <a:endParaRPr lang="en-US"/>
          </a:p>
        </p:txBody>
      </p:sp>
      <p:sp>
        <p:nvSpPr>
          <p:cNvPr id="5" name="Footer Placeholder 4">
            <a:extLst>
              <a:ext uri="{FF2B5EF4-FFF2-40B4-BE49-F238E27FC236}">
                <a16:creationId xmlns:a16="http://schemas.microsoft.com/office/drawing/2014/main" id="{96D72839-DDEC-4528-BD90-6808AB54E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7006F-DF7D-4458-AB17-04C367D34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8DC72-DBE7-4070-898D-0F6683B16F69}" type="slidenum">
              <a:rPr lang="en-US" smtClean="0"/>
              <a:t>‹#›</a:t>
            </a:fld>
            <a:endParaRPr lang="en-US"/>
          </a:p>
        </p:txBody>
      </p:sp>
    </p:spTree>
    <p:extLst>
      <p:ext uri="{BB962C8B-B14F-4D97-AF65-F5344CB8AC3E}">
        <p14:creationId xmlns:p14="http://schemas.microsoft.com/office/powerpoint/2010/main" val="646581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461352" y="899556"/>
            <a:ext cx="4501359" cy="707886"/>
          </a:xfrm>
          <a:prstGeom prst="rect">
            <a:avLst/>
          </a:prstGeom>
          <a:noFill/>
        </p:spPr>
        <p:txBody>
          <a:bodyPr wrap="square" rtlCol="0">
            <a:spAutoFit/>
          </a:bodyPr>
          <a:lstStyle/>
          <a:p>
            <a:r>
              <a:rPr lang="en-US" sz="4000" dirty="0">
                <a:solidFill>
                  <a:schemeClr val="accent1">
                    <a:lumMod val="75000"/>
                  </a:schemeClr>
                </a:solidFill>
              </a:rPr>
              <a:t>Search for an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a course, skill, organization</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501908" cy="369332"/>
          </a:xfrm>
          <a:prstGeom prst="rect">
            <a:avLst/>
          </a:prstGeom>
          <a:noFill/>
        </p:spPr>
        <p:txBody>
          <a:bodyPr wrap="none" rtlCol="0">
            <a:spAutoFit/>
          </a:bodyPr>
          <a:lstStyle/>
          <a:p>
            <a:r>
              <a:rPr lang="en-US" i="1" dirty="0">
                <a:solidFill>
                  <a:schemeClr val="accent1">
                    <a:lumMod val="75000"/>
                  </a:schemeClr>
                </a:solidFill>
              </a:rPr>
              <a:t>Looking for more options?  Try </a:t>
            </a:r>
            <a:r>
              <a:rPr lang="en-US" b="1" i="1" u="sng" dirty="0">
                <a:solidFill>
                  <a:schemeClr val="accent1">
                    <a:lumMod val="75000"/>
                  </a:schemeClr>
                </a:solidFill>
              </a:rPr>
              <a:t>Advanced 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954107"/>
          </a:xfrm>
          <a:prstGeom prst="rect">
            <a:avLst/>
          </a:prstGeom>
          <a:noFill/>
          <a:ln>
            <a:solidFill>
              <a:schemeClr val="tx1"/>
            </a:solidFill>
          </a:ln>
        </p:spPr>
        <p:txBody>
          <a:bodyPr wrap="square" rtlCol="0">
            <a:spAutoFit/>
          </a:bodyPr>
          <a:lstStyle/>
          <a:p>
            <a:r>
              <a:rPr lang="en-US" sz="1100" dirty="0"/>
              <a:t>Italicized text shows different terms that can be searched for.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D15DC4-A9E9-428A-BCC8-E8690E793C0A}"/>
              </a:ext>
            </a:extLst>
          </p:cNvPr>
          <p:cNvSpPr txBox="1"/>
          <p:nvPr/>
        </p:nvSpPr>
        <p:spPr>
          <a:xfrm>
            <a:off x="6723270" y="4134678"/>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9" name="Straight Arrow Connector 28">
            <a:extLst>
              <a:ext uri="{FF2B5EF4-FFF2-40B4-BE49-F238E27FC236}">
                <a16:creationId xmlns:a16="http://schemas.microsoft.com/office/drawing/2014/main" id="{F6625607-4645-43A3-AC01-61D671022F49}"/>
              </a:ext>
            </a:extLst>
          </p:cNvPr>
          <p:cNvCxnSpPr>
            <a:stCxn id="22" idx="2"/>
          </p:cNvCxnSpPr>
          <p:nvPr/>
        </p:nvCxnSpPr>
        <p:spPr>
          <a:xfrm flipH="1">
            <a:off x="6701183" y="4596343"/>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74457F-890F-4D9D-94F2-8A5F2A4E67AD}"/>
              </a:ext>
            </a:extLst>
          </p:cNvPr>
          <p:cNvCxnSpPr>
            <a:stCxn id="22" idx="2"/>
          </p:cNvCxnSpPr>
          <p:nvPr/>
        </p:nvCxnSpPr>
        <p:spPr>
          <a:xfrm>
            <a:off x="7420028" y="4596343"/>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2479259" y="213439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2088311" y="160343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1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613743" y="862526"/>
            <a:ext cx="6232939" cy="707886"/>
          </a:xfrm>
          <a:prstGeom prst="rect">
            <a:avLst/>
          </a:prstGeom>
          <a:noFill/>
        </p:spPr>
        <p:txBody>
          <a:bodyPr wrap="square" rtlCol="0">
            <a:spAutoFit/>
          </a:bodyPr>
          <a:lstStyle/>
          <a:p>
            <a:r>
              <a:rPr lang="en-US" sz="4000" dirty="0">
                <a:solidFill>
                  <a:schemeClr val="accent1">
                    <a:lumMod val="75000"/>
                  </a:schemeClr>
                </a:solidFill>
              </a:rPr>
              <a:t>Expert Search for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4650359" y="1945761"/>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your search term</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1167" y="1918646"/>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50078" y="326989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327566" cy="369332"/>
          </a:xfrm>
          <a:prstGeom prst="rect">
            <a:avLst/>
          </a:prstGeom>
          <a:noFill/>
        </p:spPr>
        <p:txBody>
          <a:bodyPr wrap="none" rtlCol="0">
            <a:spAutoFit/>
          </a:bodyPr>
          <a:lstStyle/>
          <a:p>
            <a:r>
              <a:rPr lang="en-US" i="1" dirty="0">
                <a:solidFill>
                  <a:schemeClr val="accent1">
                    <a:lumMod val="75000"/>
                  </a:schemeClr>
                </a:solidFill>
              </a:rPr>
              <a:t>Not sure what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 name="Rectangle 2">
            <a:extLst>
              <a:ext uri="{FF2B5EF4-FFF2-40B4-BE49-F238E27FC236}">
                <a16:creationId xmlns:a16="http://schemas.microsoft.com/office/drawing/2014/main" id="{08FB9FD3-B3E9-46A7-B0E4-1D1039D9D854}"/>
              </a:ext>
            </a:extLst>
          </p:cNvPr>
          <p:cNvSpPr/>
          <p:nvPr/>
        </p:nvSpPr>
        <p:spPr>
          <a:xfrm>
            <a:off x="2380974" y="1976775"/>
            <a:ext cx="2138018" cy="284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91A862C-4EDC-4137-BBBD-2EC77D83F92F}"/>
              </a:ext>
            </a:extLst>
          </p:cNvPr>
          <p:cNvSpPr/>
          <p:nvPr/>
        </p:nvSpPr>
        <p:spPr>
          <a:xfrm rot="10800000">
            <a:off x="4165599" y="2018628"/>
            <a:ext cx="295965" cy="204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ABBAEC-2DD1-42AB-9C2C-BF4A42E5C38E}"/>
              </a:ext>
            </a:extLst>
          </p:cNvPr>
          <p:cNvSpPr txBox="1"/>
          <p:nvPr/>
        </p:nvSpPr>
        <p:spPr>
          <a:xfrm>
            <a:off x="2375827" y="1920648"/>
            <a:ext cx="1740605" cy="369332"/>
          </a:xfrm>
          <a:prstGeom prst="rect">
            <a:avLst/>
          </a:prstGeom>
          <a:noFill/>
        </p:spPr>
        <p:txBody>
          <a:bodyPr wrap="none" rtlCol="0">
            <a:spAutoFit/>
          </a:bodyPr>
          <a:lstStyle/>
          <a:p>
            <a:r>
              <a:rPr lang="en-US" dirty="0"/>
              <a:t>Choose category</a:t>
            </a:r>
          </a:p>
        </p:txBody>
      </p:sp>
      <p:sp>
        <p:nvSpPr>
          <p:cNvPr id="17" name="TextBox 16">
            <a:extLst>
              <a:ext uri="{FF2B5EF4-FFF2-40B4-BE49-F238E27FC236}">
                <a16:creationId xmlns:a16="http://schemas.microsoft.com/office/drawing/2014/main" id="{50EF6183-C503-43D3-A9F7-23EA5CF1AA51}"/>
              </a:ext>
            </a:extLst>
          </p:cNvPr>
          <p:cNvSpPr txBox="1"/>
          <p:nvPr/>
        </p:nvSpPr>
        <p:spPr>
          <a:xfrm>
            <a:off x="207479" y="3072553"/>
            <a:ext cx="2734504" cy="1569660"/>
          </a:xfrm>
          <a:prstGeom prst="rect">
            <a:avLst/>
          </a:prstGeom>
          <a:noFill/>
          <a:ln>
            <a:solidFill>
              <a:schemeClr val="tx1"/>
            </a:solidFill>
          </a:ln>
        </p:spPr>
        <p:txBody>
          <a:bodyPr wrap="square" rtlCol="0">
            <a:spAutoFit/>
          </a:bodyPr>
          <a:lstStyle/>
          <a:p>
            <a:r>
              <a:rPr lang="en-US" sz="1200" dirty="0"/>
              <a:t>Categories include skill, organization, course.  Advanced search allows users to filter results better by searching for multiple attributes at once.  Once the user has selected a category, a new category selection drop down and search term field appears below.  Maximum categories for search is four.</a:t>
            </a:r>
          </a:p>
        </p:txBody>
      </p:sp>
      <p:cxnSp>
        <p:nvCxnSpPr>
          <p:cNvPr id="19" name="Straight Arrow Connector 18">
            <a:extLst>
              <a:ext uri="{FF2B5EF4-FFF2-40B4-BE49-F238E27FC236}">
                <a16:creationId xmlns:a16="http://schemas.microsoft.com/office/drawing/2014/main" id="{1D564E9D-5E7F-4F02-BB36-E53646C48BE6}"/>
              </a:ext>
            </a:extLst>
          </p:cNvPr>
          <p:cNvCxnSpPr>
            <a:stCxn id="17" idx="0"/>
            <a:endCxn id="16" idx="2"/>
          </p:cNvCxnSpPr>
          <p:nvPr/>
        </p:nvCxnSpPr>
        <p:spPr>
          <a:xfrm flipV="1">
            <a:off x="1574731" y="2289980"/>
            <a:ext cx="1671399" cy="78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3C9632-0F49-4A0B-99F9-042E32B91166}"/>
              </a:ext>
            </a:extLst>
          </p:cNvPr>
          <p:cNvSpPr txBox="1"/>
          <p:nvPr/>
        </p:nvSpPr>
        <p:spPr>
          <a:xfrm>
            <a:off x="7962958" y="2792843"/>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21" name="Straight Arrow Connector 20">
            <a:extLst>
              <a:ext uri="{FF2B5EF4-FFF2-40B4-BE49-F238E27FC236}">
                <a16:creationId xmlns:a16="http://schemas.microsoft.com/office/drawing/2014/main" id="{2CB5F388-3079-4829-9765-B7850F44D300}"/>
              </a:ext>
            </a:extLst>
          </p:cNvPr>
          <p:cNvCxnSpPr>
            <a:stCxn id="20" idx="0"/>
          </p:cNvCxnSpPr>
          <p:nvPr/>
        </p:nvCxnSpPr>
        <p:spPr>
          <a:xfrm flipH="1" flipV="1">
            <a:off x="7176663" y="2133767"/>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11C271-837A-47FD-9C09-8DBE7768B016}"/>
              </a:ext>
            </a:extLst>
          </p:cNvPr>
          <p:cNvSpPr txBox="1"/>
          <p:nvPr/>
        </p:nvSpPr>
        <p:spPr>
          <a:xfrm>
            <a:off x="3541492" y="3932409"/>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3" name="Straight Arrow Connector 22">
            <a:extLst>
              <a:ext uri="{FF2B5EF4-FFF2-40B4-BE49-F238E27FC236}">
                <a16:creationId xmlns:a16="http://schemas.microsoft.com/office/drawing/2014/main" id="{BAA14E9F-3EC8-4D89-BF65-C5F092C642CD}"/>
              </a:ext>
            </a:extLst>
          </p:cNvPr>
          <p:cNvCxnSpPr>
            <a:cxnSpLocks/>
            <a:stCxn id="22" idx="3"/>
          </p:cNvCxnSpPr>
          <p:nvPr/>
        </p:nvCxnSpPr>
        <p:spPr>
          <a:xfrm flipV="1">
            <a:off x="4615240" y="3621944"/>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C663C51-248F-4B4A-9400-3E96800D0035}"/>
              </a:ext>
            </a:extLst>
          </p:cNvPr>
          <p:cNvSpPr txBox="1"/>
          <p:nvPr/>
        </p:nvSpPr>
        <p:spPr>
          <a:xfrm>
            <a:off x="6560583" y="4081243"/>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5" name="Straight Arrow Connector 24">
            <a:extLst>
              <a:ext uri="{FF2B5EF4-FFF2-40B4-BE49-F238E27FC236}">
                <a16:creationId xmlns:a16="http://schemas.microsoft.com/office/drawing/2014/main" id="{C518628F-2CA5-4CA6-AA1D-6F5EC67FFA52}"/>
              </a:ext>
            </a:extLst>
          </p:cNvPr>
          <p:cNvCxnSpPr>
            <a:stCxn id="24" idx="2"/>
          </p:cNvCxnSpPr>
          <p:nvPr/>
        </p:nvCxnSpPr>
        <p:spPr>
          <a:xfrm flipH="1">
            <a:off x="6538496" y="4542908"/>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5E472A-D830-4ACC-A6F3-D5E89E7ED4BD}"/>
              </a:ext>
            </a:extLst>
          </p:cNvPr>
          <p:cNvCxnSpPr>
            <a:stCxn id="24" idx="2"/>
          </p:cNvCxnSpPr>
          <p:nvPr/>
        </p:nvCxnSpPr>
        <p:spPr>
          <a:xfrm>
            <a:off x="7257341" y="4542908"/>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EC375A6-AE9A-4C30-9051-060C63409AD2}"/>
              </a:ext>
            </a:extLst>
          </p:cNvPr>
          <p:cNvSpPr txBox="1"/>
          <p:nvPr/>
        </p:nvSpPr>
        <p:spPr>
          <a:xfrm>
            <a:off x="1454228" y="2264115"/>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28" name="Straight Arrow Connector 27">
            <a:extLst>
              <a:ext uri="{FF2B5EF4-FFF2-40B4-BE49-F238E27FC236}">
                <a16:creationId xmlns:a16="http://schemas.microsoft.com/office/drawing/2014/main" id="{EDDCE60A-4CAB-4D89-90D5-0875F47D91E7}"/>
              </a:ext>
            </a:extLst>
          </p:cNvPr>
          <p:cNvCxnSpPr>
            <a:stCxn id="27" idx="0"/>
          </p:cNvCxnSpPr>
          <p:nvPr/>
        </p:nvCxnSpPr>
        <p:spPr>
          <a:xfrm flipH="1" flipV="1">
            <a:off x="1063280" y="1733161"/>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23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830951" y="865893"/>
            <a:ext cx="5762161" cy="707886"/>
          </a:xfrm>
          <a:prstGeom prst="rect">
            <a:avLst/>
          </a:prstGeom>
          <a:noFill/>
        </p:spPr>
        <p:txBody>
          <a:bodyPr wrap="square" rtlCol="0">
            <a:spAutoFit/>
          </a:bodyPr>
          <a:lstStyle/>
          <a:p>
            <a:r>
              <a:rPr lang="en-US" sz="4000" dirty="0">
                <a:solidFill>
                  <a:schemeClr val="accent1">
                    <a:lumMod val="75000"/>
                  </a:schemeClr>
                </a:solidFill>
              </a:rPr>
              <a:t>Already Know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Expert’s name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373989" cy="369332"/>
          </a:xfrm>
          <a:prstGeom prst="rect">
            <a:avLst/>
          </a:prstGeom>
          <a:noFill/>
        </p:spPr>
        <p:txBody>
          <a:bodyPr wrap="none" rtlCol="0">
            <a:spAutoFit/>
          </a:bodyPr>
          <a:lstStyle/>
          <a:p>
            <a:r>
              <a:rPr lang="en-US" i="1" dirty="0">
                <a:solidFill>
                  <a:schemeClr val="accent1">
                    <a:lumMod val="75000"/>
                  </a:schemeClr>
                </a:solidFill>
              </a:rPr>
              <a:t>Not sure who you are looking for?  Try </a:t>
            </a:r>
            <a:r>
              <a:rPr lang="en-US" b="1" i="1" u="sng" dirty="0">
                <a:solidFill>
                  <a:schemeClr val="accent1">
                    <a:lumMod val="75000"/>
                  </a:schemeClr>
                </a:solidFill>
              </a:rPr>
              <a:t>Advanced Search </a:t>
            </a:r>
            <a:r>
              <a:rPr lang="en-US" i="1" dirty="0">
                <a:solidFill>
                  <a:schemeClr val="accent1">
                    <a:lumMod val="75000"/>
                  </a:schemeClr>
                </a:solidFill>
              </a:rPr>
              <a:t>or </a:t>
            </a:r>
            <a:r>
              <a:rPr lang="en-US" b="1" i="1" u="sng" dirty="0">
                <a:solidFill>
                  <a:schemeClr val="accent1">
                    <a:lumMod val="75000"/>
                  </a:schemeClr>
                </a:solidFill>
              </a:rPr>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D15DC4-A9E9-428A-BCC8-E8690E793C0A}"/>
              </a:ext>
            </a:extLst>
          </p:cNvPr>
          <p:cNvSpPr txBox="1"/>
          <p:nvPr/>
        </p:nvSpPr>
        <p:spPr>
          <a:xfrm>
            <a:off x="6907785" y="4100098"/>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9" name="Straight Arrow Connector 28">
            <a:extLst>
              <a:ext uri="{FF2B5EF4-FFF2-40B4-BE49-F238E27FC236}">
                <a16:creationId xmlns:a16="http://schemas.microsoft.com/office/drawing/2014/main" id="{F6625607-4645-43A3-AC01-61D671022F49}"/>
              </a:ext>
            </a:extLst>
          </p:cNvPr>
          <p:cNvCxnSpPr>
            <a:stCxn id="22" idx="2"/>
          </p:cNvCxnSpPr>
          <p:nvPr/>
        </p:nvCxnSpPr>
        <p:spPr>
          <a:xfrm flipH="1">
            <a:off x="6885698" y="4561763"/>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74457F-890F-4D9D-94F2-8A5F2A4E67AD}"/>
              </a:ext>
            </a:extLst>
          </p:cNvPr>
          <p:cNvCxnSpPr>
            <a:stCxn id="22" idx="2"/>
          </p:cNvCxnSpPr>
          <p:nvPr/>
        </p:nvCxnSpPr>
        <p:spPr>
          <a:xfrm>
            <a:off x="7604543" y="4561763"/>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1624998" y="223151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1234050" y="170055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546A51-8B32-431C-BA57-03845CFFD4ED}"/>
              </a:ext>
            </a:extLst>
          </p:cNvPr>
          <p:cNvSpPr txBox="1"/>
          <p:nvPr/>
        </p:nvSpPr>
        <p:spPr>
          <a:xfrm>
            <a:off x="1046923" y="3158435"/>
            <a:ext cx="2327964" cy="1200329"/>
          </a:xfrm>
          <a:prstGeom prst="rect">
            <a:avLst/>
          </a:prstGeom>
          <a:noFill/>
          <a:ln>
            <a:solidFill>
              <a:schemeClr val="tx1"/>
            </a:solidFill>
          </a:ln>
        </p:spPr>
        <p:txBody>
          <a:bodyPr wrap="square" rtlCol="0">
            <a:spAutoFit/>
          </a:bodyPr>
          <a:lstStyle/>
          <a:p>
            <a:r>
              <a:rPr lang="en-US" sz="1200" dirty="0"/>
              <a:t>Name can be in any format i.e. </a:t>
            </a:r>
            <a:r>
              <a:rPr lang="en-US" sz="1200" i="1" dirty="0"/>
              <a:t>last name, first name; first name last name; last name only; first name only.</a:t>
            </a:r>
            <a:r>
              <a:rPr lang="en-US" sz="1200" dirty="0"/>
              <a:t>  “did you mean” functionality is not available for member search.  See results page.</a:t>
            </a:r>
          </a:p>
        </p:txBody>
      </p:sp>
      <p:cxnSp>
        <p:nvCxnSpPr>
          <p:cNvPr id="17" name="Straight Arrow Connector 16">
            <a:extLst>
              <a:ext uri="{FF2B5EF4-FFF2-40B4-BE49-F238E27FC236}">
                <a16:creationId xmlns:a16="http://schemas.microsoft.com/office/drawing/2014/main" id="{762862A9-69DA-4515-A897-E808EEDED3BD}"/>
              </a:ext>
            </a:extLst>
          </p:cNvPr>
          <p:cNvCxnSpPr>
            <a:stCxn id="3" idx="0"/>
            <a:endCxn id="6" idx="1"/>
          </p:cNvCxnSpPr>
          <p:nvPr/>
        </p:nvCxnSpPr>
        <p:spPr>
          <a:xfrm flipV="1">
            <a:off x="2210905" y="1792108"/>
            <a:ext cx="1132738" cy="1366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5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361</a:t>
            </a:r>
          </a:p>
        </p:txBody>
      </p: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5986323" y="4593190"/>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7695097" y="5101022"/>
            <a:ext cx="242955" cy="61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3"/>
          </p:cNvCxnSpPr>
          <p:nvPr/>
        </p:nvCxnSpPr>
        <p:spPr>
          <a:xfrm>
            <a:off x="7695097" y="5101022"/>
            <a:ext cx="1470990" cy="524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069524" cy="369332"/>
          </a:xfrm>
          <a:prstGeom prst="rect">
            <a:avLst/>
          </a:prstGeom>
          <a:noFill/>
        </p:spPr>
        <p:txBody>
          <a:bodyPr wrap="none" rtlCol="0">
            <a:spAutoFit/>
          </a:bodyPr>
          <a:lstStyle/>
          <a:p>
            <a:r>
              <a:rPr lang="en-US" b="1" dirty="0">
                <a:solidFill>
                  <a:schemeClr val="accent1">
                    <a:lumMod val="75000"/>
                  </a:schemeClr>
                </a:solidFill>
              </a:rPr>
              <a:t>John Doe</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818301" cy="369332"/>
          </a:xfrm>
          <a:prstGeom prst="rect">
            <a:avLst/>
          </a:prstGeom>
          <a:noFill/>
        </p:spPr>
        <p:txBody>
          <a:bodyPr wrap="none" rtlCol="0">
            <a:spAutoFit/>
          </a:bodyPr>
          <a:lstStyle/>
          <a:p>
            <a:r>
              <a:rPr lang="en-US" b="1" dirty="0">
                <a:solidFill>
                  <a:schemeClr val="accent1">
                    <a:lumMod val="75000"/>
                  </a:schemeClr>
                </a:solidFill>
              </a:rPr>
              <a:t>Ed Ray</a:t>
            </a:r>
          </a:p>
        </p:txBody>
      </p:sp>
      <p:sp>
        <p:nvSpPr>
          <p:cNvPr id="11" name="TextBox 10">
            <a:extLst>
              <a:ext uri="{FF2B5EF4-FFF2-40B4-BE49-F238E27FC236}">
                <a16:creationId xmlns:a16="http://schemas.microsoft.com/office/drawing/2014/main" id="{E4315D05-B7C2-4FEB-BED0-AEAB195A87FC}"/>
              </a:ext>
            </a:extLst>
          </p:cNvPr>
          <p:cNvSpPr txBox="1"/>
          <p:nvPr/>
        </p:nvSpPr>
        <p:spPr>
          <a:xfrm>
            <a:off x="2852229" y="2957406"/>
            <a:ext cx="1620380" cy="369332"/>
          </a:xfrm>
          <a:prstGeom prst="rect">
            <a:avLst/>
          </a:prstGeom>
          <a:noFill/>
        </p:spPr>
        <p:txBody>
          <a:bodyPr wrap="none" rtlCol="0">
            <a:spAutoFit/>
          </a:bodyPr>
          <a:lstStyle/>
          <a:p>
            <a:r>
              <a:rPr lang="en-US" b="1" dirty="0">
                <a:solidFill>
                  <a:schemeClr val="accent1">
                    <a:lumMod val="75000"/>
                  </a:schemeClr>
                </a:solidFill>
              </a:rPr>
              <a:t>Brandon Cooks</a:t>
            </a:r>
          </a:p>
        </p:txBody>
      </p:sp>
      <p:sp>
        <p:nvSpPr>
          <p:cNvPr id="13" name="TextBox 12">
            <a:extLst>
              <a:ext uri="{FF2B5EF4-FFF2-40B4-BE49-F238E27FC236}">
                <a16:creationId xmlns:a16="http://schemas.microsoft.com/office/drawing/2014/main" id="{6783775C-C0F7-4754-83FB-E81DF94B75A3}"/>
              </a:ext>
            </a:extLst>
          </p:cNvPr>
          <p:cNvSpPr txBox="1"/>
          <p:nvPr/>
        </p:nvSpPr>
        <p:spPr>
          <a:xfrm>
            <a:off x="2852229" y="3655303"/>
            <a:ext cx="2846485" cy="369332"/>
          </a:xfrm>
          <a:prstGeom prst="rect">
            <a:avLst/>
          </a:prstGeom>
          <a:noFill/>
        </p:spPr>
        <p:txBody>
          <a:bodyPr wrap="none" rtlCol="0">
            <a:spAutoFit/>
          </a:bodyPr>
          <a:lstStyle/>
          <a:p>
            <a:r>
              <a:rPr lang="en-US" b="1" dirty="0">
                <a:solidFill>
                  <a:schemeClr val="accent1">
                    <a:lumMod val="75000"/>
                  </a:schemeClr>
                </a:solidFill>
              </a:rPr>
              <a:t>Chad “</a:t>
            </a:r>
            <a:r>
              <a:rPr lang="en-US" b="1" dirty="0" err="1">
                <a:solidFill>
                  <a:schemeClr val="accent1">
                    <a:lumMod val="75000"/>
                  </a:schemeClr>
                </a:solidFill>
              </a:rPr>
              <a:t>Ocho</a:t>
            </a:r>
            <a:r>
              <a:rPr lang="en-US" b="1" dirty="0">
                <a:solidFill>
                  <a:schemeClr val="accent1">
                    <a:lumMod val="75000"/>
                  </a:schemeClr>
                </a:solidFill>
              </a:rPr>
              <a:t>-Cinco” Johnson</a:t>
            </a:r>
          </a:p>
        </p:txBody>
      </p:sp>
      <p:sp>
        <p:nvSpPr>
          <p:cNvPr id="16" name="TextBox 15">
            <a:extLst>
              <a:ext uri="{FF2B5EF4-FFF2-40B4-BE49-F238E27FC236}">
                <a16:creationId xmlns:a16="http://schemas.microsoft.com/office/drawing/2014/main" id="{4EB83148-9F4E-4324-99C6-ECEDBA50629C}"/>
              </a:ext>
            </a:extLst>
          </p:cNvPr>
          <p:cNvSpPr txBox="1"/>
          <p:nvPr/>
        </p:nvSpPr>
        <p:spPr>
          <a:xfrm>
            <a:off x="3022200" y="1882083"/>
            <a:ext cx="3062057" cy="307777"/>
          </a:xfrm>
          <a:prstGeom prst="rect">
            <a:avLst/>
          </a:prstGeom>
          <a:noFill/>
        </p:spPr>
        <p:txBody>
          <a:bodyPr wrap="none" rtlCol="0">
            <a:spAutoFit/>
          </a:bodyPr>
          <a:lstStyle/>
          <a:p>
            <a:r>
              <a:rPr lang="en-US" sz="1400" dirty="0">
                <a:solidFill>
                  <a:schemeClr val="accent3">
                    <a:lumMod val="75000"/>
                  </a:schemeClr>
                </a:solidFill>
              </a:rPr>
              <a:t>Classes:  CS 290, CS 162, CS 454, </a:t>
            </a:r>
            <a:r>
              <a:rPr lang="en-US" sz="1400" b="1" i="1" dirty="0">
                <a:solidFill>
                  <a:schemeClr val="accent3">
                    <a:lumMod val="75000"/>
                  </a:schemeClr>
                </a:solidFill>
                <a:highlight>
                  <a:srgbClr val="FFFF00"/>
                </a:highlight>
              </a:rPr>
              <a:t>CS 361</a:t>
            </a:r>
          </a:p>
        </p:txBody>
      </p:sp>
      <p:sp>
        <p:nvSpPr>
          <p:cNvPr id="17" name="TextBox 16">
            <a:extLst>
              <a:ext uri="{FF2B5EF4-FFF2-40B4-BE49-F238E27FC236}">
                <a16:creationId xmlns:a16="http://schemas.microsoft.com/office/drawing/2014/main" id="{B3FDADBE-6627-4702-98E4-9402688B69EB}"/>
              </a:ext>
            </a:extLst>
          </p:cNvPr>
          <p:cNvSpPr txBox="1"/>
          <p:nvPr/>
        </p:nvSpPr>
        <p:spPr>
          <a:xfrm>
            <a:off x="6178033" y="1880751"/>
            <a:ext cx="2273443" cy="307777"/>
          </a:xfrm>
          <a:prstGeom prst="rect">
            <a:avLst/>
          </a:prstGeom>
          <a:noFill/>
        </p:spPr>
        <p:txBody>
          <a:bodyPr wrap="none" rtlCol="0">
            <a:spAutoFit/>
          </a:bodyPr>
          <a:lstStyle/>
          <a:p>
            <a:r>
              <a:rPr lang="en-US" sz="1400" dirty="0">
                <a:solidFill>
                  <a:schemeClr val="accent3">
                    <a:lumMod val="75000"/>
                  </a:schemeClr>
                </a:solidFill>
              </a:rPr>
              <a:t>Skills:  Python, Agile, C#, C++</a:t>
            </a:r>
          </a:p>
        </p:txBody>
      </p:sp>
      <p:sp>
        <p:nvSpPr>
          <p:cNvPr id="18" name="TextBox 17">
            <a:extLst>
              <a:ext uri="{FF2B5EF4-FFF2-40B4-BE49-F238E27FC236}">
                <a16:creationId xmlns:a16="http://schemas.microsoft.com/office/drawing/2014/main" id="{30BB414D-3722-4C02-9173-5AFBD3092D6F}"/>
              </a:ext>
            </a:extLst>
          </p:cNvPr>
          <p:cNvSpPr txBox="1"/>
          <p:nvPr/>
        </p:nvSpPr>
        <p:spPr>
          <a:xfrm>
            <a:off x="8894813" y="1880751"/>
            <a:ext cx="2891369" cy="307777"/>
          </a:xfrm>
          <a:prstGeom prst="rect">
            <a:avLst/>
          </a:prstGeom>
          <a:noFill/>
        </p:spPr>
        <p:txBody>
          <a:bodyPr wrap="none" rtlCol="0">
            <a:spAutoFit/>
          </a:bodyPr>
          <a:lstStyle/>
          <a:p>
            <a:r>
              <a:rPr lang="en-US" sz="1400" dirty="0">
                <a:solidFill>
                  <a:schemeClr val="accent3">
                    <a:lumMod val="75000"/>
                  </a:schemeClr>
                </a:solidFill>
              </a:rPr>
              <a:t>Organization: Witness Protection Inc.</a:t>
            </a:r>
          </a:p>
        </p:txBody>
      </p:sp>
      <p:sp>
        <p:nvSpPr>
          <p:cNvPr id="19" name="TextBox 18">
            <a:extLst>
              <a:ext uri="{FF2B5EF4-FFF2-40B4-BE49-F238E27FC236}">
                <a16:creationId xmlns:a16="http://schemas.microsoft.com/office/drawing/2014/main" id="{2C67146F-A015-4100-A9A8-23486FC460DA}"/>
              </a:ext>
            </a:extLst>
          </p:cNvPr>
          <p:cNvSpPr txBox="1"/>
          <p:nvPr/>
        </p:nvSpPr>
        <p:spPr>
          <a:xfrm>
            <a:off x="3018498" y="2572305"/>
            <a:ext cx="2725426" cy="307777"/>
          </a:xfrm>
          <a:prstGeom prst="rect">
            <a:avLst/>
          </a:prstGeom>
          <a:noFill/>
        </p:spPr>
        <p:txBody>
          <a:bodyPr wrap="none" rtlCol="0">
            <a:spAutoFit/>
          </a:bodyPr>
          <a:lstStyle/>
          <a:p>
            <a:r>
              <a:rPr lang="en-US" sz="1400" dirty="0">
                <a:solidFill>
                  <a:schemeClr val="accent3">
                    <a:lumMod val="75000"/>
                  </a:schemeClr>
                </a:solidFill>
              </a:rPr>
              <a:t>Classes:  </a:t>
            </a:r>
            <a:r>
              <a:rPr lang="en-US" sz="1400" b="1" i="1" dirty="0">
                <a:solidFill>
                  <a:schemeClr val="accent3">
                    <a:lumMod val="75000"/>
                  </a:schemeClr>
                </a:solidFill>
                <a:highlight>
                  <a:srgbClr val="FFFF00"/>
                </a:highlight>
              </a:rPr>
              <a:t>CS 361</a:t>
            </a:r>
            <a:r>
              <a:rPr lang="en-US" sz="1400" b="1" i="1" dirty="0">
                <a:solidFill>
                  <a:schemeClr val="accent3">
                    <a:lumMod val="75000"/>
                  </a:schemeClr>
                </a:solidFill>
              </a:rPr>
              <a:t>, </a:t>
            </a:r>
            <a:r>
              <a:rPr lang="en-US" sz="1400" dirty="0">
                <a:solidFill>
                  <a:schemeClr val="accent3">
                    <a:lumMod val="75000"/>
                  </a:schemeClr>
                </a:solidFill>
              </a:rPr>
              <a:t>MTH 251, ME 151</a:t>
            </a:r>
          </a:p>
        </p:txBody>
      </p:sp>
      <p:sp>
        <p:nvSpPr>
          <p:cNvPr id="20" name="TextBox 19">
            <a:extLst>
              <a:ext uri="{FF2B5EF4-FFF2-40B4-BE49-F238E27FC236}">
                <a16:creationId xmlns:a16="http://schemas.microsoft.com/office/drawing/2014/main" id="{3BEFF8C6-26B8-44B4-8F5E-3005961D4BB7}"/>
              </a:ext>
            </a:extLst>
          </p:cNvPr>
          <p:cNvSpPr txBox="1"/>
          <p:nvPr/>
        </p:nvSpPr>
        <p:spPr>
          <a:xfrm>
            <a:off x="6174331" y="2570973"/>
            <a:ext cx="1219949" cy="307777"/>
          </a:xfrm>
          <a:prstGeom prst="rect">
            <a:avLst/>
          </a:prstGeom>
          <a:noFill/>
        </p:spPr>
        <p:txBody>
          <a:bodyPr wrap="none" rtlCol="0">
            <a:spAutoFit/>
          </a:bodyPr>
          <a:lstStyle/>
          <a:p>
            <a:r>
              <a:rPr lang="en-US" sz="1400" dirty="0">
                <a:solidFill>
                  <a:schemeClr val="accent3">
                    <a:lumMod val="75000"/>
                  </a:schemeClr>
                </a:solidFill>
              </a:rPr>
              <a:t>Skills:  C#, C++</a:t>
            </a:r>
          </a:p>
        </p:txBody>
      </p:sp>
      <p:sp>
        <p:nvSpPr>
          <p:cNvPr id="21" name="TextBox 20">
            <a:extLst>
              <a:ext uri="{FF2B5EF4-FFF2-40B4-BE49-F238E27FC236}">
                <a16:creationId xmlns:a16="http://schemas.microsoft.com/office/drawing/2014/main" id="{945F8027-1114-4162-A6BB-9D49B8CE6277}"/>
              </a:ext>
            </a:extLst>
          </p:cNvPr>
          <p:cNvSpPr txBox="1"/>
          <p:nvPr/>
        </p:nvSpPr>
        <p:spPr>
          <a:xfrm>
            <a:off x="8891111" y="2570973"/>
            <a:ext cx="1730730" cy="307777"/>
          </a:xfrm>
          <a:prstGeom prst="rect">
            <a:avLst/>
          </a:prstGeom>
          <a:noFill/>
        </p:spPr>
        <p:txBody>
          <a:bodyPr wrap="none" rtlCol="0">
            <a:spAutoFit/>
          </a:bodyPr>
          <a:lstStyle/>
          <a:p>
            <a:r>
              <a:rPr lang="en-US" sz="1400" dirty="0">
                <a:solidFill>
                  <a:schemeClr val="accent3">
                    <a:lumMod val="75000"/>
                  </a:schemeClr>
                </a:solidFill>
              </a:rPr>
              <a:t>Organization: Retired</a:t>
            </a:r>
          </a:p>
        </p:txBody>
      </p:sp>
      <p:sp>
        <p:nvSpPr>
          <p:cNvPr id="22" name="TextBox 21">
            <a:extLst>
              <a:ext uri="{FF2B5EF4-FFF2-40B4-BE49-F238E27FC236}">
                <a16:creationId xmlns:a16="http://schemas.microsoft.com/office/drawing/2014/main" id="{3D9F8EDB-922D-4002-AC4E-3106A0EEE15A}"/>
              </a:ext>
            </a:extLst>
          </p:cNvPr>
          <p:cNvSpPr txBox="1"/>
          <p:nvPr/>
        </p:nvSpPr>
        <p:spPr>
          <a:xfrm>
            <a:off x="3056286" y="3284059"/>
            <a:ext cx="3089179" cy="307777"/>
          </a:xfrm>
          <a:prstGeom prst="rect">
            <a:avLst/>
          </a:prstGeom>
          <a:noFill/>
        </p:spPr>
        <p:txBody>
          <a:bodyPr wrap="none" rtlCol="0">
            <a:spAutoFit/>
          </a:bodyPr>
          <a:lstStyle/>
          <a:p>
            <a:r>
              <a:rPr lang="en-US" sz="1400" dirty="0">
                <a:solidFill>
                  <a:schemeClr val="accent3">
                    <a:lumMod val="75000"/>
                  </a:schemeClr>
                </a:solidFill>
              </a:rPr>
              <a:t>Classes:  BA 112, PE 523, PE 487, </a:t>
            </a:r>
            <a:r>
              <a:rPr lang="en-US" sz="1400" b="1" i="1" dirty="0">
                <a:solidFill>
                  <a:schemeClr val="accent3">
                    <a:lumMod val="75000"/>
                  </a:schemeClr>
                </a:solidFill>
                <a:highlight>
                  <a:srgbClr val="FFFF00"/>
                </a:highlight>
              </a:rPr>
              <a:t>CS 361</a:t>
            </a:r>
          </a:p>
        </p:txBody>
      </p:sp>
      <p:sp>
        <p:nvSpPr>
          <p:cNvPr id="24" name="TextBox 23">
            <a:extLst>
              <a:ext uri="{FF2B5EF4-FFF2-40B4-BE49-F238E27FC236}">
                <a16:creationId xmlns:a16="http://schemas.microsoft.com/office/drawing/2014/main" id="{CA078E5F-9B46-4559-8924-4D1F72A03E04}"/>
              </a:ext>
            </a:extLst>
          </p:cNvPr>
          <p:cNvSpPr txBox="1"/>
          <p:nvPr/>
        </p:nvSpPr>
        <p:spPr>
          <a:xfrm>
            <a:off x="6212119" y="3282727"/>
            <a:ext cx="2433358" cy="307777"/>
          </a:xfrm>
          <a:prstGeom prst="rect">
            <a:avLst/>
          </a:prstGeom>
          <a:noFill/>
        </p:spPr>
        <p:txBody>
          <a:bodyPr wrap="none" rtlCol="0">
            <a:spAutoFit/>
          </a:bodyPr>
          <a:lstStyle/>
          <a:p>
            <a:r>
              <a:rPr lang="en-US" sz="1400" dirty="0">
                <a:solidFill>
                  <a:schemeClr val="accent3">
                    <a:lumMod val="75000"/>
                  </a:schemeClr>
                </a:solidFill>
              </a:rPr>
              <a:t>Skills:  JavaScript, Agile, Boost+</a:t>
            </a:r>
          </a:p>
        </p:txBody>
      </p:sp>
      <p:sp>
        <p:nvSpPr>
          <p:cNvPr id="27" name="TextBox 26">
            <a:extLst>
              <a:ext uri="{FF2B5EF4-FFF2-40B4-BE49-F238E27FC236}">
                <a16:creationId xmlns:a16="http://schemas.microsoft.com/office/drawing/2014/main" id="{D3063C51-F7AE-48FB-9D51-C47F7B02991B}"/>
              </a:ext>
            </a:extLst>
          </p:cNvPr>
          <p:cNvSpPr txBox="1"/>
          <p:nvPr/>
        </p:nvSpPr>
        <p:spPr>
          <a:xfrm>
            <a:off x="8928899" y="3282727"/>
            <a:ext cx="1472711" cy="307777"/>
          </a:xfrm>
          <a:prstGeom prst="rect">
            <a:avLst/>
          </a:prstGeom>
          <a:noFill/>
        </p:spPr>
        <p:txBody>
          <a:bodyPr wrap="none" rtlCol="0">
            <a:spAutoFit/>
          </a:bodyPr>
          <a:lstStyle/>
          <a:p>
            <a:r>
              <a:rPr lang="en-US" sz="1400" dirty="0">
                <a:solidFill>
                  <a:schemeClr val="accent3">
                    <a:lumMod val="75000"/>
                  </a:schemeClr>
                </a:solidFill>
              </a:rPr>
              <a:t>Organization: NFL</a:t>
            </a:r>
          </a:p>
        </p:txBody>
      </p:sp>
      <p:sp>
        <p:nvSpPr>
          <p:cNvPr id="29" name="TextBox 28">
            <a:extLst>
              <a:ext uri="{FF2B5EF4-FFF2-40B4-BE49-F238E27FC236}">
                <a16:creationId xmlns:a16="http://schemas.microsoft.com/office/drawing/2014/main" id="{3593BABA-4336-40B6-9FFB-7344B78AC7E6}"/>
              </a:ext>
            </a:extLst>
          </p:cNvPr>
          <p:cNvSpPr txBox="1"/>
          <p:nvPr/>
        </p:nvSpPr>
        <p:spPr>
          <a:xfrm>
            <a:off x="3089784" y="4103223"/>
            <a:ext cx="2922595" cy="307777"/>
          </a:xfrm>
          <a:prstGeom prst="rect">
            <a:avLst/>
          </a:prstGeom>
          <a:noFill/>
        </p:spPr>
        <p:txBody>
          <a:bodyPr wrap="none" rtlCol="0">
            <a:spAutoFit/>
          </a:bodyPr>
          <a:lstStyle/>
          <a:p>
            <a:r>
              <a:rPr lang="en-US" sz="1400" dirty="0">
                <a:solidFill>
                  <a:schemeClr val="accent3">
                    <a:lumMod val="75000"/>
                  </a:schemeClr>
                </a:solidFill>
              </a:rPr>
              <a:t>Classes:  Study Hall,  </a:t>
            </a:r>
            <a:r>
              <a:rPr lang="en-US" sz="1400" b="1" i="1" dirty="0">
                <a:solidFill>
                  <a:schemeClr val="accent3">
                    <a:lumMod val="75000"/>
                  </a:schemeClr>
                </a:solidFill>
                <a:highlight>
                  <a:srgbClr val="FFFF00"/>
                </a:highlight>
              </a:rPr>
              <a:t>CS 361</a:t>
            </a:r>
            <a:r>
              <a:rPr lang="en-US" sz="1400" dirty="0">
                <a:solidFill>
                  <a:schemeClr val="accent3">
                    <a:lumMod val="75000"/>
                  </a:schemeClr>
                </a:solidFill>
              </a:rPr>
              <a:t>, BMF 101</a:t>
            </a:r>
          </a:p>
        </p:txBody>
      </p:sp>
      <p:sp>
        <p:nvSpPr>
          <p:cNvPr id="50" name="TextBox 49">
            <a:extLst>
              <a:ext uri="{FF2B5EF4-FFF2-40B4-BE49-F238E27FC236}">
                <a16:creationId xmlns:a16="http://schemas.microsoft.com/office/drawing/2014/main" id="{9D637A65-51AB-4A83-8B34-EC764E17C120}"/>
              </a:ext>
            </a:extLst>
          </p:cNvPr>
          <p:cNvSpPr txBox="1"/>
          <p:nvPr/>
        </p:nvSpPr>
        <p:spPr>
          <a:xfrm>
            <a:off x="6212119" y="4103223"/>
            <a:ext cx="2609882" cy="307777"/>
          </a:xfrm>
          <a:prstGeom prst="rect">
            <a:avLst/>
          </a:prstGeom>
          <a:noFill/>
        </p:spPr>
        <p:txBody>
          <a:bodyPr wrap="none" rtlCol="0">
            <a:spAutoFit/>
          </a:bodyPr>
          <a:lstStyle/>
          <a:p>
            <a:r>
              <a:rPr lang="en-US" sz="1400" dirty="0">
                <a:solidFill>
                  <a:schemeClr val="accent3">
                    <a:lumMod val="75000"/>
                  </a:schemeClr>
                </a:solidFill>
              </a:rPr>
              <a:t>Skills:  Discord, Sales, Networking</a:t>
            </a:r>
          </a:p>
        </p:txBody>
      </p:sp>
      <p:sp>
        <p:nvSpPr>
          <p:cNvPr id="52" name="TextBox 51">
            <a:extLst>
              <a:ext uri="{FF2B5EF4-FFF2-40B4-BE49-F238E27FC236}">
                <a16:creationId xmlns:a16="http://schemas.microsoft.com/office/drawing/2014/main" id="{3CB65405-31F1-4E8A-AA29-7F68C96AFEE8}"/>
              </a:ext>
            </a:extLst>
          </p:cNvPr>
          <p:cNvSpPr txBox="1"/>
          <p:nvPr/>
        </p:nvSpPr>
        <p:spPr>
          <a:xfrm>
            <a:off x="8928899" y="4103223"/>
            <a:ext cx="2803909" cy="307777"/>
          </a:xfrm>
          <a:prstGeom prst="rect">
            <a:avLst/>
          </a:prstGeom>
          <a:noFill/>
        </p:spPr>
        <p:txBody>
          <a:bodyPr wrap="none" rtlCol="0">
            <a:spAutoFit/>
          </a:bodyPr>
          <a:lstStyle/>
          <a:p>
            <a:r>
              <a:rPr lang="en-US" sz="1400" dirty="0">
                <a:solidFill>
                  <a:schemeClr val="accent3">
                    <a:lumMod val="75000"/>
                  </a:schemeClr>
                </a:solidFill>
              </a:rPr>
              <a:t>Organization: Retired/Entrepreneur</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938992"/>
          </a:xfrm>
          <a:prstGeom prst="rect">
            <a:avLst/>
          </a:prstGeom>
          <a:noFill/>
          <a:ln>
            <a:solidFill>
              <a:schemeClr val="tx1"/>
            </a:solidFill>
          </a:ln>
        </p:spPr>
        <p:txBody>
          <a:bodyPr wrap="square" rtlCol="0">
            <a:spAutoFit/>
          </a:bodyPr>
          <a:lstStyle/>
          <a:p>
            <a:r>
              <a:rPr lang="en-US" sz="1200" dirty="0"/>
              <a:t>Results displayed as such.  Order in which results are displayed are based on search type and terms and closest match.  Matching terms are highlighted in the Expert synapsis displayed.  Clicking the name will take the user to the Expert’s profile page.</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855431"/>
            <a:ext cx="2770265" cy="799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360</a:t>
            </a:r>
          </a:p>
        </p:txBody>
      </p:sp>
      <p:sp>
        <p:nvSpPr>
          <p:cNvPr id="33" name="TextBox 32">
            <a:extLst>
              <a:ext uri="{FF2B5EF4-FFF2-40B4-BE49-F238E27FC236}">
                <a16:creationId xmlns:a16="http://schemas.microsoft.com/office/drawing/2014/main" id="{46B3704D-83C3-49FD-A800-6DC61249E376}"/>
              </a:ext>
            </a:extLst>
          </p:cNvPr>
          <p:cNvSpPr txBox="1"/>
          <p:nvPr/>
        </p:nvSpPr>
        <p:spPr>
          <a:xfrm>
            <a:off x="2479259" y="1501744"/>
            <a:ext cx="5826595" cy="369332"/>
          </a:xfrm>
          <a:prstGeom prst="rect">
            <a:avLst/>
          </a:prstGeom>
          <a:noFill/>
        </p:spPr>
        <p:txBody>
          <a:bodyPr wrap="none" rtlCol="0">
            <a:spAutoFit/>
          </a:bodyPr>
          <a:lstStyle/>
          <a:p>
            <a:r>
              <a:rPr lang="en-US" i="1" dirty="0">
                <a:solidFill>
                  <a:schemeClr val="accent1">
                    <a:lumMod val="60000"/>
                    <a:lumOff val="40000"/>
                  </a:schemeClr>
                </a:solidFill>
              </a:rPr>
              <a:t>No results found.  Did you mean </a:t>
            </a:r>
            <a:r>
              <a:rPr lang="en-US" b="1" i="1" u="sng" dirty="0">
                <a:solidFill>
                  <a:srgbClr val="0070C0"/>
                </a:solidFill>
              </a:rPr>
              <a:t>CS 361 </a:t>
            </a:r>
            <a:r>
              <a:rPr lang="en-US" i="1" dirty="0">
                <a:solidFill>
                  <a:schemeClr val="accent1">
                    <a:lumMod val="60000"/>
                    <a:lumOff val="40000"/>
                  </a:schemeClr>
                </a:solidFill>
              </a:rPr>
              <a:t>or see other </a:t>
            </a:r>
            <a:r>
              <a:rPr lang="en-US" b="1" i="1" u="sng" dirty="0">
                <a:solidFill>
                  <a:srgbClr val="0070C0"/>
                </a:solidFill>
              </a:rPr>
              <a:t>options</a:t>
            </a:r>
            <a:r>
              <a:rPr lang="en-US" i="1" dirty="0">
                <a:solidFill>
                  <a:schemeClr val="accent1">
                    <a:lumMod val="60000"/>
                    <a:lumOff val="40000"/>
                  </a:schemeClr>
                </a:solidFill>
              </a:rPr>
              <a:t>.</a:t>
            </a:r>
          </a:p>
        </p:txBody>
      </p:sp>
      <p:sp>
        <p:nvSpPr>
          <p:cNvPr id="35" name="TextBox 34">
            <a:extLst>
              <a:ext uri="{FF2B5EF4-FFF2-40B4-BE49-F238E27FC236}">
                <a16:creationId xmlns:a16="http://schemas.microsoft.com/office/drawing/2014/main" id="{582FBD7C-1077-4E55-B148-8A72350EA229}"/>
              </a:ext>
            </a:extLst>
          </p:cNvPr>
          <p:cNvSpPr txBox="1"/>
          <p:nvPr/>
        </p:nvSpPr>
        <p:spPr>
          <a:xfrm>
            <a:off x="3401737" y="2910230"/>
            <a:ext cx="2310295" cy="2308324"/>
          </a:xfrm>
          <a:prstGeom prst="rect">
            <a:avLst/>
          </a:prstGeom>
          <a:noFill/>
          <a:ln>
            <a:solidFill>
              <a:schemeClr val="tx1"/>
            </a:solidFill>
          </a:ln>
        </p:spPr>
        <p:txBody>
          <a:bodyPr wrap="square" rtlCol="0">
            <a:spAutoFit/>
          </a:bodyPr>
          <a:lstStyle/>
          <a:p>
            <a:r>
              <a:rPr lang="en-US" sz="1200" dirty="0"/>
              <a:t>For class searches only, if the class is not valid then other options for what the user may have meant will be shown.  First will be the next closest numerical class will be displayed.  The “other” option will displayed the five next closest classes.  This functionality is not available for a member search or for organization because it is not a parameter that is controlled by site operator.</a:t>
            </a:r>
          </a:p>
        </p:txBody>
      </p:sp>
      <p:cxnSp>
        <p:nvCxnSpPr>
          <p:cNvPr id="37" name="Straight Arrow Connector 36">
            <a:extLst>
              <a:ext uri="{FF2B5EF4-FFF2-40B4-BE49-F238E27FC236}">
                <a16:creationId xmlns:a16="http://schemas.microsoft.com/office/drawing/2014/main" id="{889C34A2-0A98-4919-9BE1-FE431FAF9D4B}"/>
              </a:ext>
            </a:extLst>
          </p:cNvPr>
          <p:cNvCxnSpPr>
            <a:stCxn id="35" idx="0"/>
          </p:cNvCxnSpPr>
          <p:nvPr/>
        </p:nvCxnSpPr>
        <p:spPr>
          <a:xfrm flipV="1">
            <a:off x="4556885" y="1837635"/>
            <a:ext cx="1344750" cy="1072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3C234A-8051-4E4F-ABCE-3EA9382CEA12}"/>
              </a:ext>
            </a:extLst>
          </p:cNvPr>
          <p:cNvCxnSpPr>
            <a:stCxn id="35" idx="0"/>
          </p:cNvCxnSpPr>
          <p:nvPr/>
        </p:nvCxnSpPr>
        <p:spPr>
          <a:xfrm flipV="1">
            <a:off x="4556885" y="1793461"/>
            <a:ext cx="3133793" cy="111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675271" y="5576572"/>
            <a:ext cx="6655584"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8066914" y="3928362"/>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2"/>
          </p:cNvCxnSpPr>
          <p:nvPr/>
        </p:nvCxnSpPr>
        <p:spPr>
          <a:xfrm flipH="1">
            <a:off x="7986643" y="4944025"/>
            <a:ext cx="934658" cy="69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2"/>
          </p:cNvCxnSpPr>
          <p:nvPr/>
        </p:nvCxnSpPr>
        <p:spPr>
          <a:xfrm>
            <a:off x="8921301" y="4944025"/>
            <a:ext cx="531916" cy="711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06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702</Words>
  <Application>Microsoft Office PowerPoint</Application>
  <PresentationFormat>Widescreen</PresentationFormat>
  <Paragraphs>86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 Wyborski</dc:creator>
  <cp:lastModifiedBy>Chris Haller</cp:lastModifiedBy>
  <cp:revision>13</cp:revision>
  <dcterms:created xsi:type="dcterms:W3CDTF">2020-10-30T02:56:15Z</dcterms:created>
  <dcterms:modified xsi:type="dcterms:W3CDTF">2020-10-31T00:58:15Z</dcterms:modified>
</cp:coreProperties>
</file>