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5" r:id="rId6"/>
    <p:sldId id="266" r:id="rId7"/>
    <p:sldId id="259"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arch and result Pages" id="{20B10C11-CCA7-4EE9-A7BA-51AEA47E5F3F}">
          <p14:sldIdLst>
            <p14:sldId id="256"/>
            <p14:sldId id="257"/>
            <p14:sldId id="258"/>
            <p14:sldId id="260"/>
            <p14:sldId id="265"/>
            <p14:sldId id="266"/>
            <p14:sldId id="259"/>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43" d="100"/>
          <a:sy n="143" d="100"/>
        </p:scale>
        <p:origin x="150"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CE48-5BE0-4B36-874F-17C4A872D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21E0D1-685A-47FF-AA6F-2A13A0214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595934-9C12-429E-827A-A17E3BEEA60C}"/>
              </a:ext>
            </a:extLst>
          </p:cNvPr>
          <p:cNvSpPr>
            <a:spLocks noGrp="1"/>
          </p:cNvSpPr>
          <p:nvPr>
            <p:ph type="dt" sz="half" idx="10"/>
          </p:nvPr>
        </p:nvSpPr>
        <p:spPr/>
        <p:txBody>
          <a:bodyPr/>
          <a:lstStyle/>
          <a:p>
            <a:fld id="{B07D98E4-C581-4837-A4DC-3863C6035043}" type="datetimeFigureOut">
              <a:rPr lang="en-US" smtClean="0"/>
              <a:t>11/8/2020</a:t>
            </a:fld>
            <a:endParaRPr lang="en-US"/>
          </a:p>
        </p:txBody>
      </p:sp>
      <p:sp>
        <p:nvSpPr>
          <p:cNvPr id="5" name="Footer Placeholder 4">
            <a:extLst>
              <a:ext uri="{FF2B5EF4-FFF2-40B4-BE49-F238E27FC236}">
                <a16:creationId xmlns:a16="http://schemas.microsoft.com/office/drawing/2014/main" id="{247F66B8-BC7F-48DD-9A84-37DFC3DBA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A5B61-7D20-4F6A-856C-1A2C040311BE}"/>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11356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0D2F-933B-4690-9A5B-2189709DF0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18E4FE-EF08-450C-BEA3-FBA8E5EFD9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F3EDB-5438-4B2E-A60A-0496F6E2ECC9}"/>
              </a:ext>
            </a:extLst>
          </p:cNvPr>
          <p:cNvSpPr>
            <a:spLocks noGrp="1"/>
          </p:cNvSpPr>
          <p:nvPr>
            <p:ph type="dt" sz="half" idx="10"/>
          </p:nvPr>
        </p:nvSpPr>
        <p:spPr/>
        <p:txBody>
          <a:bodyPr/>
          <a:lstStyle/>
          <a:p>
            <a:fld id="{B07D98E4-C581-4837-A4DC-3863C6035043}" type="datetimeFigureOut">
              <a:rPr lang="en-US" smtClean="0"/>
              <a:t>11/8/2020</a:t>
            </a:fld>
            <a:endParaRPr lang="en-US"/>
          </a:p>
        </p:txBody>
      </p:sp>
      <p:sp>
        <p:nvSpPr>
          <p:cNvPr id="5" name="Footer Placeholder 4">
            <a:extLst>
              <a:ext uri="{FF2B5EF4-FFF2-40B4-BE49-F238E27FC236}">
                <a16:creationId xmlns:a16="http://schemas.microsoft.com/office/drawing/2014/main" id="{AE2F324E-D1C2-4D61-81D7-902C1B405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C658A-5A27-46AF-B142-546C9E0C9DA1}"/>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39094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75EC52-1F96-4D09-B45D-BE3536673E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2CFD06-6BA0-4B7E-A998-57B1C08666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CF82E-377D-49B3-968C-B5A27038C712}"/>
              </a:ext>
            </a:extLst>
          </p:cNvPr>
          <p:cNvSpPr>
            <a:spLocks noGrp="1"/>
          </p:cNvSpPr>
          <p:nvPr>
            <p:ph type="dt" sz="half" idx="10"/>
          </p:nvPr>
        </p:nvSpPr>
        <p:spPr/>
        <p:txBody>
          <a:bodyPr/>
          <a:lstStyle/>
          <a:p>
            <a:fld id="{B07D98E4-C581-4837-A4DC-3863C6035043}" type="datetimeFigureOut">
              <a:rPr lang="en-US" smtClean="0"/>
              <a:t>11/8/2020</a:t>
            </a:fld>
            <a:endParaRPr lang="en-US"/>
          </a:p>
        </p:txBody>
      </p:sp>
      <p:sp>
        <p:nvSpPr>
          <p:cNvPr id="5" name="Footer Placeholder 4">
            <a:extLst>
              <a:ext uri="{FF2B5EF4-FFF2-40B4-BE49-F238E27FC236}">
                <a16:creationId xmlns:a16="http://schemas.microsoft.com/office/drawing/2014/main" id="{625F4642-792E-43E6-9C87-B109D709D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70264-2356-4B5D-AE89-75EC00F9443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06333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B17C-4384-41EA-BF29-A5B0653B6D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09B50-DEE4-48CA-A772-FA4F2CD67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BBAFF-AA1B-4369-B8FD-C05A8C6F9BB9}"/>
              </a:ext>
            </a:extLst>
          </p:cNvPr>
          <p:cNvSpPr>
            <a:spLocks noGrp="1"/>
          </p:cNvSpPr>
          <p:nvPr>
            <p:ph type="dt" sz="half" idx="10"/>
          </p:nvPr>
        </p:nvSpPr>
        <p:spPr/>
        <p:txBody>
          <a:bodyPr/>
          <a:lstStyle/>
          <a:p>
            <a:fld id="{B07D98E4-C581-4837-A4DC-3863C6035043}" type="datetimeFigureOut">
              <a:rPr lang="en-US" smtClean="0"/>
              <a:t>11/8/2020</a:t>
            </a:fld>
            <a:endParaRPr lang="en-US"/>
          </a:p>
        </p:txBody>
      </p:sp>
      <p:sp>
        <p:nvSpPr>
          <p:cNvPr id="5" name="Footer Placeholder 4">
            <a:extLst>
              <a:ext uri="{FF2B5EF4-FFF2-40B4-BE49-F238E27FC236}">
                <a16:creationId xmlns:a16="http://schemas.microsoft.com/office/drawing/2014/main" id="{6714FEA9-2934-48AD-A10D-DC9B53CB1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2CED5-0589-4DCA-8518-6DE5A10DE5FD}"/>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35066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C8FC-3C4E-47CD-A7C3-1360698DFB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91FCCE-0A07-4875-81C0-970ADD69D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866ED9-D0F3-44A9-BFD8-937F335FC0D4}"/>
              </a:ext>
            </a:extLst>
          </p:cNvPr>
          <p:cNvSpPr>
            <a:spLocks noGrp="1"/>
          </p:cNvSpPr>
          <p:nvPr>
            <p:ph type="dt" sz="half" idx="10"/>
          </p:nvPr>
        </p:nvSpPr>
        <p:spPr/>
        <p:txBody>
          <a:bodyPr/>
          <a:lstStyle/>
          <a:p>
            <a:fld id="{B07D98E4-C581-4837-A4DC-3863C6035043}" type="datetimeFigureOut">
              <a:rPr lang="en-US" smtClean="0"/>
              <a:t>11/8/2020</a:t>
            </a:fld>
            <a:endParaRPr lang="en-US"/>
          </a:p>
        </p:txBody>
      </p:sp>
      <p:sp>
        <p:nvSpPr>
          <p:cNvPr id="5" name="Footer Placeholder 4">
            <a:extLst>
              <a:ext uri="{FF2B5EF4-FFF2-40B4-BE49-F238E27FC236}">
                <a16:creationId xmlns:a16="http://schemas.microsoft.com/office/drawing/2014/main" id="{DD1E5625-2E79-4818-94B6-D276D71E9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1C459-B37B-4398-BD15-5AEDB828A12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13990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1360-7399-491A-9799-A433CD5C6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208B0-9F46-46F2-92C5-F669E21792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973F80-48F3-4A85-8C91-11349F072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03CD7D-6039-4A82-BB30-B4583DC593EE}"/>
              </a:ext>
            </a:extLst>
          </p:cNvPr>
          <p:cNvSpPr>
            <a:spLocks noGrp="1"/>
          </p:cNvSpPr>
          <p:nvPr>
            <p:ph type="dt" sz="half" idx="10"/>
          </p:nvPr>
        </p:nvSpPr>
        <p:spPr/>
        <p:txBody>
          <a:bodyPr/>
          <a:lstStyle/>
          <a:p>
            <a:fld id="{B07D98E4-C581-4837-A4DC-3863C6035043}" type="datetimeFigureOut">
              <a:rPr lang="en-US" smtClean="0"/>
              <a:t>11/8/2020</a:t>
            </a:fld>
            <a:endParaRPr lang="en-US"/>
          </a:p>
        </p:txBody>
      </p:sp>
      <p:sp>
        <p:nvSpPr>
          <p:cNvPr id="6" name="Footer Placeholder 5">
            <a:extLst>
              <a:ext uri="{FF2B5EF4-FFF2-40B4-BE49-F238E27FC236}">
                <a16:creationId xmlns:a16="http://schemas.microsoft.com/office/drawing/2014/main" id="{BB541028-BBB8-4FBD-91BE-E88E2D186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38DC8-BAA4-4585-B58B-B88CD8DE1585}"/>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97418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3A2A-EA5C-48B5-BAE1-C337E0E79C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CF758-FC88-4FCB-A112-1E593A5F9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B008A-95C3-4A02-A32E-ED6B1668D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CB7DB-5BFB-43B5-B83B-0ECD0D3FF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AE5990-6295-4868-9D48-718C4AD5E9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555BE3-C5CB-4CC8-A652-D1D7DD987C49}"/>
              </a:ext>
            </a:extLst>
          </p:cNvPr>
          <p:cNvSpPr>
            <a:spLocks noGrp="1"/>
          </p:cNvSpPr>
          <p:nvPr>
            <p:ph type="dt" sz="half" idx="10"/>
          </p:nvPr>
        </p:nvSpPr>
        <p:spPr/>
        <p:txBody>
          <a:bodyPr/>
          <a:lstStyle/>
          <a:p>
            <a:fld id="{B07D98E4-C581-4837-A4DC-3863C6035043}" type="datetimeFigureOut">
              <a:rPr lang="en-US" smtClean="0"/>
              <a:t>11/8/2020</a:t>
            </a:fld>
            <a:endParaRPr lang="en-US"/>
          </a:p>
        </p:txBody>
      </p:sp>
      <p:sp>
        <p:nvSpPr>
          <p:cNvPr id="8" name="Footer Placeholder 7">
            <a:extLst>
              <a:ext uri="{FF2B5EF4-FFF2-40B4-BE49-F238E27FC236}">
                <a16:creationId xmlns:a16="http://schemas.microsoft.com/office/drawing/2014/main" id="{861E33C0-E9B8-4671-964F-21C6F772C9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203A2F-146E-48AF-A91A-FEF97779D702}"/>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55227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347A-7080-488E-8AD6-7E5BF4BA4D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712B40-CCD5-46D5-974F-351602511BCC}"/>
              </a:ext>
            </a:extLst>
          </p:cNvPr>
          <p:cNvSpPr>
            <a:spLocks noGrp="1"/>
          </p:cNvSpPr>
          <p:nvPr>
            <p:ph type="dt" sz="half" idx="10"/>
          </p:nvPr>
        </p:nvSpPr>
        <p:spPr/>
        <p:txBody>
          <a:bodyPr/>
          <a:lstStyle/>
          <a:p>
            <a:fld id="{B07D98E4-C581-4837-A4DC-3863C6035043}" type="datetimeFigureOut">
              <a:rPr lang="en-US" smtClean="0"/>
              <a:t>11/8/2020</a:t>
            </a:fld>
            <a:endParaRPr lang="en-US"/>
          </a:p>
        </p:txBody>
      </p:sp>
      <p:sp>
        <p:nvSpPr>
          <p:cNvPr id="4" name="Footer Placeholder 3">
            <a:extLst>
              <a:ext uri="{FF2B5EF4-FFF2-40B4-BE49-F238E27FC236}">
                <a16:creationId xmlns:a16="http://schemas.microsoft.com/office/drawing/2014/main" id="{5A002D1C-A8C8-41BE-A004-C1BBFAEC42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C90C8-25CE-42A9-A734-B1528A9EE84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4179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BCB26-E830-4A2D-9FF3-9477376C853C}"/>
              </a:ext>
            </a:extLst>
          </p:cNvPr>
          <p:cNvSpPr>
            <a:spLocks noGrp="1"/>
          </p:cNvSpPr>
          <p:nvPr>
            <p:ph type="dt" sz="half" idx="10"/>
          </p:nvPr>
        </p:nvSpPr>
        <p:spPr/>
        <p:txBody>
          <a:bodyPr/>
          <a:lstStyle/>
          <a:p>
            <a:fld id="{B07D98E4-C581-4837-A4DC-3863C6035043}" type="datetimeFigureOut">
              <a:rPr lang="en-US" smtClean="0"/>
              <a:t>11/8/2020</a:t>
            </a:fld>
            <a:endParaRPr lang="en-US"/>
          </a:p>
        </p:txBody>
      </p:sp>
      <p:sp>
        <p:nvSpPr>
          <p:cNvPr id="3" name="Footer Placeholder 2">
            <a:extLst>
              <a:ext uri="{FF2B5EF4-FFF2-40B4-BE49-F238E27FC236}">
                <a16:creationId xmlns:a16="http://schemas.microsoft.com/office/drawing/2014/main" id="{C5E64AA3-760A-452F-BB4F-EF671DEFBA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2ECCEA-B8AE-436B-8CEF-3EB555450A06}"/>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7336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2DE7-E692-4DB4-8B44-62E01AD59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C175A8-5DEE-4A7B-8921-BAEF8B0A2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A02864-DCE0-4EF5-98F8-E81B45B92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96A93-A255-4370-8C1D-C89A1C8F9A1B}"/>
              </a:ext>
            </a:extLst>
          </p:cNvPr>
          <p:cNvSpPr>
            <a:spLocks noGrp="1"/>
          </p:cNvSpPr>
          <p:nvPr>
            <p:ph type="dt" sz="half" idx="10"/>
          </p:nvPr>
        </p:nvSpPr>
        <p:spPr/>
        <p:txBody>
          <a:bodyPr/>
          <a:lstStyle/>
          <a:p>
            <a:fld id="{B07D98E4-C581-4837-A4DC-3863C6035043}" type="datetimeFigureOut">
              <a:rPr lang="en-US" smtClean="0"/>
              <a:t>11/8/2020</a:t>
            </a:fld>
            <a:endParaRPr lang="en-US"/>
          </a:p>
        </p:txBody>
      </p:sp>
      <p:sp>
        <p:nvSpPr>
          <p:cNvPr id="6" name="Footer Placeholder 5">
            <a:extLst>
              <a:ext uri="{FF2B5EF4-FFF2-40B4-BE49-F238E27FC236}">
                <a16:creationId xmlns:a16="http://schemas.microsoft.com/office/drawing/2014/main" id="{50793BB4-8119-4177-866D-BD54EBE58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9580B4-E0F6-46CD-8F60-D71F95F2009D}"/>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42990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B427-1071-4FB3-82E3-FEF60A72E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D2E221-6DDD-4E93-8C92-8038A2B53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8BE8C5-B249-4F02-91FA-99615301C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DE0FC-7064-4D1A-A5F7-5A72FBDAD10B}"/>
              </a:ext>
            </a:extLst>
          </p:cNvPr>
          <p:cNvSpPr>
            <a:spLocks noGrp="1"/>
          </p:cNvSpPr>
          <p:nvPr>
            <p:ph type="dt" sz="half" idx="10"/>
          </p:nvPr>
        </p:nvSpPr>
        <p:spPr/>
        <p:txBody>
          <a:bodyPr/>
          <a:lstStyle/>
          <a:p>
            <a:fld id="{B07D98E4-C581-4837-A4DC-3863C6035043}" type="datetimeFigureOut">
              <a:rPr lang="en-US" smtClean="0"/>
              <a:t>11/8/2020</a:t>
            </a:fld>
            <a:endParaRPr lang="en-US"/>
          </a:p>
        </p:txBody>
      </p:sp>
      <p:sp>
        <p:nvSpPr>
          <p:cNvPr id="6" name="Footer Placeholder 5">
            <a:extLst>
              <a:ext uri="{FF2B5EF4-FFF2-40B4-BE49-F238E27FC236}">
                <a16:creationId xmlns:a16="http://schemas.microsoft.com/office/drawing/2014/main" id="{AF039A04-07DB-41A8-90A8-D2A865CA3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3A5E87-40B1-4F69-AA18-45B98AC7097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03150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DD20C-D68A-4CE9-991B-14AB96BAEE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1F344-FA58-453B-9E4D-E4A43FC8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74181-CC28-4E0C-9BEA-423BA03FA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D98E4-C581-4837-A4DC-3863C6035043}" type="datetimeFigureOut">
              <a:rPr lang="en-US" smtClean="0"/>
              <a:t>11/8/2020</a:t>
            </a:fld>
            <a:endParaRPr lang="en-US"/>
          </a:p>
        </p:txBody>
      </p:sp>
      <p:sp>
        <p:nvSpPr>
          <p:cNvPr id="5" name="Footer Placeholder 4">
            <a:extLst>
              <a:ext uri="{FF2B5EF4-FFF2-40B4-BE49-F238E27FC236}">
                <a16:creationId xmlns:a16="http://schemas.microsoft.com/office/drawing/2014/main" id="{96D72839-DDEC-4528-BD90-6808AB54E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97006F-DF7D-4458-AB17-04C367D34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8DC72-DBE7-4070-898D-0F6683B16F69}" type="slidenum">
              <a:rPr lang="en-US" smtClean="0"/>
              <a:t>‹#›</a:t>
            </a:fld>
            <a:endParaRPr lang="en-US"/>
          </a:p>
        </p:txBody>
      </p:sp>
    </p:spTree>
    <p:extLst>
      <p:ext uri="{BB962C8B-B14F-4D97-AF65-F5344CB8AC3E}">
        <p14:creationId xmlns:p14="http://schemas.microsoft.com/office/powerpoint/2010/main" val="646581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twitter.com/John_Doe77" TargetMode="External"/><Relationship Id="rId4" Type="http://schemas.openxmlformats.org/officeDocument/2006/relationships/hyperlink" Target="https://github.com/JohnDo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3461352" y="899556"/>
            <a:ext cx="4501359" cy="707886"/>
          </a:xfrm>
          <a:prstGeom prst="rect">
            <a:avLst/>
          </a:prstGeom>
          <a:noFill/>
        </p:spPr>
        <p:txBody>
          <a:bodyPr wrap="square" rtlCol="0">
            <a:spAutoFit/>
          </a:bodyPr>
          <a:lstStyle/>
          <a:p>
            <a:r>
              <a:rPr lang="en-US" sz="4000" dirty="0">
                <a:solidFill>
                  <a:schemeClr val="accent1">
                    <a:lumMod val="75000"/>
                  </a:schemeClr>
                </a:solidFill>
              </a:rPr>
              <a:t>Search for an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3343643" y="1607442"/>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a course, skill, organization</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3009" y="1603437"/>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68260" y="221918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16" name="TextBox 15">
            <a:extLst>
              <a:ext uri="{FF2B5EF4-FFF2-40B4-BE49-F238E27FC236}">
                <a16:creationId xmlns:a16="http://schemas.microsoft.com/office/drawing/2014/main" id="{0C9858E7-3D43-44CE-B23D-9525749BA4D2}"/>
              </a:ext>
            </a:extLst>
          </p:cNvPr>
          <p:cNvSpPr txBox="1"/>
          <p:nvPr/>
        </p:nvSpPr>
        <p:spPr>
          <a:xfrm>
            <a:off x="7341704" y="2445622"/>
            <a:ext cx="2036418" cy="954107"/>
          </a:xfrm>
          <a:prstGeom prst="rect">
            <a:avLst/>
          </a:prstGeom>
          <a:noFill/>
          <a:ln>
            <a:solidFill>
              <a:schemeClr val="tx1"/>
            </a:solidFill>
          </a:ln>
        </p:spPr>
        <p:txBody>
          <a:bodyPr wrap="square" rtlCol="0">
            <a:spAutoFit/>
          </a:bodyPr>
          <a:lstStyle/>
          <a:p>
            <a:r>
              <a:rPr lang="en-US" sz="1100" dirty="0"/>
              <a:t>Italicized text shows different terms that can be searched for.  Text goes away once the user activates the </a:t>
            </a:r>
            <a:r>
              <a:rPr lang="en-US" sz="1200" dirty="0"/>
              <a:t>field</a:t>
            </a:r>
            <a:r>
              <a:rPr lang="en-US" sz="1100" dirty="0"/>
              <a:t> and starts typing in their terms</a:t>
            </a:r>
          </a:p>
        </p:txBody>
      </p:sp>
      <p:cxnSp>
        <p:nvCxnSpPr>
          <p:cNvPr id="18" name="Straight Arrow Connector 17">
            <a:extLst>
              <a:ext uri="{FF2B5EF4-FFF2-40B4-BE49-F238E27FC236}">
                <a16:creationId xmlns:a16="http://schemas.microsoft.com/office/drawing/2014/main" id="{0D29BA3C-D734-4C3A-BF08-969F8C2B56B2}"/>
              </a:ext>
            </a:extLst>
          </p:cNvPr>
          <p:cNvCxnSpPr>
            <a:stCxn id="16" idx="0"/>
          </p:cNvCxnSpPr>
          <p:nvPr/>
        </p:nvCxnSpPr>
        <p:spPr>
          <a:xfrm flipH="1" flipV="1">
            <a:off x="6555409" y="1786546"/>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5D5601-8224-425B-88C1-5D26F880757D}"/>
              </a:ext>
            </a:extLst>
          </p:cNvPr>
          <p:cNvSpPr txBox="1"/>
          <p:nvPr/>
        </p:nvSpPr>
        <p:spPr>
          <a:xfrm>
            <a:off x="3343643" y="2714318"/>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1" name="Straight Arrow Connector 20">
            <a:extLst>
              <a:ext uri="{FF2B5EF4-FFF2-40B4-BE49-F238E27FC236}">
                <a16:creationId xmlns:a16="http://schemas.microsoft.com/office/drawing/2014/main" id="{D6FEBE24-0425-49C4-B815-6E25336CC4C9}"/>
              </a:ext>
            </a:extLst>
          </p:cNvPr>
          <p:cNvCxnSpPr>
            <a:cxnSpLocks/>
            <a:stCxn id="19" idx="3"/>
            <a:endCxn id="11" idx="1"/>
          </p:cNvCxnSpPr>
          <p:nvPr/>
        </p:nvCxnSpPr>
        <p:spPr>
          <a:xfrm flipV="1">
            <a:off x="4417391" y="2403853"/>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4990096-EC1F-4467-9E2D-AD5C329C20F1}"/>
              </a:ext>
            </a:extLst>
          </p:cNvPr>
          <p:cNvSpPr txBox="1"/>
          <p:nvPr/>
        </p:nvSpPr>
        <p:spPr>
          <a:xfrm>
            <a:off x="2479259" y="2134391"/>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2088311" y="1603437"/>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6DF781D-E751-419F-BF55-25F050508292}"/>
              </a:ext>
            </a:extLst>
          </p:cNvPr>
          <p:cNvSpPr/>
          <p:nvPr/>
        </p:nvSpPr>
        <p:spPr>
          <a:xfrm>
            <a:off x="11419988" y="1928917"/>
            <a:ext cx="367095" cy="36059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386EDD69-6A55-49FA-B0FE-63E60FD8D83F}"/>
              </a:ext>
            </a:extLst>
          </p:cNvPr>
          <p:cNvCxnSpPr/>
          <p:nvPr/>
        </p:nvCxnSpPr>
        <p:spPr>
          <a:xfrm>
            <a:off x="11593524" y="2108530"/>
            <a:ext cx="0" cy="3190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A0924A1-880E-400D-8DF0-BAA96007F222}"/>
              </a:ext>
            </a:extLst>
          </p:cNvPr>
          <p:cNvSpPr/>
          <p:nvPr/>
        </p:nvSpPr>
        <p:spPr>
          <a:xfrm>
            <a:off x="11503420" y="2365455"/>
            <a:ext cx="180207" cy="547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AD9078-711A-4058-838E-55224F2A884A}"/>
              </a:ext>
            </a:extLst>
          </p:cNvPr>
          <p:cNvSpPr txBox="1"/>
          <p:nvPr/>
        </p:nvSpPr>
        <p:spPr>
          <a:xfrm>
            <a:off x="9624446" y="1672726"/>
            <a:ext cx="1708774" cy="461665"/>
          </a:xfrm>
          <a:prstGeom prst="rect">
            <a:avLst/>
          </a:prstGeom>
          <a:noFill/>
          <a:ln>
            <a:solidFill>
              <a:schemeClr val="tx1"/>
            </a:solidFill>
          </a:ln>
        </p:spPr>
        <p:txBody>
          <a:bodyPr wrap="square" rtlCol="0">
            <a:spAutoFit/>
          </a:bodyPr>
          <a:lstStyle/>
          <a:p>
            <a:r>
              <a:rPr lang="en-US" sz="1200" i="1" dirty="0"/>
              <a:t>Page 1, scroll to display more information.</a:t>
            </a:r>
          </a:p>
        </p:txBody>
      </p:sp>
    </p:spTree>
    <p:extLst>
      <p:ext uri="{BB962C8B-B14F-4D97-AF65-F5344CB8AC3E}">
        <p14:creationId xmlns:p14="http://schemas.microsoft.com/office/powerpoint/2010/main" val="98891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4472C4">
                    <a:lumMod val="75000"/>
                  </a:srgbClr>
                </a:solidFill>
                <a:latin typeface="Calibri" panose="020F0502020204030204"/>
              </a:rPr>
              <a:t>Modify Expert Information</a:t>
            </a:r>
            <a:endPar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5F52AF2-FFCB-4A67-89B3-3FBC955BA3D2}"/>
              </a:ext>
            </a:extLst>
          </p:cNvPr>
          <p:cNvSpPr txBox="1"/>
          <p:nvPr/>
        </p:nvSpPr>
        <p:spPr>
          <a:xfrm>
            <a:off x="7193620" y="2202462"/>
            <a:ext cx="1708774"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Skills already added</a:t>
            </a:r>
          </a:p>
        </p:txBody>
      </p: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496296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Expert: </a:t>
            </a:r>
            <a:r>
              <a:rPr lang="en-US" sz="2000" b="1" i="1" u="sng" dirty="0">
                <a:solidFill>
                  <a:srgbClr val="4472C4">
                    <a:lumMod val="75000"/>
                  </a:srgbClr>
                </a:solidFill>
                <a:latin typeface="Calibri" panose="020F0502020204030204"/>
              </a:rPr>
              <a:t>John Doe, Johndoe@oregonstate.edu</a:t>
            </a:r>
            <a:endParaRPr kumimoji="0" lang="en-US" sz="20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461665"/>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Fields to enter information about expert</a:t>
            </a:r>
          </a:p>
        </p:txBody>
      </p:sp>
      <p:cxnSp>
        <p:nvCxnSpPr>
          <p:cNvPr id="61" name="Straight Arrow Connector 60">
            <a:extLst>
              <a:ext uri="{FF2B5EF4-FFF2-40B4-BE49-F238E27FC236}">
                <a16:creationId xmlns:a16="http://schemas.microsoft.com/office/drawing/2014/main" id="{68A9DC0D-3153-4B03-BA69-B0BB3320F0ED}"/>
              </a:ext>
            </a:extLst>
          </p:cNvPr>
          <p:cNvCxnSpPr>
            <a:cxnSpLocks/>
            <a:stCxn id="57" idx="0"/>
            <a:endCxn id="13" idx="1"/>
          </p:cNvCxnSpPr>
          <p:nvPr/>
        </p:nvCxnSpPr>
        <p:spPr>
          <a:xfrm flipV="1">
            <a:off x="1079781" y="2523652"/>
            <a:ext cx="1897871" cy="1131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CA859F6-F1BC-47DC-8D0F-75299F3EC20B}"/>
              </a:ext>
            </a:extLst>
          </p:cNvPr>
          <p:cNvSpPr txBox="1"/>
          <p:nvPr/>
        </p:nvSpPr>
        <p:spPr>
          <a:xfrm>
            <a:off x="2734846" y="2001579"/>
            <a:ext cx="206197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Skills: </a:t>
            </a:r>
            <a:r>
              <a:rPr lang="en-US" b="1" i="1" dirty="0">
                <a:solidFill>
                  <a:srgbClr val="4472C4">
                    <a:lumMod val="75000"/>
                  </a:srgbClr>
                </a:solidFill>
                <a:latin typeface="Calibri" panose="020F0502020204030204"/>
              </a:rPr>
              <a:t>Python, Agile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93E58F5-1A51-4C89-9EBB-0C2EDEE3D334}"/>
              </a:ext>
            </a:extLst>
          </p:cNvPr>
          <p:cNvSpPr txBox="1"/>
          <p:nvPr/>
        </p:nvSpPr>
        <p:spPr>
          <a:xfrm>
            <a:off x="2977652" y="2385152"/>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Skill</a:t>
            </a:r>
          </a:p>
        </p:txBody>
      </p:sp>
      <p:sp>
        <p:nvSpPr>
          <p:cNvPr id="16" name="TextBox 15">
            <a:extLst>
              <a:ext uri="{FF2B5EF4-FFF2-40B4-BE49-F238E27FC236}">
                <a16:creationId xmlns:a16="http://schemas.microsoft.com/office/drawing/2014/main" id="{C0897E7E-355D-43B8-81F7-A16D13F10EB5}"/>
              </a:ext>
            </a:extLst>
          </p:cNvPr>
          <p:cNvSpPr txBox="1"/>
          <p:nvPr/>
        </p:nvSpPr>
        <p:spPr>
          <a:xfrm>
            <a:off x="2977652" y="2748125"/>
            <a:ext cx="806631"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Add Skill</a:t>
            </a:r>
          </a:p>
        </p:txBody>
      </p:sp>
      <p:cxnSp>
        <p:nvCxnSpPr>
          <p:cNvPr id="33" name="Straight Arrow Connector 32">
            <a:extLst>
              <a:ext uri="{FF2B5EF4-FFF2-40B4-BE49-F238E27FC236}">
                <a16:creationId xmlns:a16="http://schemas.microsoft.com/office/drawing/2014/main" id="{3F70E309-A32B-46A9-A08E-51E1EBA75032}"/>
              </a:ext>
            </a:extLst>
          </p:cNvPr>
          <p:cNvCxnSpPr>
            <a:cxnSpLocks/>
            <a:stCxn id="44" idx="1"/>
          </p:cNvCxnSpPr>
          <p:nvPr/>
        </p:nvCxnSpPr>
        <p:spPr>
          <a:xfrm flipH="1" flipV="1">
            <a:off x="5147954" y="2202463"/>
            <a:ext cx="2045666" cy="138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E036BB7-9EC4-4399-897B-721BA632FF2F}"/>
              </a:ext>
            </a:extLst>
          </p:cNvPr>
          <p:cNvSpPr txBox="1"/>
          <p:nvPr/>
        </p:nvSpPr>
        <p:spPr>
          <a:xfrm>
            <a:off x="7193619" y="2776904"/>
            <a:ext cx="1968193" cy="64633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Form submission, webpage updates and add skill to current skill list</a:t>
            </a:r>
          </a:p>
        </p:txBody>
      </p:sp>
      <p:cxnSp>
        <p:nvCxnSpPr>
          <p:cNvPr id="30" name="Straight Arrow Connector 29">
            <a:extLst>
              <a:ext uri="{FF2B5EF4-FFF2-40B4-BE49-F238E27FC236}">
                <a16:creationId xmlns:a16="http://schemas.microsoft.com/office/drawing/2014/main" id="{AD8EBD16-7022-4992-9871-7C9B09C14BD0}"/>
              </a:ext>
            </a:extLst>
          </p:cNvPr>
          <p:cNvCxnSpPr>
            <a:cxnSpLocks/>
          </p:cNvCxnSpPr>
          <p:nvPr/>
        </p:nvCxnSpPr>
        <p:spPr>
          <a:xfrm flipH="1">
            <a:off x="4151835" y="2928001"/>
            <a:ext cx="2999833" cy="29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FC9CDC-0174-4E2F-81B6-69E077FAAAF2}"/>
              </a:ext>
            </a:extLst>
          </p:cNvPr>
          <p:cNvSpPr txBox="1"/>
          <p:nvPr/>
        </p:nvSpPr>
        <p:spPr>
          <a:xfrm>
            <a:off x="2734846" y="3437033"/>
            <a:ext cx="270990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Coursework: </a:t>
            </a:r>
            <a:r>
              <a:rPr lang="en-US" b="1" i="1" dirty="0">
                <a:solidFill>
                  <a:srgbClr val="4472C4">
                    <a:lumMod val="75000"/>
                  </a:srgbClr>
                </a:solidFill>
                <a:latin typeface="Calibri" panose="020F0502020204030204"/>
              </a:rPr>
              <a:t>CS290, CS325</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1CC6F522-1500-40B2-8301-2EC1BC886A4B}"/>
              </a:ext>
            </a:extLst>
          </p:cNvPr>
          <p:cNvSpPr txBox="1"/>
          <p:nvPr/>
        </p:nvSpPr>
        <p:spPr>
          <a:xfrm>
            <a:off x="2977652" y="3820606"/>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Course</a:t>
            </a:r>
          </a:p>
        </p:txBody>
      </p:sp>
      <p:sp>
        <p:nvSpPr>
          <p:cNvPr id="22" name="TextBox 21">
            <a:extLst>
              <a:ext uri="{FF2B5EF4-FFF2-40B4-BE49-F238E27FC236}">
                <a16:creationId xmlns:a16="http://schemas.microsoft.com/office/drawing/2014/main" id="{265945B1-BA0D-4D2C-8480-5CFED164A882}"/>
              </a:ext>
            </a:extLst>
          </p:cNvPr>
          <p:cNvSpPr txBox="1"/>
          <p:nvPr/>
        </p:nvSpPr>
        <p:spPr>
          <a:xfrm>
            <a:off x="2977652" y="4183579"/>
            <a:ext cx="1023165"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Add Course</a:t>
            </a:r>
          </a:p>
        </p:txBody>
      </p:sp>
      <p:sp>
        <p:nvSpPr>
          <p:cNvPr id="26" name="TextBox 25">
            <a:extLst>
              <a:ext uri="{FF2B5EF4-FFF2-40B4-BE49-F238E27FC236}">
                <a16:creationId xmlns:a16="http://schemas.microsoft.com/office/drawing/2014/main" id="{BD6E57B5-5B89-4EAD-9E97-4DAFE93A4F7A}"/>
              </a:ext>
            </a:extLst>
          </p:cNvPr>
          <p:cNvSpPr txBox="1"/>
          <p:nvPr/>
        </p:nvSpPr>
        <p:spPr>
          <a:xfrm>
            <a:off x="2977652" y="3132082"/>
            <a:ext cx="1103957"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Skill</a:t>
            </a:r>
          </a:p>
        </p:txBody>
      </p:sp>
      <p:sp>
        <p:nvSpPr>
          <p:cNvPr id="27" name="TextBox 26">
            <a:extLst>
              <a:ext uri="{FF2B5EF4-FFF2-40B4-BE49-F238E27FC236}">
                <a16:creationId xmlns:a16="http://schemas.microsoft.com/office/drawing/2014/main" id="{E6A0063E-48F3-44CF-8377-6A51237E7EDB}"/>
              </a:ext>
            </a:extLst>
          </p:cNvPr>
          <p:cNvSpPr txBox="1"/>
          <p:nvPr/>
        </p:nvSpPr>
        <p:spPr>
          <a:xfrm>
            <a:off x="2977652" y="4577330"/>
            <a:ext cx="1320490"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Course</a:t>
            </a:r>
          </a:p>
        </p:txBody>
      </p:sp>
      <p:sp>
        <p:nvSpPr>
          <p:cNvPr id="29" name="TextBox 28">
            <a:extLst>
              <a:ext uri="{FF2B5EF4-FFF2-40B4-BE49-F238E27FC236}">
                <a16:creationId xmlns:a16="http://schemas.microsoft.com/office/drawing/2014/main" id="{860AC7DB-AFAC-4A25-972D-D45A99B54D33}"/>
              </a:ext>
            </a:extLst>
          </p:cNvPr>
          <p:cNvSpPr txBox="1"/>
          <p:nvPr/>
        </p:nvSpPr>
        <p:spPr>
          <a:xfrm>
            <a:off x="2734846" y="4894199"/>
            <a:ext cx="61201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Industry / Organization: </a:t>
            </a:r>
            <a:r>
              <a:rPr lang="en-US" b="1" i="1" dirty="0">
                <a:solidFill>
                  <a:srgbClr val="4472C4">
                    <a:lumMod val="75000"/>
                  </a:srgbClr>
                </a:solidFill>
                <a:latin typeface="Calibri" panose="020F0502020204030204"/>
              </a:rPr>
              <a:t>Amazon, Society of Women Engineers</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29CE640B-7579-474B-9F8A-7DDAC52134FA}"/>
              </a:ext>
            </a:extLst>
          </p:cNvPr>
          <p:cNvSpPr txBox="1"/>
          <p:nvPr/>
        </p:nvSpPr>
        <p:spPr>
          <a:xfrm>
            <a:off x="2977652" y="5277772"/>
            <a:ext cx="1608410"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Industry/Organization</a:t>
            </a:r>
          </a:p>
        </p:txBody>
      </p:sp>
      <p:sp>
        <p:nvSpPr>
          <p:cNvPr id="38" name="TextBox 37">
            <a:extLst>
              <a:ext uri="{FF2B5EF4-FFF2-40B4-BE49-F238E27FC236}">
                <a16:creationId xmlns:a16="http://schemas.microsoft.com/office/drawing/2014/main" id="{7A17A48D-9744-4481-8ADA-05A7917520B8}"/>
              </a:ext>
            </a:extLst>
          </p:cNvPr>
          <p:cNvSpPr txBox="1"/>
          <p:nvPr/>
        </p:nvSpPr>
        <p:spPr>
          <a:xfrm>
            <a:off x="2977652" y="5640745"/>
            <a:ext cx="2117631"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Add Industry/Organization</a:t>
            </a:r>
          </a:p>
        </p:txBody>
      </p:sp>
      <p:sp>
        <p:nvSpPr>
          <p:cNvPr id="43" name="TextBox 42">
            <a:extLst>
              <a:ext uri="{FF2B5EF4-FFF2-40B4-BE49-F238E27FC236}">
                <a16:creationId xmlns:a16="http://schemas.microsoft.com/office/drawing/2014/main" id="{7C43DC9B-1C7B-4B4C-8A9A-D2A9B8C2A118}"/>
              </a:ext>
            </a:extLst>
          </p:cNvPr>
          <p:cNvSpPr txBox="1"/>
          <p:nvPr/>
        </p:nvSpPr>
        <p:spPr>
          <a:xfrm>
            <a:off x="2977652" y="6034496"/>
            <a:ext cx="2414956"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Industry/Organization</a:t>
            </a:r>
          </a:p>
        </p:txBody>
      </p:sp>
      <p:sp>
        <p:nvSpPr>
          <p:cNvPr id="49" name="TextBox 48">
            <a:extLst>
              <a:ext uri="{FF2B5EF4-FFF2-40B4-BE49-F238E27FC236}">
                <a16:creationId xmlns:a16="http://schemas.microsoft.com/office/drawing/2014/main" id="{63BFB222-FCE9-4F84-BEC8-53134983BB6C}"/>
              </a:ext>
            </a:extLst>
          </p:cNvPr>
          <p:cNvSpPr txBox="1"/>
          <p:nvPr/>
        </p:nvSpPr>
        <p:spPr>
          <a:xfrm>
            <a:off x="7132688" y="3976622"/>
            <a:ext cx="1968193" cy="64633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Form submission, webpage updates and </a:t>
            </a:r>
            <a:r>
              <a:rPr lang="en-US" sz="1200" dirty="0">
                <a:solidFill>
                  <a:prstClr val="black"/>
                </a:solidFill>
                <a:latin typeface="Calibri" panose="020F0502020204030204"/>
              </a:rPr>
              <a:t>removes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course from current course list</a:t>
            </a:r>
          </a:p>
        </p:txBody>
      </p:sp>
      <p:cxnSp>
        <p:nvCxnSpPr>
          <p:cNvPr id="55" name="Straight Arrow Connector 54">
            <a:extLst>
              <a:ext uri="{FF2B5EF4-FFF2-40B4-BE49-F238E27FC236}">
                <a16:creationId xmlns:a16="http://schemas.microsoft.com/office/drawing/2014/main" id="{59889ACB-2271-4A48-9C26-463FA526F314}"/>
              </a:ext>
            </a:extLst>
          </p:cNvPr>
          <p:cNvCxnSpPr>
            <a:cxnSpLocks/>
          </p:cNvCxnSpPr>
          <p:nvPr/>
        </p:nvCxnSpPr>
        <p:spPr>
          <a:xfrm flipH="1">
            <a:off x="4441371" y="4292700"/>
            <a:ext cx="2625300" cy="391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62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4472C4">
                    <a:lumMod val="75000"/>
                  </a:srgbClr>
                </a:solidFill>
                <a:latin typeface="Calibri" panose="020F0502020204030204"/>
              </a:rPr>
              <a:t>Modify Expert Information</a:t>
            </a:r>
            <a:endPar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5F52AF2-FFCB-4A67-89B3-3FBC955BA3D2}"/>
              </a:ext>
            </a:extLst>
          </p:cNvPr>
          <p:cNvSpPr txBox="1"/>
          <p:nvPr/>
        </p:nvSpPr>
        <p:spPr>
          <a:xfrm>
            <a:off x="7193620" y="2202462"/>
            <a:ext cx="1708774"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Current Link</a:t>
            </a:r>
          </a:p>
        </p:txBody>
      </p: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496296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Expert: </a:t>
            </a:r>
            <a:r>
              <a:rPr lang="en-US" sz="2000" b="1" i="1" u="sng" dirty="0">
                <a:solidFill>
                  <a:srgbClr val="4472C4">
                    <a:lumMod val="75000"/>
                  </a:srgbClr>
                </a:solidFill>
                <a:latin typeface="Calibri" panose="020F0502020204030204"/>
              </a:rPr>
              <a:t>John Doe, Johndoe@oregonstate.edu</a:t>
            </a:r>
            <a:endParaRPr kumimoji="0" lang="en-US" sz="20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461665"/>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Fields to enter information about expert</a:t>
            </a:r>
          </a:p>
        </p:txBody>
      </p:sp>
      <p:cxnSp>
        <p:nvCxnSpPr>
          <p:cNvPr id="61" name="Straight Arrow Connector 60">
            <a:extLst>
              <a:ext uri="{FF2B5EF4-FFF2-40B4-BE49-F238E27FC236}">
                <a16:creationId xmlns:a16="http://schemas.microsoft.com/office/drawing/2014/main" id="{68A9DC0D-3153-4B03-BA69-B0BB3320F0ED}"/>
              </a:ext>
            </a:extLst>
          </p:cNvPr>
          <p:cNvCxnSpPr>
            <a:cxnSpLocks/>
            <a:stCxn id="57" idx="0"/>
            <a:endCxn id="13" idx="1"/>
          </p:cNvCxnSpPr>
          <p:nvPr/>
        </p:nvCxnSpPr>
        <p:spPr>
          <a:xfrm flipV="1">
            <a:off x="1079781" y="2523652"/>
            <a:ext cx="1891933" cy="1131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CA859F6-F1BC-47DC-8D0F-75299F3EC20B}"/>
              </a:ext>
            </a:extLst>
          </p:cNvPr>
          <p:cNvSpPr txBox="1"/>
          <p:nvPr/>
        </p:nvSpPr>
        <p:spPr>
          <a:xfrm>
            <a:off x="2806102" y="2001579"/>
            <a:ext cx="32521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Twitter: </a:t>
            </a:r>
            <a:r>
              <a:rPr lang="en-US" b="1" i="1" dirty="0">
                <a:solidFill>
                  <a:srgbClr val="4472C4">
                    <a:lumMod val="75000"/>
                  </a:srgbClr>
                </a:solidFill>
                <a:latin typeface="Calibri" panose="020F0502020204030204"/>
              </a:rPr>
              <a:t>Twitter.com/@JohnDoe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93E58F5-1A51-4C89-9EBB-0C2EDEE3D334}"/>
              </a:ext>
            </a:extLst>
          </p:cNvPr>
          <p:cNvSpPr txBox="1"/>
          <p:nvPr/>
        </p:nvSpPr>
        <p:spPr>
          <a:xfrm>
            <a:off x="2971714" y="2385152"/>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Twitter Link</a:t>
            </a:r>
          </a:p>
        </p:txBody>
      </p:sp>
      <p:sp>
        <p:nvSpPr>
          <p:cNvPr id="16" name="TextBox 15">
            <a:extLst>
              <a:ext uri="{FF2B5EF4-FFF2-40B4-BE49-F238E27FC236}">
                <a16:creationId xmlns:a16="http://schemas.microsoft.com/office/drawing/2014/main" id="{C0897E7E-355D-43B8-81F7-A16D13F10EB5}"/>
              </a:ext>
            </a:extLst>
          </p:cNvPr>
          <p:cNvSpPr txBox="1"/>
          <p:nvPr/>
        </p:nvSpPr>
        <p:spPr>
          <a:xfrm>
            <a:off x="2971714" y="2748125"/>
            <a:ext cx="1616533"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Update Twitter Link</a:t>
            </a:r>
          </a:p>
        </p:txBody>
      </p:sp>
      <p:cxnSp>
        <p:nvCxnSpPr>
          <p:cNvPr id="33" name="Straight Arrow Connector 32">
            <a:extLst>
              <a:ext uri="{FF2B5EF4-FFF2-40B4-BE49-F238E27FC236}">
                <a16:creationId xmlns:a16="http://schemas.microsoft.com/office/drawing/2014/main" id="{3F70E309-A32B-46A9-A08E-51E1EBA75032}"/>
              </a:ext>
            </a:extLst>
          </p:cNvPr>
          <p:cNvCxnSpPr>
            <a:cxnSpLocks/>
            <a:stCxn id="44" idx="1"/>
          </p:cNvCxnSpPr>
          <p:nvPr/>
        </p:nvCxnSpPr>
        <p:spPr>
          <a:xfrm flipH="1" flipV="1">
            <a:off x="6210795" y="2226956"/>
            <a:ext cx="982825" cy="1140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E036BB7-9EC4-4399-897B-721BA632FF2F}"/>
              </a:ext>
            </a:extLst>
          </p:cNvPr>
          <p:cNvSpPr txBox="1"/>
          <p:nvPr/>
        </p:nvSpPr>
        <p:spPr>
          <a:xfrm>
            <a:off x="7193619" y="2776904"/>
            <a:ext cx="1968193" cy="64633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Form submission, webpage updates and add skill to current skill list</a:t>
            </a:r>
          </a:p>
        </p:txBody>
      </p:sp>
      <p:cxnSp>
        <p:nvCxnSpPr>
          <p:cNvPr id="30" name="Straight Arrow Connector 29">
            <a:extLst>
              <a:ext uri="{FF2B5EF4-FFF2-40B4-BE49-F238E27FC236}">
                <a16:creationId xmlns:a16="http://schemas.microsoft.com/office/drawing/2014/main" id="{AD8EBD16-7022-4992-9871-7C9B09C14BD0}"/>
              </a:ext>
            </a:extLst>
          </p:cNvPr>
          <p:cNvCxnSpPr>
            <a:cxnSpLocks/>
          </p:cNvCxnSpPr>
          <p:nvPr/>
        </p:nvCxnSpPr>
        <p:spPr>
          <a:xfrm flipH="1">
            <a:off x="4151835" y="2928001"/>
            <a:ext cx="2999833" cy="29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FC9CDC-0174-4E2F-81B6-69E077FAAAF2}"/>
              </a:ext>
            </a:extLst>
          </p:cNvPr>
          <p:cNvSpPr txBox="1"/>
          <p:nvPr/>
        </p:nvSpPr>
        <p:spPr>
          <a:xfrm>
            <a:off x="2806102" y="3437033"/>
            <a:ext cx="33412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LinkedIn: </a:t>
            </a:r>
            <a:r>
              <a:rPr lang="en-US" b="1" i="1" dirty="0">
                <a:solidFill>
                  <a:srgbClr val="4472C4">
                    <a:lumMod val="75000"/>
                  </a:srgbClr>
                </a:solidFill>
                <a:latin typeface="Calibri" panose="020F0502020204030204"/>
              </a:rPr>
              <a:t>Linkedin.com/</a:t>
            </a:r>
            <a:r>
              <a:rPr lang="en-US" b="1" i="1" dirty="0" err="1">
                <a:solidFill>
                  <a:srgbClr val="4472C4">
                    <a:lumMod val="75000"/>
                  </a:srgbClr>
                </a:solidFill>
                <a:latin typeface="Calibri" panose="020F0502020204030204"/>
              </a:rPr>
              <a:t>John.Doe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1CC6F522-1500-40B2-8301-2EC1BC886A4B}"/>
              </a:ext>
            </a:extLst>
          </p:cNvPr>
          <p:cNvSpPr txBox="1"/>
          <p:nvPr/>
        </p:nvSpPr>
        <p:spPr>
          <a:xfrm>
            <a:off x="2971714" y="3820606"/>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LinkedIn Link</a:t>
            </a:r>
          </a:p>
        </p:txBody>
      </p:sp>
      <p:sp>
        <p:nvSpPr>
          <p:cNvPr id="22" name="TextBox 21">
            <a:extLst>
              <a:ext uri="{FF2B5EF4-FFF2-40B4-BE49-F238E27FC236}">
                <a16:creationId xmlns:a16="http://schemas.microsoft.com/office/drawing/2014/main" id="{265945B1-BA0D-4D2C-8480-5CFED164A882}"/>
              </a:ext>
            </a:extLst>
          </p:cNvPr>
          <p:cNvSpPr txBox="1"/>
          <p:nvPr/>
        </p:nvSpPr>
        <p:spPr>
          <a:xfrm>
            <a:off x="2971714" y="4183579"/>
            <a:ext cx="1707775"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Update LinkedIn Link</a:t>
            </a:r>
          </a:p>
        </p:txBody>
      </p:sp>
      <p:sp>
        <p:nvSpPr>
          <p:cNvPr id="26" name="TextBox 25">
            <a:extLst>
              <a:ext uri="{FF2B5EF4-FFF2-40B4-BE49-F238E27FC236}">
                <a16:creationId xmlns:a16="http://schemas.microsoft.com/office/drawing/2014/main" id="{BD6E57B5-5B89-4EAD-9E97-4DAFE93A4F7A}"/>
              </a:ext>
            </a:extLst>
          </p:cNvPr>
          <p:cNvSpPr txBox="1"/>
          <p:nvPr/>
        </p:nvSpPr>
        <p:spPr>
          <a:xfrm>
            <a:off x="2971714" y="3132082"/>
            <a:ext cx="1668983"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Twitter Link</a:t>
            </a:r>
          </a:p>
        </p:txBody>
      </p:sp>
      <p:sp>
        <p:nvSpPr>
          <p:cNvPr id="27" name="TextBox 26">
            <a:extLst>
              <a:ext uri="{FF2B5EF4-FFF2-40B4-BE49-F238E27FC236}">
                <a16:creationId xmlns:a16="http://schemas.microsoft.com/office/drawing/2014/main" id="{E6A0063E-48F3-44CF-8377-6A51237E7EDB}"/>
              </a:ext>
            </a:extLst>
          </p:cNvPr>
          <p:cNvSpPr txBox="1"/>
          <p:nvPr/>
        </p:nvSpPr>
        <p:spPr>
          <a:xfrm>
            <a:off x="2971714" y="4577330"/>
            <a:ext cx="1760225"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LinkedIn Link</a:t>
            </a:r>
          </a:p>
        </p:txBody>
      </p:sp>
      <p:sp>
        <p:nvSpPr>
          <p:cNvPr id="29" name="TextBox 28">
            <a:extLst>
              <a:ext uri="{FF2B5EF4-FFF2-40B4-BE49-F238E27FC236}">
                <a16:creationId xmlns:a16="http://schemas.microsoft.com/office/drawing/2014/main" id="{860AC7DB-AFAC-4A25-972D-D45A99B54D33}"/>
              </a:ext>
            </a:extLst>
          </p:cNvPr>
          <p:cNvSpPr txBox="1"/>
          <p:nvPr/>
        </p:nvSpPr>
        <p:spPr>
          <a:xfrm>
            <a:off x="2806102" y="4894199"/>
            <a:ext cx="304628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solidFill>
                  <a:srgbClr val="4472C4">
                    <a:lumMod val="75000"/>
                  </a:srgbClr>
                </a:solidFill>
                <a:latin typeface="Calibri" panose="020F0502020204030204"/>
              </a:rPr>
              <a:t>Github</a:t>
            </a:r>
            <a:r>
              <a:rPr lang="en-US" b="1" dirty="0">
                <a:solidFill>
                  <a:srgbClr val="4472C4">
                    <a:lumMod val="75000"/>
                  </a:srgbClr>
                </a:solidFill>
                <a:latin typeface="Calibri" panose="020F0502020204030204"/>
              </a:rPr>
              <a:t>: </a:t>
            </a:r>
            <a:r>
              <a:rPr lang="en-US" b="1" i="1" dirty="0">
                <a:solidFill>
                  <a:srgbClr val="4472C4">
                    <a:lumMod val="75000"/>
                  </a:srgbClr>
                </a:solidFill>
                <a:latin typeface="Calibri" panose="020F0502020204030204"/>
              </a:rPr>
              <a:t>Github.com/</a:t>
            </a:r>
            <a:r>
              <a:rPr lang="en-US" b="1" i="1" dirty="0" err="1">
                <a:solidFill>
                  <a:srgbClr val="4472C4">
                    <a:lumMod val="75000"/>
                  </a:srgbClr>
                </a:solidFill>
                <a:latin typeface="Calibri" panose="020F0502020204030204"/>
              </a:rPr>
              <a:t>John.Doe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29CE640B-7579-474B-9F8A-7DDAC52134FA}"/>
              </a:ext>
            </a:extLst>
          </p:cNvPr>
          <p:cNvSpPr txBox="1"/>
          <p:nvPr/>
        </p:nvSpPr>
        <p:spPr>
          <a:xfrm>
            <a:off x="2971714" y="5277772"/>
            <a:ext cx="1608410"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err="1">
                <a:solidFill>
                  <a:schemeClr val="bg2">
                    <a:lumMod val="50000"/>
                  </a:schemeClr>
                </a:solidFill>
              </a:rPr>
              <a:t>Github</a:t>
            </a:r>
            <a:r>
              <a:rPr lang="en-US" sz="1200" i="1" dirty="0">
                <a:solidFill>
                  <a:schemeClr val="bg2">
                    <a:lumMod val="50000"/>
                  </a:schemeClr>
                </a:solidFill>
              </a:rPr>
              <a:t> Link</a:t>
            </a:r>
          </a:p>
        </p:txBody>
      </p:sp>
      <p:sp>
        <p:nvSpPr>
          <p:cNvPr id="38" name="TextBox 37">
            <a:extLst>
              <a:ext uri="{FF2B5EF4-FFF2-40B4-BE49-F238E27FC236}">
                <a16:creationId xmlns:a16="http://schemas.microsoft.com/office/drawing/2014/main" id="{7A17A48D-9744-4481-8ADA-05A7917520B8}"/>
              </a:ext>
            </a:extLst>
          </p:cNvPr>
          <p:cNvSpPr txBox="1"/>
          <p:nvPr/>
        </p:nvSpPr>
        <p:spPr>
          <a:xfrm>
            <a:off x="2971714" y="5640745"/>
            <a:ext cx="1351652"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Add </a:t>
            </a:r>
            <a:r>
              <a:rPr lang="en-US" sz="1400" dirty="0" err="1"/>
              <a:t>Github</a:t>
            </a:r>
            <a:r>
              <a:rPr lang="en-US" sz="1400" dirty="0"/>
              <a:t> Link</a:t>
            </a:r>
          </a:p>
        </p:txBody>
      </p:sp>
      <p:sp>
        <p:nvSpPr>
          <p:cNvPr id="43" name="TextBox 42">
            <a:extLst>
              <a:ext uri="{FF2B5EF4-FFF2-40B4-BE49-F238E27FC236}">
                <a16:creationId xmlns:a16="http://schemas.microsoft.com/office/drawing/2014/main" id="{7C43DC9B-1C7B-4B4C-8A9A-D2A9B8C2A118}"/>
              </a:ext>
            </a:extLst>
          </p:cNvPr>
          <p:cNvSpPr txBox="1"/>
          <p:nvPr/>
        </p:nvSpPr>
        <p:spPr>
          <a:xfrm>
            <a:off x="2971714" y="6034496"/>
            <a:ext cx="1648978"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a:t>
            </a:r>
            <a:r>
              <a:rPr lang="en-US" sz="1400" dirty="0" err="1"/>
              <a:t>Github</a:t>
            </a:r>
            <a:r>
              <a:rPr lang="en-US" sz="1400" dirty="0"/>
              <a:t> Link</a:t>
            </a:r>
          </a:p>
        </p:txBody>
      </p:sp>
    </p:spTree>
    <p:extLst>
      <p:ext uri="{BB962C8B-B14F-4D97-AF65-F5344CB8AC3E}">
        <p14:creationId xmlns:p14="http://schemas.microsoft.com/office/powerpoint/2010/main" val="51087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613743" y="862526"/>
            <a:ext cx="6232939" cy="707886"/>
          </a:xfrm>
          <a:prstGeom prst="rect">
            <a:avLst/>
          </a:prstGeom>
          <a:noFill/>
        </p:spPr>
        <p:txBody>
          <a:bodyPr wrap="square" rtlCol="0">
            <a:spAutoFit/>
          </a:bodyPr>
          <a:lstStyle/>
          <a:p>
            <a:r>
              <a:rPr lang="en-US" sz="4000" dirty="0">
                <a:solidFill>
                  <a:schemeClr val="accent1">
                    <a:lumMod val="75000"/>
                  </a:schemeClr>
                </a:solidFill>
              </a:rPr>
              <a:t>Expert Search for your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4650359" y="1945761"/>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your search term</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81167" y="1918646"/>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50078" y="326989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 name="Rectangle 2">
            <a:extLst>
              <a:ext uri="{FF2B5EF4-FFF2-40B4-BE49-F238E27FC236}">
                <a16:creationId xmlns:a16="http://schemas.microsoft.com/office/drawing/2014/main" id="{08FB9FD3-B3E9-46A7-B0E4-1D1039D9D854}"/>
              </a:ext>
            </a:extLst>
          </p:cNvPr>
          <p:cNvSpPr/>
          <p:nvPr/>
        </p:nvSpPr>
        <p:spPr>
          <a:xfrm>
            <a:off x="2380974" y="1976775"/>
            <a:ext cx="2138018" cy="2847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291A862C-4EDC-4137-BBBD-2EC77D83F92F}"/>
              </a:ext>
            </a:extLst>
          </p:cNvPr>
          <p:cNvSpPr/>
          <p:nvPr/>
        </p:nvSpPr>
        <p:spPr>
          <a:xfrm rot="10800000">
            <a:off x="4165599" y="2018628"/>
            <a:ext cx="295965" cy="20448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0ABBAEC-2DD1-42AB-9C2C-BF4A42E5C38E}"/>
              </a:ext>
            </a:extLst>
          </p:cNvPr>
          <p:cNvSpPr txBox="1"/>
          <p:nvPr/>
        </p:nvSpPr>
        <p:spPr>
          <a:xfrm>
            <a:off x="2375827" y="1920648"/>
            <a:ext cx="1740605" cy="369332"/>
          </a:xfrm>
          <a:prstGeom prst="rect">
            <a:avLst/>
          </a:prstGeom>
          <a:noFill/>
        </p:spPr>
        <p:txBody>
          <a:bodyPr wrap="none" rtlCol="0">
            <a:spAutoFit/>
          </a:bodyPr>
          <a:lstStyle/>
          <a:p>
            <a:r>
              <a:rPr lang="en-US" dirty="0"/>
              <a:t>Choose category</a:t>
            </a:r>
          </a:p>
        </p:txBody>
      </p:sp>
      <p:sp>
        <p:nvSpPr>
          <p:cNvPr id="17" name="TextBox 16">
            <a:extLst>
              <a:ext uri="{FF2B5EF4-FFF2-40B4-BE49-F238E27FC236}">
                <a16:creationId xmlns:a16="http://schemas.microsoft.com/office/drawing/2014/main" id="{50EF6183-C503-43D3-A9F7-23EA5CF1AA51}"/>
              </a:ext>
            </a:extLst>
          </p:cNvPr>
          <p:cNvSpPr txBox="1"/>
          <p:nvPr/>
        </p:nvSpPr>
        <p:spPr>
          <a:xfrm>
            <a:off x="207479" y="3072553"/>
            <a:ext cx="2734504" cy="1569660"/>
          </a:xfrm>
          <a:prstGeom prst="rect">
            <a:avLst/>
          </a:prstGeom>
          <a:noFill/>
          <a:ln>
            <a:solidFill>
              <a:schemeClr val="tx1"/>
            </a:solidFill>
          </a:ln>
        </p:spPr>
        <p:txBody>
          <a:bodyPr wrap="square" rtlCol="0">
            <a:spAutoFit/>
          </a:bodyPr>
          <a:lstStyle/>
          <a:p>
            <a:r>
              <a:rPr lang="en-US" sz="1200" dirty="0"/>
              <a:t>Categories include skill, organization, course.  Advanced search allows users to filter results better by searching for multiple attributes at once.  Once the user has selected a category, a new category selection drop down and search term field appears below.  Maximum categories for search is four.</a:t>
            </a:r>
          </a:p>
        </p:txBody>
      </p:sp>
      <p:cxnSp>
        <p:nvCxnSpPr>
          <p:cNvPr id="19" name="Straight Arrow Connector 18">
            <a:extLst>
              <a:ext uri="{FF2B5EF4-FFF2-40B4-BE49-F238E27FC236}">
                <a16:creationId xmlns:a16="http://schemas.microsoft.com/office/drawing/2014/main" id="{1D564E9D-5E7F-4F02-BB36-E53646C48BE6}"/>
              </a:ext>
            </a:extLst>
          </p:cNvPr>
          <p:cNvCxnSpPr>
            <a:stCxn id="17" idx="0"/>
            <a:endCxn id="16" idx="2"/>
          </p:cNvCxnSpPr>
          <p:nvPr/>
        </p:nvCxnSpPr>
        <p:spPr>
          <a:xfrm flipV="1">
            <a:off x="1574731" y="2289980"/>
            <a:ext cx="1671399" cy="782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3C9632-0F49-4A0B-99F9-042E32B91166}"/>
              </a:ext>
            </a:extLst>
          </p:cNvPr>
          <p:cNvSpPr txBox="1"/>
          <p:nvPr/>
        </p:nvSpPr>
        <p:spPr>
          <a:xfrm>
            <a:off x="7962958" y="2792843"/>
            <a:ext cx="2036418" cy="615553"/>
          </a:xfrm>
          <a:prstGeom prst="rect">
            <a:avLst/>
          </a:prstGeom>
          <a:noFill/>
          <a:ln>
            <a:solidFill>
              <a:schemeClr val="tx1"/>
            </a:solidFill>
          </a:ln>
        </p:spPr>
        <p:txBody>
          <a:bodyPr wrap="square" rtlCol="0">
            <a:spAutoFit/>
          </a:bodyPr>
          <a:lstStyle/>
          <a:p>
            <a:r>
              <a:rPr lang="en-US" sz="1100" dirty="0"/>
              <a:t>Italicized text goes away once the user activates the </a:t>
            </a:r>
            <a:r>
              <a:rPr lang="en-US" sz="1200" dirty="0"/>
              <a:t>field</a:t>
            </a:r>
            <a:r>
              <a:rPr lang="en-US" sz="1100" dirty="0"/>
              <a:t> and starts typing in their terms</a:t>
            </a:r>
          </a:p>
        </p:txBody>
      </p:sp>
      <p:cxnSp>
        <p:nvCxnSpPr>
          <p:cNvPr id="21" name="Straight Arrow Connector 20">
            <a:extLst>
              <a:ext uri="{FF2B5EF4-FFF2-40B4-BE49-F238E27FC236}">
                <a16:creationId xmlns:a16="http://schemas.microsoft.com/office/drawing/2014/main" id="{2CB5F388-3079-4829-9765-B7850F44D300}"/>
              </a:ext>
            </a:extLst>
          </p:cNvPr>
          <p:cNvCxnSpPr>
            <a:stCxn id="20" idx="0"/>
          </p:cNvCxnSpPr>
          <p:nvPr/>
        </p:nvCxnSpPr>
        <p:spPr>
          <a:xfrm flipH="1" flipV="1">
            <a:off x="7176663" y="2133767"/>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11C271-837A-47FD-9C09-8DBE7768B016}"/>
              </a:ext>
            </a:extLst>
          </p:cNvPr>
          <p:cNvSpPr txBox="1"/>
          <p:nvPr/>
        </p:nvSpPr>
        <p:spPr>
          <a:xfrm>
            <a:off x="3541492" y="3932409"/>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3" name="Straight Arrow Connector 22">
            <a:extLst>
              <a:ext uri="{FF2B5EF4-FFF2-40B4-BE49-F238E27FC236}">
                <a16:creationId xmlns:a16="http://schemas.microsoft.com/office/drawing/2014/main" id="{BAA14E9F-3EC8-4D89-BF65-C5F092C642CD}"/>
              </a:ext>
            </a:extLst>
          </p:cNvPr>
          <p:cNvCxnSpPr>
            <a:cxnSpLocks/>
            <a:stCxn id="22" idx="3"/>
          </p:cNvCxnSpPr>
          <p:nvPr/>
        </p:nvCxnSpPr>
        <p:spPr>
          <a:xfrm flipV="1">
            <a:off x="4615240" y="3621944"/>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EC375A6-AE9A-4C30-9051-060C63409AD2}"/>
              </a:ext>
            </a:extLst>
          </p:cNvPr>
          <p:cNvSpPr txBox="1"/>
          <p:nvPr/>
        </p:nvSpPr>
        <p:spPr>
          <a:xfrm>
            <a:off x="1454228" y="2264115"/>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28" name="Straight Arrow Connector 27">
            <a:extLst>
              <a:ext uri="{FF2B5EF4-FFF2-40B4-BE49-F238E27FC236}">
                <a16:creationId xmlns:a16="http://schemas.microsoft.com/office/drawing/2014/main" id="{EDDCE60A-4CAB-4D89-90D5-0875F47D91E7}"/>
              </a:ext>
            </a:extLst>
          </p:cNvPr>
          <p:cNvCxnSpPr>
            <a:stCxn id="27" idx="0"/>
          </p:cNvCxnSpPr>
          <p:nvPr/>
        </p:nvCxnSpPr>
        <p:spPr>
          <a:xfrm flipH="1" flipV="1">
            <a:off x="1063280" y="1733161"/>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B442B25-5C76-482D-B19D-0505CB993656}"/>
              </a:ext>
            </a:extLst>
          </p:cNvPr>
          <p:cNvSpPr/>
          <p:nvPr/>
        </p:nvSpPr>
        <p:spPr>
          <a:xfrm>
            <a:off x="11419988" y="1928917"/>
            <a:ext cx="367095" cy="36059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96D46E56-E869-4FC4-B622-224AA56EED1B}"/>
              </a:ext>
            </a:extLst>
          </p:cNvPr>
          <p:cNvCxnSpPr/>
          <p:nvPr/>
        </p:nvCxnSpPr>
        <p:spPr>
          <a:xfrm>
            <a:off x="11593524" y="2108530"/>
            <a:ext cx="0" cy="3190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24D112D-EA27-449A-B523-E4565338DEAD}"/>
              </a:ext>
            </a:extLst>
          </p:cNvPr>
          <p:cNvSpPr/>
          <p:nvPr/>
        </p:nvSpPr>
        <p:spPr>
          <a:xfrm>
            <a:off x="11513431" y="3454563"/>
            <a:ext cx="180207" cy="547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CF11D66-5C84-4D5D-B5CB-60290568B484}"/>
              </a:ext>
            </a:extLst>
          </p:cNvPr>
          <p:cNvSpPr txBox="1"/>
          <p:nvPr/>
        </p:nvSpPr>
        <p:spPr>
          <a:xfrm>
            <a:off x="9624446" y="1672726"/>
            <a:ext cx="1708774" cy="461665"/>
          </a:xfrm>
          <a:prstGeom prst="rect">
            <a:avLst/>
          </a:prstGeom>
          <a:noFill/>
          <a:ln>
            <a:solidFill>
              <a:schemeClr val="tx1"/>
            </a:solidFill>
          </a:ln>
        </p:spPr>
        <p:txBody>
          <a:bodyPr wrap="square" rtlCol="0">
            <a:spAutoFit/>
          </a:bodyPr>
          <a:lstStyle/>
          <a:p>
            <a:r>
              <a:rPr lang="en-US" sz="1200" i="1" dirty="0"/>
              <a:t>Page 2, scroll to display more information.</a:t>
            </a:r>
          </a:p>
        </p:txBody>
      </p:sp>
    </p:spTree>
    <p:extLst>
      <p:ext uri="{BB962C8B-B14F-4D97-AF65-F5344CB8AC3E}">
        <p14:creationId xmlns:p14="http://schemas.microsoft.com/office/powerpoint/2010/main" val="135923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830951" y="865893"/>
            <a:ext cx="5762161" cy="707886"/>
          </a:xfrm>
          <a:prstGeom prst="rect">
            <a:avLst/>
          </a:prstGeom>
          <a:noFill/>
        </p:spPr>
        <p:txBody>
          <a:bodyPr wrap="square" rtlCol="0">
            <a:spAutoFit/>
          </a:bodyPr>
          <a:lstStyle/>
          <a:p>
            <a:r>
              <a:rPr lang="en-US" sz="4000" dirty="0">
                <a:solidFill>
                  <a:schemeClr val="accent1">
                    <a:lumMod val="75000"/>
                  </a:schemeClr>
                </a:solidFill>
              </a:rPr>
              <a:t>Already Know your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3343643" y="1607442"/>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Expert’s name</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3009" y="1603437"/>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68260" y="221918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16" name="TextBox 15">
            <a:extLst>
              <a:ext uri="{FF2B5EF4-FFF2-40B4-BE49-F238E27FC236}">
                <a16:creationId xmlns:a16="http://schemas.microsoft.com/office/drawing/2014/main" id="{0C9858E7-3D43-44CE-B23D-9525749BA4D2}"/>
              </a:ext>
            </a:extLst>
          </p:cNvPr>
          <p:cNvSpPr txBox="1"/>
          <p:nvPr/>
        </p:nvSpPr>
        <p:spPr>
          <a:xfrm>
            <a:off x="7341704" y="2445622"/>
            <a:ext cx="2036418" cy="615553"/>
          </a:xfrm>
          <a:prstGeom prst="rect">
            <a:avLst/>
          </a:prstGeom>
          <a:noFill/>
          <a:ln>
            <a:solidFill>
              <a:schemeClr val="tx1"/>
            </a:solidFill>
          </a:ln>
        </p:spPr>
        <p:txBody>
          <a:bodyPr wrap="square" rtlCol="0">
            <a:spAutoFit/>
          </a:bodyPr>
          <a:lstStyle/>
          <a:p>
            <a:r>
              <a:rPr lang="en-US" sz="1100" dirty="0"/>
              <a:t>Italicized text goes away once the user activates the </a:t>
            </a:r>
            <a:r>
              <a:rPr lang="en-US" sz="1200" dirty="0"/>
              <a:t>field</a:t>
            </a:r>
            <a:r>
              <a:rPr lang="en-US" sz="1100" dirty="0"/>
              <a:t> and starts typing in their terms</a:t>
            </a:r>
          </a:p>
        </p:txBody>
      </p:sp>
      <p:cxnSp>
        <p:nvCxnSpPr>
          <p:cNvPr id="18" name="Straight Arrow Connector 17">
            <a:extLst>
              <a:ext uri="{FF2B5EF4-FFF2-40B4-BE49-F238E27FC236}">
                <a16:creationId xmlns:a16="http://schemas.microsoft.com/office/drawing/2014/main" id="{0D29BA3C-D734-4C3A-BF08-969F8C2B56B2}"/>
              </a:ext>
            </a:extLst>
          </p:cNvPr>
          <p:cNvCxnSpPr>
            <a:stCxn id="16" idx="0"/>
          </p:cNvCxnSpPr>
          <p:nvPr/>
        </p:nvCxnSpPr>
        <p:spPr>
          <a:xfrm flipH="1" flipV="1">
            <a:off x="6555409" y="1786546"/>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5D5601-8224-425B-88C1-5D26F880757D}"/>
              </a:ext>
            </a:extLst>
          </p:cNvPr>
          <p:cNvSpPr txBox="1"/>
          <p:nvPr/>
        </p:nvSpPr>
        <p:spPr>
          <a:xfrm>
            <a:off x="3343643" y="2714318"/>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1" name="Straight Arrow Connector 20">
            <a:extLst>
              <a:ext uri="{FF2B5EF4-FFF2-40B4-BE49-F238E27FC236}">
                <a16:creationId xmlns:a16="http://schemas.microsoft.com/office/drawing/2014/main" id="{D6FEBE24-0425-49C4-B815-6E25336CC4C9}"/>
              </a:ext>
            </a:extLst>
          </p:cNvPr>
          <p:cNvCxnSpPr>
            <a:cxnSpLocks/>
            <a:stCxn id="19" idx="3"/>
            <a:endCxn id="11" idx="1"/>
          </p:cNvCxnSpPr>
          <p:nvPr/>
        </p:nvCxnSpPr>
        <p:spPr>
          <a:xfrm flipV="1">
            <a:off x="4417391" y="2403853"/>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4990096-EC1F-4467-9E2D-AD5C329C20F1}"/>
              </a:ext>
            </a:extLst>
          </p:cNvPr>
          <p:cNvSpPr txBox="1"/>
          <p:nvPr/>
        </p:nvSpPr>
        <p:spPr>
          <a:xfrm>
            <a:off x="1624998" y="2231511"/>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1234050" y="1700557"/>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546A51-8B32-431C-BA57-03845CFFD4ED}"/>
              </a:ext>
            </a:extLst>
          </p:cNvPr>
          <p:cNvSpPr txBox="1"/>
          <p:nvPr/>
        </p:nvSpPr>
        <p:spPr>
          <a:xfrm>
            <a:off x="1046923" y="3158435"/>
            <a:ext cx="2327964" cy="1200329"/>
          </a:xfrm>
          <a:prstGeom prst="rect">
            <a:avLst/>
          </a:prstGeom>
          <a:noFill/>
          <a:ln>
            <a:solidFill>
              <a:schemeClr val="tx1"/>
            </a:solidFill>
          </a:ln>
        </p:spPr>
        <p:txBody>
          <a:bodyPr wrap="square" rtlCol="0">
            <a:spAutoFit/>
          </a:bodyPr>
          <a:lstStyle/>
          <a:p>
            <a:r>
              <a:rPr lang="en-US" sz="1200" dirty="0"/>
              <a:t>Name can be in any format i.e. </a:t>
            </a:r>
            <a:r>
              <a:rPr lang="en-US" sz="1200" i="1" dirty="0"/>
              <a:t>last name, first name; first name last name; last name only; first name only.</a:t>
            </a:r>
            <a:r>
              <a:rPr lang="en-US" sz="1200" dirty="0"/>
              <a:t>  “did you mean” functionality is not available for member search.  See results page.</a:t>
            </a:r>
          </a:p>
        </p:txBody>
      </p:sp>
      <p:cxnSp>
        <p:nvCxnSpPr>
          <p:cNvPr id="17" name="Straight Arrow Connector 16">
            <a:extLst>
              <a:ext uri="{FF2B5EF4-FFF2-40B4-BE49-F238E27FC236}">
                <a16:creationId xmlns:a16="http://schemas.microsoft.com/office/drawing/2014/main" id="{762862A9-69DA-4515-A897-E808EEDED3BD}"/>
              </a:ext>
            </a:extLst>
          </p:cNvPr>
          <p:cNvCxnSpPr>
            <a:stCxn id="3" idx="0"/>
            <a:endCxn id="6" idx="1"/>
          </p:cNvCxnSpPr>
          <p:nvPr/>
        </p:nvCxnSpPr>
        <p:spPr>
          <a:xfrm flipV="1">
            <a:off x="2210905" y="1792108"/>
            <a:ext cx="1132738" cy="1366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E8C8DE3-2CC0-44B7-A00F-D85A0B9B2C2B}"/>
              </a:ext>
            </a:extLst>
          </p:cNvPr>
          <p:cNvSpPr/>
          <p:nvPr/>
        </p:nvSpPr>
        <p:spPr>
          <a:xfrm>
            <a:off x="11419988" y="1928917"/>
            <a:ext cx="367095" cy="36059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4E6DFBF8-13E2-4969-A036-B4D02288E6F0}"/>
              </a:ext>
            </a:extLst>
          </p:cNvPr>
          <p:cNvCxnSpPr/>
          <p:nvPr/>
        </p:nvCxnSpPr>
        <p:spPr>
          <a:xfrm>
            <a:off x="11593524" y="2108530"/>
            <a:ext cx="0" cy="3190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0E275D2-0903-4C42-B311-79C137FB5854}"/>
              </a:ext>
            </a:extLst>
          </p:cNvPr>
          <p:cNvSpPr/>
          <p:nvPr/>
        </p:nvSpPr>
        <p:spPr>
          <a:xfrm>
            <a:off x="11513431" y="4472188"/>
            <a:ext cx="180207" cy="547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93C88747-CFD2-444E-A39B-46AFC3A0B502}"/>
              </a:ext>
            </a:extLst>
          </p:cNvPr>
          <p:cNvSpPr txBox="1"/>
          <p:nvPr/>
        </p:nvSpPr>
        <p:spPr>
          <a:xfrm>
            <a:off x="9624446" y="1672726"/>
            <a:ext cx="1708774" cy="461665"/>
          </a:xfrm>
          <a:prstGeom prst="rect">
            <a:avLst/>
          </a:prstGeom>
          <a:noFill/>
          <a:ln>
            <a:solidFill>
              <a:schemeClr val="tx1"/>
            </a:solidFill>
          </a:ln>
        </p:spPr>
        <p:txBody>
          <a:bodyPr wrap="square" rtlCol="0">
            <a:spAutoFit/>
          </a:bodyPr>
          <a:lstStyle/>
          <a:p>
            <a:r>
              <a:rPr lang="en-US" sz="1200" i="1" dirty="0"/>
              <a:t>Page 3, scroll to display more information.</a:t>
            </a:r>
          </a:p>
        </p:txBody>
      </p:sp>
    </p:spTree>
    <p:extLst>
      <p:ext uri="{BB962C8B-B14F-4D97-AF65-F5344CB8AC3E}">
        <p14:creationId xmlns:p14="http://schemas.microsoft.com/office/powerpoint/2010/main" val="328756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4501359" cy="707886"/>
          </a:xfrm>
          <a:prstGeom prst="rect">
            <a:avLst/>
          </a:prstGeom>
          <a:noFill/>
        </p:spPr>
        <p:txBody>
          <a:bodyPr wrap="square" rtlCol="0">
            <a:spAutoFit/>
          </a:bodyPr>
          <a:lstStyle/>
          <a:p>
            <a:r>
              <a:rPr lang="en-US" sz="4000" dirty="0">
                <a:solidFill>
                  <a:schemeClr val="accent1">
                    <a:lumMod val="75000"/>
                  </a:schemeClr>
                </a:solidFill>
              </a:rPr>
              <a:t>Search Results for:</a:t>
            </a:r>
          </a:p>
        </p:txBody>
      </p:sp>
      <p:sp>
        <p:nvSpPr>
          <p:cNvPr id="6" name="TextBox 5">
            <a:extLst>
              <a:ext uri="{FF2B5EF4-FFF2-40B4-BE49-F238E27FC236}">
                <a16:creationId xmlns:a16="http://schemas.microsoft.com/office/drawing/2014/main" id="{6DC8367F-41DF-4A3C-A01B-271BC0EBD5C4}"/>
              </a:ext>
            </a:extLst>
          </p:cNvPr>
          <p:cNvSpPr txBox="1"/>
          <p:nvPr/>
        </p:nvSpPr>
        <p:spPr>
          <a:xfrm>
            <a:off x="6232617" y="7116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47307" y="687315"/>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8D66ADE-C31B-46D9-B4B8-0240352FE2D7}"/>
              </a:ext>
            </a:extLst>
          </p:cNvPr>
          <p:cNvSpPr txBox="1"/>
          <p:nvPr/>
        </p:nvSpPr>
        <p:spPr>
          <a:xfrm>
            <a:off x="6287001" y="659307"/>
            <a:ext cx="1249043" cy="461665"/>
          </a:xfrm>
          <a:prstGeom prst="rect">
            <a:avLst/>
          </a:prstGeom>
          <a:noFill/>
        </p:spPr>
        <p:txBody>
          <a:bodyPr wrap="square" rtlCol="0">
            <a:spAutoFit/>
          </a:bodyPr>
          <a:lstStyle/>
          <a:p>
            <a:r>
              <a:rPr lang="en-US" sz="2400" dirty="0">
                <a:solidFill>
                  <a:schemeClr val="accent1">
                    <a:lumMod val="75000"/>
                  </a:schemeClr>
                </a:solidFill>
              </a:rPr>
              <a:t>CS  361</a:t>
            </a:r>
          </a:p>
        </p:txBody>
      </p:sp>
      <p:sp>
        <p:nvSpPr>
          <p:cNvPr id="41" name="TextBox 40">
            <a:extLst>
              <a:ext uri="{FF2B5EF4-FFF2-40B4-BE49-F238E27FC236}">
                <a16:creationId xmlns:a16="http://schemas.microsoft.com/office/drawing/2014/main" id="{B9313189-F5B5-4542-A637-4D014DB20CBB}"/>
              </a:ext>
            </a:extLst>
          </p:cNvPr>
          <p:cNvSpPr txBox="1"/>
          <p:nvPr/>
        </p:nvSpPr>
        <p:spPr>
          <a:xfrm>
            <a:off x="3525079" y="5576572"/>
            <a:ext cx="6805776" cy="369332"/>
          </a:xfrm>
          <a:prstGeom prst="rect">
            <a:avLst/>
          </a:prstGeom>
          <a:noFill/>
        </p:spPr>
        <p:txBody>
          <a:bodyPr wrap="square">
            <a:spAutoFit/>
          </a:bodyPr>
          <a:lstStyle/>
          <a:p>
            <a:r>
              <a:rPr lang="en-US" i="1" dirty="0">
                <a:solidFill>
                  <a:schemeClr val="accent1">
                    <a:lumMod val="75000"/>
                  </a:schemeClr>
                </a:solidFill>
              </a:rPr>
              <a:t>Couldn’t find who you are looking for?  Try </a:t>
            </a:r>
            <a:r>
              <a:rPr lang="en-US" b="1" i="1" u="sng" dirty="0">
                <a:solidFill>
                  <a:schemeClr val="accent1">
                    <a:lumMod val="75000"/>
                  </a:schemeClr>
                </a:solidFill>
              </a:rPr>
              <a:t>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44" name="TextBox 43">
            <a:extLst>
              <a:ext uri="{FF2B5EF4-FFF2-40B4-BE49-F238E27FC236}">
                <a16:creationId xmlns:a16="http://schemas.microsoft.com/office/drawing/2014/main" id="{E5F52AF2-FFCB-4A67-89B3-3FBC955BA3D2}"/>
              </a:ext>
            </a:extLst>
          </p:cNvPr>
          <p:cNvSpPr txBox="1"/>
          <p:nvPr/>
        </p:nvSpPr>
        <p:spPr>
          <a:xfrm>
            <a:off x="5986323" y="4593190"/>
            <a:ext cx="1708774" cy="1015663"/>
          </a:xfrm>
          <a:prstGeom prst="rect">
            <a:avLst/>
          </a:prstGeom>
          <a:noFill/>
          <a:ln>
            <a:solidFill>
              <a:schemeClr val="tx1"/>
            </a:solidFill>
          </a:ln>
        </p:spPr>
        <p:txBody>
          <a:bodyPr wrap="square" rtlCol="0">
            <a:spAutoFit/>
          </a:bodyPr>
          <a:lstStyle/>
          <a:p>
            <a:r>
              <a:rPr lang="en-US" sz="1200" dirty="0"/>
              <a:t>Hyperlinks for other search pages.  These options will change based on which search function the user used.</a:t>
            </a: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3"/>
          </p:cNvCxnSpPr>
          <p:nvPr/>
        </p:nvCxnSpPr>
        <p:spPr>
          <a:xfrm>
            <a:off x="7695097" y="5101022"/>
            <a:ext cx="242955" cy="611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628B94-0074-4F43-BE7C-CBB10FBCD2B3}"/>
              </a:ext>
            </a:extLst>
          </p:cNvPr>
          <p:cNvCxnSpPr>
            <a:cxnSpLocks/>
            <a:stCxn id="44" idx="3"/>
          </p:cNvCxnSpPr>
          <p:nvPr/>
        </p:nvCxnSpPr>
        <p:spPr>
          <a:xfrm>
            <a:off x="7695097" y="5101022"/>
            <a:ext cx="1470990" cy="524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1069524" cy="369332"/>
          </a:xfrm>
          <a:prstGeom prst="rect">
            <a:avLst/>
          </a:prstGeom>
          <a:noFill/>
        </p:spPr>
        <p:txBody>
          <a:bodyPr wrap="none" rtlCol="0">
            <a:spAutoFit/>
          </a:bodyPr>
          <a:lstStyle/>
          <a:p>
            <a:r>
              <a:rPr lang="en-US" b="1" dirty="0">
                <a:solidFill>
                  <a:schemeClr val="accent1">
                    <a:lumMod val="75000"/>
                  </a:schemeClr>
                </a:solidFill>
              </a:rPr>
              <a:t>John Doe</a:t>
            </a:r>
          </a:p>
        </p:txBody>
      </p:sp>
      <p:sp>
        <p:nvSpPr>
          <p:cNvPr id="9" name="TextBox 8">
            <a:extLst>
              <a:ext uri="{FF2B5EF4-FFF2-40B4-BE49-F238E27FC236}">
                <a16:creationId xmlns:a16="http://schemas.microsoft.com/office/drawing/2014/main" id="{8F9AF612-D9BD-4631-A224-331FAC012137}"/>
              </a:ext>
            </a:extLst>
          </p:cNvPr>
          <p:cNvSpPr txBox="1"/>
          <p:nvPr/>
        </p:nvSpPr>
        <p:spPr>
          <a:xfrm>
            <a:off x="2866887" y="2270710"/>
            <a:ext cx="818301" cy="369332"/>
          </a:xfrm>
          <a:prstGeom prst="rect">
            <a:avLst/>
          </a:prstGeom>
          <a:noFill/>
        </p:spPr>
        <p:txBody>
          <a:bodyPr wrap="none" rtlCol="0">
            <a:spAutoFit/>
          </a:bodyPr>
          <a:lstStyle/>
          <a:p>
            <a:r>
              <a:rPr lang="en-US" b="1" dirty="0">
                <a:solidFill>
                  <a:schemeClr val="accent1">
                    <a:lumMod val="75000"/>
                  </a:schemeClr>
                </a:solidFill>
              </a:rPr>
              <a:t>Ed Ray</a:t>
            </a:r>
          </a:p>
        </p:txBody>
      </p:sp>
      <p:sp>
        <p:nvSpPr>
          <p:cNvPr id="11" name="TextBox 10">
            <a:extLst>
              <a:ext uri="{FF2B5EF4-FFF2-40B4-BE49-F238E27FC236}">
                <a16:creationId xmlns:a16="http://schemas.microsoft.com/office/drawing/2014/main" id="{E4315D05-B7C2-4FEB-BED0-AEAB195A87FC}"/>
              </a:ext>
            </a:extLst>
          </p:cNvPr>
          <p:cNvSpPr txBox="1"/>
          <p:nvPr/>
        </p:nvSpPr>
        <p:spPr>
          <a:xfrm>
            <a:off x="2852229" y="2957406"/>
            <a:ext cx="1620380" cy="369332"/>
          </a:xfrm>
          <a:prstGeom prst="rect">
            <a:avLst/>
          </a:prstGeom>
          <a:noFill/>
        </p:spPr>
        <p:txBody>
          <a:bodyPr wrap="none" rtlCol="0">
            <a:spAutoFit/>
          </a:bodyPr>
          <a:lstStyle/>
          <a:p>
            <a:r>
              <a:rPr lang="en-US" b="1" dirty="0">
                <a:solidFill>
                  <a:schemeClr val="accent1">
                    <a:lumMod val="75000"/>
                  </a:schemeClr>
                </a:solidFill>
              </a:rPr>
              <a:t>Brandon Cooks</a:t>
            </a:r>
          </a:p>
        </p:txBody>
      </p:sp>
      <p:sp>
        <p:nvSpPr>
          <p:cNvPr id="13" name="TextBox 12">
            <a:extLst>
              <a:ext uri="{FF2B5EF4-FFF2-40B4-BE49-F238E27FC236}">
                <a16:creationId xmlns:a16="http://schemas.microsoft.com/office/drawing/2014/main" id="{6783775C-C0F7-4754-83FB-E81DF94B75A3}"/>
              </a:ext>
            </a:extLst>
          </p:cNvPr>
          <p:cNvSpPr txBox="1"/>
          <p:nvPr/>
        </p:nvSpPr>
        <p:spPr>
          <a:xfrm>
            <a:off x="2852229" y="3655303"/>
            <a:ext cx="2846485" cy="369332"/>
          </a:xfrm>
          <a:prstGeom prst="rect">
            <a:avLst/>
          </a:prstGeom>
          <a:noFill/>
        </p:spPr>
        <p:txBody>
          <a:bodyPr wrap="none" rtlCol="0">
            <a:spAutoFit/>
          </a:bodyPr>
          <a:lstStyle/>
          <a:p>
            <a:r>
              <a:rPr lang="en-US" b="1" dirty="0">
                <a:solidFill>
                  <a:schemeClr val="accent1">
                    <a:lumMod val="75000"/>
                  </a:schemeClr>
                </a:solidFill>
              </a:rPr>
              <a:t>Chad “</a:t>
            </a:r>
            <a:r>
              <a:rPr lang="en-US" b="1" dirty="0" err="1">
                <a:solidFill>
                  <a:schemeClr val="accent1">
                    <a:lumMod val="75000"/>
                  </a:schemeClr>
                </a:solidFill>
              </a:rPr>
              <a:t>Ocho</a:t>
            </a:r>
            <a:r>
              <a:rPr lang="en-US" b="1" dirty="0">
                <a:solidFill>
                  <a:schemeClr val="accent1">
                    <a:lumMod val="75000"/>
                  </a:schemeClr>
                </a:solidFill>
              </a:rPr>
              <a:t>-Cinco” Johnson</a:t>
            </a:r>
          </a:p>
        </p:txBody>
      </p:sp>
      <p:sp>
        <p:nvSpPr>
          <p:cNvPr id="16" name="TextBox 15">
            <a:extLst>
              <a:ext uri="{FF2B5EF4-FFF2-40B4-BE49-F238E27FC236}">
                <a16:creationId xmlns:a16="http://schemas.microsoft.com/office/drawing/2014/main" id="{4EB83148-9F4E-4324-99C6-ECEDBA50629C}"/>
              </a:ext>
            </a:extLst>
          </p:cNvPr>
          <p:cNvSpPr txBox="1"/>
          <p:nvPr/>
        </p:nvSpPr>
        <p:spPr>
          <a:xfrm>
            <a:off x="3022200" y="1882083"/>
            <a:ext cx="3062057" cy="307777"/>
          </a:xfrm>
          <a:prstGeom prst="rect">
            <a:avLst/>
          </a:prstGeom>
          <a:noFill/>
        </p:spPr>
        <p:txBody>
          <a:bodyPr wrap="none" rtlCol="0">
            <a:spAutoFit/>
          </a:bodyPr>
          <a:lstStyle/>
          <a:p>
            <a:r>
              <a:rPr lang="en-US" sz="1400" dirty="0">
                <a:solidFill>
                  <a:schemeClr val="accent3">
                    <a:lumMod val="75000"/>
                  </a:schemeClr>
                </a:solidFill>
              </a:rPr>
              <a:t>Classes:  CS 290, CS 162, CS 454, </a:t>
            </a:r>
            <a:r>
              <a:rPr lang="en-US" sz="1400" b="1" i="1" dirty="0">
                <a:solidFill>
                  <a:schemeClr val="accent3">
                    <a:lumMod val="75000"/>
                  </a:schemeClr>
                </a:solidFill>
                <a:highlight>
                  <a:srgbClr val="FFFF00"/>
                </a:highlight>
              </a:rPr>
              <a:t>CS 361</a:t>
            </a:r>
          </a:p>
        </p:txBody>
      </p:sp>
      <p:sp>
        <p:nvSpPr>
          <p:cNvPr id="17" name="TextBox 16">
            <a:extLst>
              <a:ext uri="{FF2B5EF4-FFF2-40B4-BE49-F238E27FC236}">
                <a16:creationId xmlns:a16="http://schemas.microsoft.com/office/drawing/2014/main" id="{B3FDADBE-6627-4702-98E4-9402688B69EB}"/>
              </a:ext>
            </a:extLst>
          </p:cNvPr>
          <p:cNvSpPr txBox="1"/>
          <p:nvPr/>
        </p:nvSpPr>
        <p:spPr>
          <a:xfrm>
            <a:off x="6178033" y="1880751"/>
            <a:ext cx="2273443" cy="307777"/>
          </a:xfrm>
          <a:prstGeom prst="rect">
            <a:avLst/>
          </a:prstGeom>
          <a:noFill/>
        </p:spPr>
        <p:txBody>
          <a:bodyPr wrap="none" rtlCol="0">
            <a:spAutoFit/>
          </a:bodyPr>
          <a:lstStyle/>
          <a:p>
            <a:r>
              <a:rPr lang="en-US" sz="1400" dirty="0">
                <a:solidFill>
                  <a:schemeClr val="accent3">
                    <a:lumMod val="75000"/>
                  </a:schemeClr>
                </a:solidFill>
              </a:rPr>
              <a:t>Skills:  Python, Agile, C#, C++</a:t>
            </a:r>
          </a:p>
        </p:txBody>
      </p:sp>
      <p:sp>
        <p:nvSpPr>
          <p:cNvPr id="18" name="TextBox 17">
            <a:extLst>
              <a:ext uri="{FF2B5EF4-FFF2-40B4-BE49-F238E27FC236}">
                <a16:creationId xmlns:a16="http://schemas.microsoft.com/office/drawing/2014/main" id="{30BB414D-3722-4C02-9173-5AFBD3092D6F}"/>
              </a:ext>
            </a:extLst>
          </p:cNvPr>
          <p:cNvSpPr txBox="1"/>
          <p:nvPr/>
        </p:nvSpPr>
        <p:spPr>
          <a:xfrm>
            <a:off x="8894813" y="1880751"/>
            <a:ext cx="2891369" cy="307777"/>
          </a:xfrm>
          <a:prstGeom prst="rect">
            <a:avLst/>
          </a:prstGeom>
          <a:noFill/>
        </p:spPr>
        <p:txBody>
          <a:bodyPr wrap="none" rtlCol="0">
            <a:spAutoFit/>
          </a:bodyPr>
          <a:lstStyle/>
          <a:p>
            <a:r>
              <a:rPr lang="en-US" sz="1400" dirty="0">
                <a:solidFill>
                  <a:schemeClr val="accent3">
                    <a:lumMod val="75000"/>
                  </a:schemeClr>
                </a:solidFill>
              </a:rPr>
              <a:t>Organization: Witness Protection Inc.</a:t>
            </a:r>
          </a:p>
        </p:txBody>
      </p:sp>
      <p:sp>
        <p:nvSpPr>
          <p:cNvPr id="19" name="TextBox 18">
            <a:extLst>
              <a:ext uri="{FF2B5EF4-FFF2-40B4-BE49-F238E27FC236}">
                <a16:creationId xmlns:a16="http://schemas.microsoft.com/office/drawing/2014/main" id="{2C67146F-A015-4100-A9A8-23486FC460DA}"/>
              </a:ext>
            </a:extLst>
          </p:cNvPr>
          <p:cNvSpPr txBox="1"/>
          <p:nvPr/>
        </p:nvSpPr>
        <p:spPr>
          <a:xfrm>
            <a:off x="3018498" y="2572305"/>
            <a:ext cx="2725426" cy="307777"/>
          </a:xfrm>
          <a:prstGeom prst="rect">
            <a:avLst/>
          </a:prstGeom>
          <a:noFill/>
        </p:spPr>
        <p:txBody>
          <a:bodyPr wrap="none" rtlCol="0">
            <a:spAutoFit/>
          </a:bodyPr>
          <a:lstStyle/>
          <a:p>
            <a:r>
              <a:rPr lang="en-US" sz="1400" dirty="0">
                <a:solidFill>
                  <a:schemeClr val="accent3">
                    <a:lumMod val="75000"/>
                  </a:schemeClr>
                </a:solidFill>
              </a:rPr>
              <a:t>Classes:  </a:t>
            </a:r>
            <a:r>
              <a:rPr lang="en-US" sz="1400" b="1" i="1" dirty="0">
                <a:solidFill>
                  <a:schemeClr val="accent3">
                    <a:lumMod val="75000"/>
                  </a:schemeClr>
                </a:solidFill>
                <a:highlight>
                  <a:srgbClr val="FFFF00"/>
                </a:highlight>
              </a:rPr>
              <a:t>CS 361</a:t>
            </a:r>
            <a:r>
              <a:rPr lang="en-US" sz="1400" b="1" i="1" dirty="0">
                <a:solidFill>
                  <a:schemeClr val="accent3">
                    <a:lumMod val="75000"/>
                  </a:schemeClr>
                </a:solidFill>
              </a:rPr>
              <a:t>, </a:t>
            </a:r>
            <a:r>
              <a:rPr lang="en-US" sz="1400" dirty="0">
                <a:solidFill>
                  <a:schemeClr val="accent3">
                    <a:lumMod val="75000"/>
                  </a:schemeClr>
                </a:solidFill>
              </a:rPr>
              <a:t>MTH 251, ME 151</a:t>
            </a:r>
          </a:p>
        </p:txBody>
      </p:sp>
      <p:sp>
        <p:nvSpPr>
          <p:cNvPr id="20" name="TextBox 19">
            <a:extLst>
              <a:ext uri="{FF2B5EF4-FFF2-40B4-BE49-F238E27FC236}">
                <a16:creationId xmlns:a16="http://schemas.microsoft.com/office/drawing/2014/main" id="{3BEFF8C6-26B8-44B4-8F5E-3005961D4BB7}"/>
              </a:ext>
            </a:extLst>
          </p:cNvPr>
          <p:cNvSpPr txBox="1"/>
          <p:nvPr/>
        </p:nvSpPr>
        <p:spPr>
          <a:xfrm>
            <a:off x="6174331" y="2570973"/>
            <a:ext cx="1219949" cy="307777"/>
          </a:xfrm>
          <a:prstGeom prst="rect">
            <a:avLst/>
          </a:prstGeom>
          <a:noFill/>
        </p:spPr>
        <p:txBody>
          <a:bodyPr wrap="none" rtlCol="0">
            <a:spAutoFit/>
          </a:bodyPr>
          <a:lstStyle/>
          <a:p>
            <a:r>
              <a:rPr lang="en-US" sz="1400" dirty="0">
                <a:solidFill>
                  <a:schemeClr val="accent3">
                    <a:lumMod val="75000"/>
                  </a:schemeClr>
                </a:solidFill>
              </a:rPr>
              <a:t>Skills:  C#, C++</a:t>
            </a:r>
          </a:p>
        </p:txBody>
      </p:sp>
      <p:sp>
        <p:nvSpPr>
          <p:cNvPr id="21" name="TextBox 20">
            <a:extLst>
              <a:ext uri="{FF2B5EF4-FFF2-40B4-BE49-F238E27FC236}">
                <a16:creationId xmlns:a16="http://schemas.microsoft.com/office/drawing/2014/main" id="{945F8027-1114-4162-A6BB-9D49B8CE6277}"/>
              </a:ext>
            </a:extLst>
          </p:cNvPr>
          <p:cNvSpPr txBox="1"/>
          <p:nvPr/>
        </p:nvSpPr>
        <p:spPr>
          <a:xfrm>
            <a:off x="8891111" y="2570973"/>
            <a:ext cx="1730730" cy="307777"/>
          </a:xfrm>
          <a:prstGeom prst="rect">
            <a:avLst/>
          </a:prstGeom>
          <a:noFill/>
        </p:spPr>
        <p:txBody>
          <a:bodyPr wrap="none" rtlCol="0">
            <a:spAutoFit/>
          </a:bodyPr>
          <a:lstStyle/>
          <a:p>
            <a:r>
              <a:rPr lang="en-US" sz="1400" dirty="0">
                <a:solidFill>
                  <a:schemeClr val="accent3">
                    <a:lumMod val="75000"/>
                  </a:schemeClr>
                </a:solidFill>
              </a:rPr>
              <a:t>Organization: Retired</a:t>
            </a:r>
          </a:p>
        </p:txBody>
      </p:sp>
      <p:sp>
        <p:nvSpPr>
          <p:cNvPr id="22" name="TextBox 21">
            <a:extLst>
              <a:ext uri="{FF2B5EF4-FFF2-40B4-BE49-F238E27FC236}">
                <a16:creationId xmlns:a16="http://schemas.microsoft.com/office/drawing/2014/main" id="{3D9F8EDB-922D-4002-AC4E-3106A0EEE15A}"/>
              </a:ext>
            </a:extLst>
          </p:cNvPr>
          <p:cNvSpPr txBox="1"/>
          <p:nvPr/>
        </p:nvSpPr>
        <p:spPr>
          <a:xfrm>
            <a:off x="3056286" y="3284059"/>
            <a:ext cx="3089179" cy="307777"/>
          </a:xfrm>
          <a:prstGeom prst="rect">
            <a:avLst/>
          </a:prstGeom>
          <a:noFill/>
        </p:spPr>
        <p:txBody>
          <a:bodyPr wrap="none" rtlCol="0">
            <a:spAutoFit/>
          </a:bodyPr>
          <a:lstStyle/>
          <a:p>
            <a:r>
              <a:rPr lang="en-US" sz="1400" dirty="0">
                <a:solidFill>
                  <a:schemeClr val="accent3">
                    <a:lumMod val="75000"/>
                  </a:schemeClr>
                </a:solidFill>
              </a:rPr>
              <a:t>Classes:  BA 112, PE 523, PE 487, </a:t>
            </a:r>
            <a:r>
              <a:rPr lang="en-US" sz="1400" b="1" i="1" dirty="0">
                <a:solidFill>
                  <a:schemeClr val="accent3">
                    <a:lumMod val="75000"/>
                  </a:schemeClr>
                </a:solidFill>
                <a:highlight>
                  <a:srgbClr val="FFFF00"/>
                </a:highlight>
              </a:rPr>
              <a:t>CS 361</a:t>
            </a:r>
          </a:p>
        </p:txBody>
      </p:sp>
      <p:sp>
        <p:nvSpPr>
          <p:cNvPr id="24" name="TextBox 23">
            <a:extLst>
              <a:ext uri="{FF2B5EF4-FFF2-40B4-BE49-F238E27FC236}">
                <a16:creationId xmlns:a16="http://schemas.microsoft.com/office/drawing/2014/main" id="{CA078E5F-9B46-4559-8924-4D1F72A03E04}"/>
              </a:ext>
            </a:extLst>
          </p:cNvPr>
          <p:cNvSpPr txBox="1"/>
          <p:nvPr/>
        </p:nvSpPr>
        <p:spPr>
          <a:xfrm>
            <a:off x="6212119" y="3282727"/>
            <a:ext cx="2433358" cy="307777"/>
          </a:xfrm>
          <a:prstGeom prst="rect">
            <a:avLst/>
          </a:prstGeom>
          <a:noFill/>
        </p:spPr>
        <p:txBody>
          <a:bodyPr wrap="none" rtlCol="0">
            <a:spAutoFit/>
          </a:bodyPr>
          <a:lstStyle/>
          <a:p>
            <a:r>
              <a:rPr lang="en-US" sz="1400" dirty="0">
                <a:solidFill>
                  <a:schemeClr val="accent3">
                    <a:lumMod val="75000"/>
                  </a:schemeClr>
                </a:solidFill>
              </a:rPr>
              <a:t>Skills:  JavaScript, Agile, Boost+</a:t>
            </a:r>
          </a:p>
        </p:txBody>
      </p:sp>
      <p:sp>
        <p:nvSpPr>
          <p:cNvPr id="27" name="TextBox 26">
            <a:extLst>
              <a:ext uri="{FF2B5EF4-FFF2-40B4-BE49-F238E27FC236}">
                <a16:creationId xmlns:a16="http://schemas.microsoft.com/office/drawing/2014/main" id="{D3063C51-F7AE-48FB-9D51-C47F7B02991B}"/>
              </a:ext>
            </a:extLst>
          </p:cNvPr>
          <p:cNvSpPr txBox="1"/>
          <p:nvPr/>
        </p:nvSpPr>
        <p:spPr>
          <a:xfrm>
            <a:off x="8928899" y="3282727"/>
            <a:ext cx="1472711" cy="307777"/>
          </a:xfrm>
          <a:prstGeom prst="rect">
            <a:avLst/>
          </a:prstGeom>
          <a:noFill/>
        </p:spPr>
        <p:txBody>
          <a:bodyPr wrap="none" rtlCol="0">
            <a:spAutoFit/>
          </a:bodyPr>
          <a:lstStyle/>
          <a:p>
            <a:r>
              <a:rPr lang="en-US" sz="1400" dirty="0">
                <a:solidFill>
                  <a:schemeClr val="accent3">
                    <a:lumMod val="75000"/>
                  </a:schemeClr>
                </a:solidFill>
              </a:rPr>
              <a:t>Organization: NFL</a:t>
            </a:r>
          </a:p>
        </p:txBody>
      </p:sp>
      <p:sp>
        <p:nvSpPr>
          <p:cNvPr id="29" name="TextBox 28">
            <a:extLst>
              <a:ext uri="{FF2B5EF4-FFF2-40B4-BE49-F238E27FC236}">
                <a16:creationId xmlns:a16="http://schemas.microsoft.com/office/drawing/2014/main" id="{3593BABA-4336-40B6-9FFB-7344B78AC7E6}"/>
              </a:ext>
            </a:extLst>
          </p:cNvPr>
          <p:cNvSpPr txBox="1"/>
          <p:nvPr/>
        </p:nvSpPr>
        <p:spPr>
          <a:xfrm>
            <a:off x="3089784" y="4103223"/>
            <a:ext cx="2922595" cy="307777"/>
          </a:xfrm>
          <a:prstGeom prst="rect">
            <a:avLst/>
          </a:prstGeom>
          <a:noFill/>
        </p:spPr>
        <p:txBody>
          <a:bodyPr wrap="none" rtlCol="0">
            <a:spAutoFit/>
          </a:bodyPr>
          <a:lstStyle/>
          <a:p>
            <a:r>
              <a:rPr lang="en-US" sz="1400" dirty="0">
                <a:solidFill>
                  <a:schemeClr val="accent3">
                    <a:lumMod val="75000"/>
                  </a:schemeClr>
                </a:solidFill>
              </a:rPr>
              <a:t>Classes:  Study Hall,  </a:t>
            </a:r>
            <a:r>
              <a:rPr lang="en-US" sz="1400" b="1" i="1" dirty="0">
                <a:solidFill>
                  <a:schemeClr val="accent3">
                    <a:lumMod val="75000"/>
                  </a:schemeClr>
                </a:solidFill>
                <a:highlight>
                  <a:srgbClr val="FFFF00"/>
                </a:highlight>
              </a:rPr>
              <a:t>CS 361</a:t>
            </a:r>
            <a:r>
              <a:rPr lang="en-US" sz="1400" dirty="0">
                <a:solidFill>
                  <a:schemeClr val="accent3">
                    <a:lumMod val="75000"/>
                  </a:schemeClr>
                </a:solidFill>
              </a:rPr>
              <a:t>, BMF 101</a:t>
            </a:r>
          </a:p>
        </p:txBody>
      </p:sp>
      <p:sp>
        <p:nvSpPr>
          <p:cNvPr id="50" name="TextBox 49">
            <a:extLst>
              <a:ext uri="{FF2B5EF4-FFF2-40B4-BE49-F238E27FC236}">
                <a16:creationId xmlns:a16="http://schemas.microsoft.com/office/drawing/2014/main" id="{9D637A65-51AB-4A83-8B34-EC764E17C120}"/>
              </a:ext>
            </a:extLst>
          </p:cNvPr>
          <p:cNvSpPr txBox="1"/>
          <p:nvPr/>
        </p:nvSpPr>
        <p:spPr>
          <a:xfrm>
            <a:off x="6212119" y="4103223"/>
            <a:ext cx="2609882" cy="307777"/>
          </a:xfrm>
          <a:prstGeom prst="rect">
            <a:avLst/>
          </a:prstGeom>
          <a:noFill/>
        </p:spPr>
        <p:txBody>
          <a:bodyPr wrap="none" rtlCol="0">
            <a:spAutoFit/>
          </a:bodyPr>
          <a:lstStyle/>
          <a:p>
            <a:r>
              <a:rPr lang="en-US" sz="1400" dirty="0">
                <a:solidFill>
                  <a:schemeClr val="accent3">
                    <a:lumMod val="75000"/>
                  </a:schemeClr>
                </a:solidFill>
              </a:rPr>
              <a:t>Skills:  Discord, Sales, Networking</a:t>
            </a:r>
          </a:p>
        </p:txBody>
      </p:sp>
      <p:sp>
        <p:nvSpPr>
          <p:cNvPr id="52" name="TextBox 51">
            <a:extLst>
              <a:ext uri="{FF2B5EF4-FFF2-40B4-BE49-F238E27FC236}">
                <a16:creationId xmlns:a16="http://schemas.microsoft.com/office/drawing/2014/main" id="{3CB65405-31F1-4E8A-AA29-7F68C96AFEE8}"/>
              </a:ext>
            </a:extLst>
          </p:cNvPr>
          <p:cNvSpPr txBox="1"/>
          <p:nvPr/>
        </p:nvSpPr>
        <p:spPr>
          <a:xfrm>
            <a:off x="8928899" y="4103223"/>
            <a:ext cx="2803909" cy="307777"/>
          </a:xfrm>
          <a:prstGeom prst="rect">
            <a:avLst/>
          </a:prstGeom>
          <a:noFill/>
        </p:spPr>
        <p:txBody>
          <a:bodyPr wrap="none" rtlCol="0">
            <a:spAutoFit/>
          </a:bodyPr>
          <a:lstStyle/>
          <a:p>
            <a:r>
              <a:rPr lang="en-US" sz="1400" dirty="0">
                <a:solidFill>
                  <a:schemeClr val="accent3">
                    <a:lumMod val="75000"/>
                  </a:schemeClr>
                </a:solidFill>
              </a:rPr>
              <a:t>Organization: Retired/Entrepreneur</a:t>
            </a: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1938992"/>
          </a:xfrm>
          <a:prstGeom prst="rect">
            <a:avLst/>
          </a:prstGeom>
          <a:noFill/>
          <a:ln>
            <a:solidFill>
              <a:schemeClr val="tx1"/>
            </a:solidFill>
          </a:ln>
        </p:spPr>
        <p:txBody>
          <a:bodyPr wrap="square" rtlCol="0">
            <a:spAutoFit/>
          </a:bodyPr>
          <a:lstStyle/>
          <a:p>
            <a:r>
              <a:rPr lang="en-US" sz="1200" dirty="0"/>
              <a:t>Results displayed as such.  Order in which results are displayed are based on search type and terms and closest match.  Matching terms are highlighted in the Expert synapsis displayed.  Clicking the name will take the user to the Expert’s profile page.</a:t>
            </a:r>
          </a:p>
        </p:txBody>
      </p:sp>
      <p:cxnSp>
        <p:nvCxnSpPr>
          <p:cNvPr id="59" name="Straight Arrow Connector 58">
            <a:extLst>
              <a:ext uri="{FF2B5EF4-FFF2-40B4-BE49-F238E27FC236}">
                <a16:creationId xmlns:a16="http://schemas.microsoft.com/office/drawing/2014/main" id="{6A3AC703-1A10-42D9-874C-759EF296F552}"/>
              </a:ext>
            </a:extLst>
          </p:cNvPr>
          <p:cNvCxnSpPr>
            <a:cxnSpLocks/>
            <a:stCxn id="57" idx="0"/>
            <a:endCxn id="3" idx="1"/>
          </p:cNvCxnSpPr>
          <p:nvPr/>
        </p:nvCxnSpPr>
        <p:spPr>
          <a:xfrm flipV="1">
            <a:off x="1079781" y="1762378"/>
            <a:ext cx="1777561" cy="189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57" idx="0"/>
          </p:cNvCxnSpPr>
          <p:nvPr/>
        </p:nvCxnSpPr>
        <p:spPr>
          <a:xfrm flipV="1">
            <a:off x="1079781" y="2855431"/>
            <a:ext cx="2770265" cy="799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81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DC9F3449-4B88-4147-BE05-5A5E18F1C3DE}"/>
              </a:ext>
            </a:extLst>
          </p:cNvPr>
          <p:cNvSpPr txBox="1"/>
          <p:nvPr/>
        </p:nvSpPr>
        <p:spPr>
          <a:xfrm>
            <a:off x="6248086" y="7134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3008975" y="519931"/>
            <a:ext cx="5406113" cy="707886"/>
          </a:xfrm>
          <a:prstGeom prst="rect">
            <a:avLst/>
          </a:prstGeom>
          <a:noFill/>
        </p:spPr>
        <p:txBody>
          <a:bodyPr wrap="square" rtlCol="0">
            <a:spAutoFit/>
          </a:bodyPr>
          <a:lstStyle/>
          <a:p>
            <a:r>
              <a:rPr lang="en-US" sz="4000" dirty="0">
                <a:solidFill>
                  <a:schemeClr val="accent1">
                    <a:lumMod val="75000"/>
                  </a:schemeClr>
                </a:solidFill>
              </a:rPr>
              <a:t>John Doe</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47891" y="685548"/>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3008974" y="5551872"/>
            <a:ext cx="6805776" cy="369332"/>
          </a:xfrm>
          <a:prstGeom prst="rect">
            <a:avLst/>
          </a:prstGeom>
          <a:noFill/>
        </p:spPr>
        <p:txBody>
          <a:bodyPr wrap="square">
            <a:spAutoFit/>
          </a:bodyPr>
          <a:lstStyle/>
          <a:p>
            <a:r>
              <a:rPr lang="en-US" i="1" dirty="0">
                <a:solidFill>
                  <a:schemeClr val="accent1">
                    <a:lumMod val="75000"/>
                  </a:schemeClr>
                </a:solidFill>
              </a:rPr>
              <a:t>Back to results page:  </a:t>
            </a:r>
            <a:r>
              <a:rPr lang="en-US" b="1" i="1" u="sng" dirty="0">
                <a:solidFill>
                  <a:schemeClr val="accent1">
                    <a:lumMod val="75000"/>
                  </a:schemeClr>
                </a:solidFill>
              </a:rPr>
              <a:t>Results</a:t>
            </a:r>
          </a:p>
        </p:txBody>
      </p:sp>
      <p:sp>
        <p:nvSpPr>
          <p:cNvPr id="44" name="TextBox 43">
            <a:extLst>
              <a:ext uri="{FF2B5EF4-FFF2-40B4-BE49-F238E27FC236}">
                <a16:creationId xmlns:a16="http://schemas.microsoft.com/office/drawing/2014/main" id="{E5F52AF2-FFCB-4A67-89B3-3FBC955BA3D2}"/>
              </a:ext>
            </a:extLst>
          </p:cNvPr>
          <p:cNvSpPr txBox="1"/>
          <p:nvPr/>
        </p:nvSpPr>
        <p:spPr>
          <a:xfrm>
            <a:off x="9522934" y="3557765"/>
            <a:ext cx="1708774" cy="461665"/>
          </a:xfrm>
          <a:prstGeom prst="rect">
            <a:avLst/>
          </a:prstGeom>
          <a:noFill/>
          <a:ln>
            <a:solidFill>
              <a:schemeClr val="tx1"/>
            </a:solidFill>
          </a:ln>
        </p:spPr>
        <p:txBody>
          <a:bodyPr wrap="square" rtlCol="0">
            <a:spAutoFit/>
          </a:bodyPr>
          <a:lstStyle/>
          <a:p>
            <a:r>
              <a:rPr lang="en-US" sz="1200" i="1" dirty="0"/>
              <a:t>Page 1, scroll to display more information.</a:t>
            </a:r>
          </a:p>
        </p:txBody>
      </p:sp>
      <p:cxnSp>
        <p:nvCxnSpPr>
          <p:cNvPr id="45" name="Straight Arrow Connector 44">
            <a:extLst>
              <a:ext uri="{FF2B5EF4-FFF2-40B4-BE49-F238E27FC236}">
                <a16:creationId xmlns:a16="http://schemas.microsoft.com/office/drawing/2014/main" id="{7D682B7D-3F1A-44A4-8412-71802E80657F}"/>
              </a:ext>
            </a:extLst>
          </p:cNvPr>
          <p:cNvCxnSpPr>
            <a:cxnSpLocks/>
          </p:cNvCxnSpPr>
          <p:nvPr/>
        </p:nvCxnSpPr>
        <p:spPr>
          <a:xfrm flipH="1">
            <a:off x="6012903" y="5126087"/>
            <a:ext cx="1669025" cy="689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EB83148-9F4E-4324-99C6-ECEDBA50629C}"/>
              </a:ext>
            </a:extLst>
          </p:cNvPr>
          <p:cNvSpPr txBox="1"/>
          <p:nvPr/>
        </p:nvSpPr>
        <p:spPr>
          <a:xfrm>
            <a:off x="3042045" y="4243060"/>
            <a:ext cx="3114955" cy="646331"/>
          </a:xfrm>
          <a:prstGeom prst="rect">
            <a:avLst/>
          </a:prstGeom>
          <a:noFill/>
        </p:spPr>
        <p:txBody>
          <a:bodyPr wrap="none" rtlCol="0">
            <a:spAutoFit/>
          </a:bodyPr>
          <a:lstStyle/>
          <a:p>
            <a:r>
              <a:rPr lang="en-US" sz="2000" b="1" dirty="0">
                <a:solidFill>
                  <a:schemeClr val="accent1"/>
                </a:solidFill>
              </a:rPr>
              <a:t>Classes:  </a:t>
            </a:r>
            <a:r>
              <a:rPr lang="en-US" sz="1600" dirty="0">
                <a:solidFill>
                  <a:schemeClr val="tx1">
                    <a:lumMod val="75000"/>
                    <a:lumOff val="25000"/>
                  </a:schemeClr>
                </a:solidFill>
              </a:rPr>
              <a:t>CS 290, CS 162, CS 454, </a:t>
            </a:r>
          </a:p>
          <a:p>
            <a:r>
              <a:rPr lang="en-US" sz="1600" dirty="0">
                <a:solidFill>
                  <a:schemeClr val="tx1">
                    <a:lumMod val="75000"/>
                    <a:lumOff val="25000"/>
                  </a:schemeClr>
                </a:solidFill>
              </a:rPr>
              <a:t>	CS 361</a:t>
            </a:r>
          </a:p>
        </p:txBody>
      </p:sp>
      <p:sp>
        <p:nvSpPr>
          <p:cNvPr id="33" name="TextBox 32">
            <a:extLst>
              <a:ext uri="{FF2B5EF4-FFF2-40B4-BE49-F238E27FC236}">
                <a16:creationId xmlns:a16="http://schemas.microsoft.com/office/drawing/2014/main" id="{6F345033-5061-2749-8DA6-802473450138}"/>
              </a:ext>
            </a:extLst>
          </p:cNvPr>
          <p:cNvSpPr txBox="1"/>
          <p:nvPr/>
        </p:nvSpPr>
        <p:spPr>
          <a:xfrm>
            <a:off x="3042045" y="2108530"/>
            <a:ext cx="2970858" cy="400110"/>
          </a:xfrm>
          <a:prstGeom prst="rect">
            <a:avLst/>
          </a:prstGeom>
          <a:solidFill>
            <a:schemeClr val="bg1"/>
          </a:solidFill>
          <a:ln>
            <a:solidFill>
              <a:schemeClr val="bg1"/>
            </a:solidFill>
          </a:ln>
        </p:spPr>
        <p:txBody>
          <a:bodyPr wrap="square" rtlCol="0">
            <a:spAutoFit/>
          </a:bodyPr>
          <a:lstStyle/>
          <a:p>
            <a:r>
              <a:rPr lang="en-US" sz="2000" b="1" dirty="0">
                <a:solidFill>
                  <a:schemeClr val="accent1"/>
                </a:solidFill>
              </a:rPr>
              <a:t>Skills:</a:t>
            </a:r>
          </a:p>
        </p:txBody>
      </p:sp>
      <p:sp>
        <p:nvSpPr>
          <p:cNvPr id="36" name="TextBox 35">
            <a:extLst>
              <a:ext uri="{FF2B5EF4-FFF2-40B4-BE49-F238E27FC236}">
                <a16:creationId xmlns:a16="http://schemas.microsoft.com/office/drawing/2014/main" id="{29F56481-6612-1043-BF9F-EA739CFB139B}"/>
              </a:ext>
            </a:extLst>
          </p:cNvPr>
          <p:cNvSpPr txBox="1"/>
          <p:nvPr/>
        </p:nvSpPr>
        <p:spPr>
          <a:xfrm>
            <a:off x="3042045" y="2503955"/>
            <a:ext cx="2970858" cy="1477328"/>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tx1">
                    <a:lumMod val="75000"/>
                    <a:lumOff val="25000"/>
                  </a:schemeClr>
                </a:solidFill>
              </a:rPr>
              <a:t>Python</a:t>
            </a:r>
          </a:p>
          <a:p>
            <a:pPr marL="342900" indent="-342900">
              <a:buFont typeface="Arial" panose="020B0604020202020204" pitchFamily="34" charset="0"/>
              <a:buChar char="•"/>
            </a:pPr>
            <a:r>
              <a:rPr lang="en-US" dirty="0">
                <a:solidFill>
                  <a:schemeClr val="tx1">
                    <a:lumMod val="75000"/>
                    <a:lumOff val="25000"/>
                  </a:schemeClr>
                </a:solidFill>
              </a:rPr>
              <a:t>Agile</a:t>
            </a:r>
          </a:p>
          <a:p>
            <a:pPr marL="342900" indent="-342900">
              <a:buFont typeface="Arial" panose="020B0604020202020204" pitchFamily="34" charset="0"/>
              <a:buChar char="•"/>
            </a:pPr>
            <a:r>
              <a:rPr lang="en-US" dirty="0">
                <a:solidFill>
                  <a:schemeClr val="tx1">
                    <a:lumMod val="75000"/>
                    <a:lumOff val="25000"/>
                  </a:schemeClr>
                </a:solidFill>
              </a:rPr>
              <a:t>C#</a:t>
            </a:r>
          </a:p>
          <a:p>
            <a:pPr marL="342900" indent="-342900">
              <a:buFont typeface="Arial" panose="020B0604020202020204" pitchFamily="34" charset="0"/>
              <a:buChar char="•"/>
            </a:pPr>
            <a:r>
              <a:rPr lang="en-US" dirty="0">
                <a:solidFill>
                  <a:schemeClr val="tx1">
                    <a:lumMod val="75000"/>
                    <a:lumOff val="25000"/>
                  </a:schemeClr>
                </a:solidFill>
              </a:rPr>
              <a:t>C++</a:t>
            </a:r>
          </a:p>
          <a:p>
            <a:endParaRPr lang="en-US" dirty="0"/>
          </a:p>
        </p:txBody>
      </p:sp>
      <p:sp>
        <p:nvSpPr>
          <p:cNvPr id="3" name="TextBox 2">
            <a:extLst>
              <a:ext uri="{FF2B5EF4-FFF2-40B4-BE49-F238E27FC236}">
                <a16:creationId xmlns:a16="http://schemas.microsoft.com/office/drawing/2014/main" id="{B3F41BAC-0094-4ADF-8577-DE7F6FAEEF7C}"/>
              </a:ext>
            </a:extLst>
          </p:cNvPr>
          <p:cNvSpPr txBox="1"/>
          <p:nvPr/>
        </p:nvSpPr>
        <p:spPr>
          <a:xfrm>
            <a:off x="3008975" y="5798093"/>
            <a:ext cx="8905935" cy="369332"/>
          </a:xfrm>
          <a:prstGeom prst="rect">
            <a:avLst/>
          </a:prstGeom>
          <a:noFill/>
        </p:spPr>
        <p:txBody>
          <a:bodyPr wrap="square">
            <a:spAutoFit/>
          </a:bodyPr>
          <a:lstStyle/>
          <a:p>
            <a:r>
              <a:rPr lang="en-US" i="1" dirty="0">
                <a:solidFill>
                  <a:schemeClr val="accent1">
                    <a:lumMod val="75000"/>
                  </a:schemeClr>
                </a:solidFill>
              </a:rPr>
              <a:t>Information incomplete, incorrect, or have information to add? </a:t>
            </a:r>
            <a:r>
              <a:rPr lang="en-US" b="1" i="1" u="sng" dirty="0">
                <a:solidFill>
                  <a:schemeClr val="accent1">
                    <a:lumMod val="75000"/>
                  </a:schemeClr>
                </a:solidFill>
              </a:rPr>
              <a:t>Modify Expert Profile</a:t>
            </a:r>
          </a:p>
        </p:txBody>
      </p:sp>
      <p:cxnSp>
        <p:nvCxnSpPr>
          <p:cNvPr id="35" name="Straight Arrow Connector 34">
            <a:extLst>
              <a:ext uri="{FF2B5EF4-FFF2-40B4-BE49-F238E27FC236}">
                <a16:creationId xmlns:a16="http://schemas.microsoft.com/office/drawing/2014/main" id="{29FA56B6-61C1-4322-8AA6-76DB00169A3C}"/>
              </a:ext>
            </a:extLst>
          </p:cNvPr>
          <p:cNvCxnSpPr>
            <a:cxnSpLocks/>
          </p:cNvCxnSpPr>
          <p:nvPr/>
        </p:nvCxnSpPr>
        <p:spPr>
          <a:xfrm>
            <a:off x="8516438" y="5576621"/>
            <a:ext cx="675825" cy="2547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4DA2567-A362-4F81-9D1D-85D137D224A7}"/>
              </a:ext>
            </a:extLst>
          </p:cNvPr>
          <p:cNvSpPr/>
          <p:nvPr/>
        </p:nvSpPr>
        <p:spPr>
          <a:xfrm>
            <a:off x="11419988" y="1928917"/>
            <a:ext cx="367095" cy="36059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A7490DF8-1180-4662-A8DF-73F4846AACCA}"/>
              </a:ext>
            </a:extLst>
          </p:cNvPr>
          <p:cNvCxnSpPr/>
          <p:nvPr/>
        </p:nvCxnSpPr>
        <p:spPr>
          <a:xfrm>
            <a:off x="11593524" y="2108530"/>
            <a:ext cx="0" cy="3190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C688909-F7F5-44A1-B232-E21C8B91551C}"/>
              </a:ext>
            </a:extLst>
          </p:cNvPr>
          <p:cNvSpPr/>
          <p:nvPr/>
        </p:nvSpPr>
        <p:spPr>
          <a:xfrm>
            <a:off x="11503420" y="2365455"/>
            <a:ext cx="180207" cy="547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81E718B-02A1-4D6C-A391-60E4D9B87096}"/>
              </a:ext>
            </a:extLst>
          </p:cNvPr>
          <p:cNvSpPr txBox="1"/>
          <p:nvPr/>
        </p:nvSpPr>
        <p:spPr>
          <a:xfrm>
            <a:off x="7834326" y="4903538"/>
            <a:ext cx="1708774" cy="830997"/>
          </a:xfrm>
          <a:prstGeom prst="rect">
            <a:avLst/>
          </a:prstGeom>
          <a:noFill/>
          <a:ln>
            <a:solidFill>
              <a:schemeClr val="tx1"/>
            </a:solidFill>
          </a:ln>
        </p:spPr>
        <p:txBody>
          <a:bodyPr wrap="square" rtlCol="0">
            <a:spAutoFit/>
          </a:bodyPr>
          <a:lstStyle/>
          <a:p>
            <a:r>
              <a:rPr lang="en-US" sz="1200" dirty="0"/>
              <a:t>Hyperlink takes user back to the results page they came from, or to modify expert page</a:t>
            </a:r>
          </a:p>
        </p:txBody>
      </p:sp>
    </p:spTree>
    <p:extLst>
      <p:ext uri="{BB962C8B-B14F-4D97-AF65-F5344CB8AC3E}">
        <p14:creationId xmlns:p14="http://schemas.microsoft.com/office/powerpoint/2010/main" val="5263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DC9F3449-4B88-4147-BE05-5A5E18F1C3DE}"/>
              </a:ext>
            </a:extLst>
          </p:cNvPr>
          <p:cNvSpPr txBox="1"/>
          <p:nvPr/>
        </p:nvSpPr>
        <p:spPr>
          <a:xfrm>
            <a:off x="6248086" y="7134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3008975" y="519931"/>
            <a:ext cx="5406113" cy="707886"/>
          </a:xfrm>
          <a:prstGeom prst="rect">
            <a:avLst/>
          </a:prstGeom>
          <a:noFill/>
        </p:spPr>
        <p:txBody>
          <a:bodyPr wrap="square" rtlCol="0">
            <a:spAutoFit/>
          </a:bodyPr>
          <a:lstStyle/>
          <a:p>
            <a:r>
              <a:rPr lang="en-US" sz="4000" dirty="0">
                <a:solidFill>
                  <a:schemeClr val="accent1">
                    <a:lumMod val="75000"/>
                  </a:schemeClr>
                </a:solidFill>
              </a:rPr>
              <a:t>John Doe</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47891" y="685548"/>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3008974" y="5551872"/>
            <a:ext cx="6805776" cy="369332"/>
          </a:xfrm>
          <a:prstGeom prst="rect">
            <a:avLst/>
          </a:prstGeom>
          <a:noFill/>
        </p:spPr>
        <p:txBody>
          <a:bodyPr wrap="square">
            <a:spAutoFit/>
          </a:bodyPr>
          <a:lstStyle/>
          <a:p>
            <a:r>
              <a:rPr lang="en-US" i="1" dirty="0">
                <a:solidFill>
                  <a:schemeClr val="accent1">
                    <a:lumMod val="75000"/>
                  </a:schemeClr>
                </a:solidFill>
              </a:rPr>
              <a:t>Back to results page:  </a:t>
            </a:r>
            <a:r>
              <a:rPr lang="en-US" b="1" i="1" u="sng" dirty="0">
                <a:solidFill>
                  <a:schemeClr val="accent1">
                    <a:lumMod val="75000"/>
                  </a:schemeClr>
                </a:solidFill>
              </a:rPr>
              <a:t>Results</a:t>
            </a:r>
          </a:p>
        </p:txBody>
      </p:sp>
      <p:sp>
        <p:nvSpPr>
          <p:cNvPr id="44" name="TextBox 43">
            <a:extLst>
              <a:ext uri="{FF2B5EF4-FFF2-40B4-BE49-F238E27FC236}">
                <a16:creationId xmlns:a16="http://schemas.microsoft.com/office/drawing/2014/main" id="{E5F52AF2-FFCB-4A67-89B3-3FBC955BA3D2}"/>
              </a:ext>
            </a:extLst>
          </p:cNvPr>
          <p:cNvSpPr txBox="1"/>
          <p:nvPr/>
        </p:nvSpPr>
        <p:spPr>
          <a:xfrm>
            <a:off x="7681926" y="4751138"/>
            <a:ext cx="1708774" cy="830997"/>
          </a:xfrm>
          <a:prstGeom prst="rect">
            <a:avLst/>
          </a:prstGeom>
          <a:noFill/>
          <a:ln>
            <a:solidFill>
              <a:schemeClr val="tx1"/>
            </a:solidFill>
          </a:ln>
        </p:spPr>
        <p:txBody>
          <a:bodyPr wrap="square" rtlCol="0">
            <a:spAutoFit/>
          </a:bodyPr>
          <a:lstStyle/>
          <a:p>
            <a:r>
              <a:rPr lang="en-US" sz="1200" dirty="0"/>
              <a:t>Hyperlink takes user back to the results page they came from, or to modify expert page</a:t>
            </a:r>
          </a:p>
        </p:txBody>
      </p:sp>
      <p:cxnSp>
        <p:nvCxnSpPr>
          <p:cNvPr id="45" name="Straight Arrow Connector 44">
            <a:extLst>
              <a:ext uri="{FF2B5EF4-FFF2-40B4-BE49-F238E27FC236}">
                <a16:creationId xmlns:a16="http://schemas.microsoft.com/office/drawing/2014/main" id="{7D682B7D-3F1A-44A4-8412-71802E80657F}"/>
              </a:ext>
            </a:extLst>
          </p:cNvPr>
          <p:cNvCxnSpPr>
            <a:cxnSpLocks/>
          </p:cNvCxnSpPr>
          <p:nvPr/>
        </p:nvCxnSpPr>
        <p:spPr>
          <a:xfrm flipH="1">
            <a:off x="6012903" y="5126087"/>
            <a:ext cx="1669025" cy="689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0BB414D-3722-4C02-9173-5AFBD3092D6F}"/>
              </a:ext>
            </a:extLst>
          </p:cNvPr>
          <p:cNvSpPr txBox="1"/>
          <p:nvPr/>
        </p:nvSpPr>
        <p:spPr>
          <a:xfrm>
            <a:off x="3076106" y="4162573"/>
            <a:ext cx="2355325" cy="677108"/>
          </a:xfrm>
          <a:prstGeom prst="rect">
            <a:avLst/>
          </a:prstGeom>
          <a:noFill/>
        </p:spPr>
        <p:txBody>
          <a:bodyPr wrap="none" rtlCol="0">
            <a:spAutoFit/>
          </a:bodyPr>
          <a:lstStyle/>
          <a:p>
            <a:r>
              <a:rPr lang="en-US" sz="2000" b="1" dirty="0">
                <a:solidFill>
                  <a:schemeClr val="accent1"/>
                </a:solidFill>
              </a:rPr>
              <a:t>Organization: </a:t>
            </a:r>
          </a:p>
          <a:p>
            <a:r>
              <a:rPr lang="en-US" dirty="0">
                <a:solidFill>
                  <a:schemeClr val="tx1">
                    <a:lumMod val="75000"/>
                    <a:lumOff val="25000"/>
                  </a:schemeClr>
                </a:solidFill>
              </a:rPr>
              <a:t>Witness Protection Inc</a:t>
            </a:r>
            <a:r>
              <a:rPr lang="en-US" dirty="0"/>
              <a:t>.</a:t>
            </a:r>
          </a:p>
        </p:txBody>
      </p:sp>
      <p:cxnSp>
        <p:nvCxnSpPr>
          <p:cNvPr id="59" name="Straight Arrow Connector 58">
            <a:extLst>
              <a:ext uri="{FF2B5EF4-FFF2-40B4-BE49-F238E27FC236}">
                <a16:creationId xmlns:a16="http://schemas.microsoft.com/office/drawing/2014/main" id="{6A3AC703-1A10-42D9-874C-759EF296F552}"/>
              </a:ext>
            </a:extLst>
          </p:cNvPr>
          <p:cNvCxnSpPr>
            <a:cxnSpLocks/>
          </p:cNvCxnSpPr>
          <p:nvPr/>
        </p:nvCxnSpPr>
        <p:spPr>
          <a:xfrm flipH="1">
            <a:off x="5820406" y="2214632"/>
            <a:ext cx="1279787" cy="383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42" idx="3"/>
          </p:cNvCxnSpPr>
          <p:nvPr/>
        </p:nvCxnSpPr>
        <p:spPr>
          <a:xfrm flipV="1">
            <a:off x="1871023" y="2597664"/>
            <a:ext cx="1172268" cy="15464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501F2AF-36D9-1E46-AD94-084CA604033F}"/>
              </a:ext>
            </a:extLst>
          </p:cNvPr>
          <p:cNvSpPr txBox="1"/>
          <p:nvPr/>
        </p:nvSpPr>
        <p:spPr>
          <a:xfrm>
            <a:off x="3043291" y="1890153"/>
            <a:ext cx="2777115" cy="400110"/>
          </a:xfrm>
          <a:prstGeom prst="rect">
            <a:avLst/>
          </a:prstGeom>
          <a:noFill/>
        </p:spPr>
        <p:txBody>
          <a:bodyPr wrap="square" rtlCol="0">
            <a:spAutoFit/>
          </a:bodyPr>
          <a:lstStyle/>
          <a:p>
            <a:r>
              <a:rPr lang="en-US" sz="2000" b="1" dirty="0">
                <a:solidFill>
                  <a:schemeClr val="accent1"/>
                </a:solidFill>
              </a:rPr>
              <a:t>Links:</a:t>
            </a:r>
          </a:p>
        </p:txBody>
      </p:sp>
      <p:sp>
        <p:nvSpPr>
          <p:cNvPr id="40" name="TextBox 39">
            <a:extLst>
              <a:ext uri="{FF2B5EF4-FFF2-40B4-BE49-F238E27FC236}">
                <a16:creationId xmlns:a16="http://schemas.microsoft.com/office/drawing/2014/main" id="{8E01BF9C-4C3F-8048-8F9D-42090B8985A1}"/>
              </a:ext>
            </a:extLst>
          </p:cNvPr>
          <p:cNvSpPr txBox="1"/>
          <p:nvPr/>
        </p:nvSpPr>
        <p:spPr>
          <a:xfrm>
            <a:off x="3043291" y="2300525"/>
            <a:ext cx="3723575" cy="1615827"/>
          </a:xfrm>
          <a:prstGeom prst="rect">
            <a:avLst/>
          </a:prstGeom>
          <a:noFill/>
        </p:spPr>
        <p:txBody>
          <a:bodyPr wrap="square" rtlCol="0">
            <a:spAutoFit/>
          </a:bodyPr>
          <a:lstStyle/>
          <a:p>
            <a:pPr>
              <a:lnSpc>
                <a:spcPct val="150000"/>
              </a:lnSpc>
            </a:pPr>
            <a:r>
              <a:rPr lang="en-US" u="sng" dirty="0">
                <a:solidFill>
                  <a:schemeClr val="tx1">
                    <a:lumMod val="75000"/>
                    <a:lumOff val="25000"/>
                  </a:schemeClr>
                </a:solidFill>
                <a:hlinkClick r:id="rId4" tooltip="github.com">
                  <a:extLst>
                    <a:ext uri="{A12FA001-AC4F-418D-AE19-62706E023703}">
                      <ahyp:hlinkClr xmlns:ahyp="http://schemas.microsoft.com/office/drawing/2018/hyperlinkcolor" val="tx"/>
                    </a:ext>
                  </a:extLst>
                </a:hlinkClick>
              </a:rPr>
              <a:t>https://github.com/JohnDoe</a:t>
            </a:r>
            <a:endParaRPr lang="en-US" u="sng" dirty="0">
              <a:solidFill>
                <a:schemeClr val="tx1">
                  <a:lumMod val="75000"/>
                  <a:lumOff val="25000"/>
                </a:schemeClr>
              </a:solidFill>
            </a:endParaRPr>
          </a:p>
          <a:p>
            <a:pPr>
              <a:lnSpc>
                <a:spcPct val="150000"/>
              </a:lnSpc>
            </a:pPr>
            <a:r>
              <a:rPr lang="en-US" u="sng" dirty="0">
                <a:solidFill>
                  <a:schemeClr val="tx1">
                    <a:lumMod val="75000"/>
                    <a:lumOff val="25000"/>
                  </a:schemeClr>
                </a:solidFill>
                <a:hlinkClick r:id="rId5">
                  <a:extLst>
                    <a:ext uri="{A12FA001-AC4F-418D-AE19-62706E023703}">
                      <ahyp:hlinkClr xmlns:ahyp="http://schemas.microsoft.com/office/drawing/2018/hyperlinkcolor" val="tx"/>
                    </a:ext>
                  </a:extLst>
                </a:hlinkClick>
              </a:rPr>
              <a:t>https://twitter.com/John_Doe77</a:t>
            </a:r>
            <a:endParaRPr lang="en-US" u="sng" dirty="0">
              <a:solidFill>
                <a:schemeClr val="tx1">
                  <a:lumMod val="75000"/>
                  <a:lumOff val="25000"/>
                </a:schemeClr>
              </a:solidFill>
            </a:endParaRPr>
          </a:p>
          <a:p>
            <a:pPr>
              <a:lnSpc>
                <a:spcPct val="150000"/>
              </a:lnSpc>
            </a:pPr>
            <a:r>
              <a:rPr lang="en-US" u="sng" dirty="0">
                <a:solidFill>
                  <a:schemeClr val="tx1">
                    <a:lumMod val="75000"/>
                    <a:lumOff val="25000"/>
                  </a:schemeClr>
                </a:solidFill>
              </a:rPr>
              <a:t>https://</a:t>
            </a:r>
            <a:r>
              <a:rPr lang="en-US" u="sng" dirty="0" err="1">
                <a:solidFill>
                  <a:schemeClr val="tx1">
                    <a:lumMod val="75000"/>
                    <a:lumOff val="25000"/>
                  </a:schemeClr>
                </a:solidFill>
              </a:rPr>
              <a:t>LinkedIn.com</a:t>
            </a:r>
            <a:r>
              <a:rPr lang="en-US" u="sng" dirty="0">
                <a:solidFill>
                  <a:schemeClr val="tx1">
                    <a:lumMod val="75000"/>
                    <a:lumOff val="25000"/>
                  </a:schemeClr>
                </a:solidFill>
              </a:rPr>
              <a:t>/in/John-Doe-a5</a:t>
            </a:r>
          </a:p>
          <a:p>
            <a:endParaRPr lang="en-US" dirty="0">
              <a:solidFill>
                <a:schemeClr val="accent1"/>
              </a:solidFill>
            </a:endParaRPr>
          </a:p>
        </p:txBody>
      </p:sp>
      <p:sp>
        <p:nvSpPr>
          <p:cNvPr id="42" name="TextBox 41">
            <a:extLst>
              <a:ext uri="{FF2B5EF4-FFF2-40B4-BE49-F238E27FC236}">
                <a16:creationId xmlns:a16="http://schemas.microsoft.com/office/drawing/2014/main" id="{4EA351EC-6C51-0D44-B6CD-CECABB2F77DF}"/>
              </a:ext>
            </a:extLst>
          </p:cNvPr>
          <p:cNvSpPr txBox="1"/>
          <p:nvPr/>
        </p:nvSpPr>
        <p:spPr>
          <a:xfrm>
            <a:off x="71252" y="3820952"/>
            <a:ext cx="1799771" cy="646331"/>
          </a:xfrm>
          <a:prstGeom prst="rect">
            <a:avLst/>
          </a:prstGeom>
          <a:noFill/>
          <a:ln>
            <a:solidFill>
              <a:schemeClr val="tx1"/>
            </a:solidFill>
          </a:ln>
        </p:spPr>
        <p:txBody>
          <a:bodyPr wrap="square" rtlCol="0">
            <a:spAutoFit/>
          </a:bodyPr>
          <a:lstStyle/>
          <a:p>
            <a:r>
              <a:rPr lang="en-US" sz="1200" dirty="0"/>
              <a:t>Hyperlinks take user to expert’s GitHub, Twitter and LinkedIn pages.</a:t>
            </a:r>
          </a:p>
        </p:txBody>
      </p:sp>
      <p:cxnSp>
        <p:nvCxnSpPr>
          <p:cNvPr id="54" name="Straight Arrow Connector 53">
            <a:extLst>
              <a:ext uri="{FF2B5EF4-FFF2-40B4-BE49-F238E27FC236}">
                <a16:creationId xmlns:a16="http://schemas.microsoft.com/office/drawing/2014/main" id="{C3DF2B64-7833-5D4F-992E-FFE8913C4789}"/>
              </a:ext>
            </a:extLst>
          </p:cNvPr>
          <p:cNvCxnSpPr>
            <a:cxnSpLocks/>
            <a:stCxn id="42" idx="3"/>
          </p:cNvCxnSpPr>
          <p:nvPr/>
        </p:nvCxnSpPr>
        <p:spPr>
          <a:xfrm flipV="1">
            <a:off x="1871023" y="2987038"/>
            <a:ext cx="1172268" cy="1157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D7CA036-0D52-8641-9BC1-7406B24E0A82}"/>
              </a:ext>
            </a:extLst>
          </p:cNvPr>
          <p:cNvCxnSpPr>
            <a:cxnSpLocks/>
            <a:stCxn id="42" idx="3"/>
          </p:cNvCxnSpPr>
          <p:nvPr/>
        </p:nvCxnSpPr>
        <p:spPr>
          <a:xfrm flipV="1">
            <a:off x="1871023" y="3457442"/>
            <a:ext cx="1205083" cy="686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619286A-8BC0-6A45-8FDF-32C03EA60B77}"/>
              </a:ext>
            </a:extLst>
          </p:cNvPr>
          <p:cNvSpPr txBox="1"/>
          <p:nvPr/>
        </p:nvSpPr>
        <p:spPr>
          <a:xfrm>
            <a:off x="7114997" y="1890153"/>
            <a:ext cx="2148968" cy="830997"/>
          </a:xfrm>
          <a:prstGeom prst="rect">
            <a:avLst/>
          </a:prstGeom>
          <a:noFill/>
          <a:ln>
            <a:solidFill>
              <a:schemeClr val="tx1"/>
            </a:solidFill>
          </a:ln>
        </p:spPr>
        <p:txBody>
          <a:bodyPr wrap="square" rtlCol="0">
            <a:spAutoFit/>
          </a:bodyPr>
          <a:lstStyle/>
          <a:p>
            <a:r>
              <a:rPr lang="en-US" sz="1200" dirty="0"/>
              <a:t>Scrollable GitHub link brings up a pop-up display of current projects on the experts GitHub repository.</a:t>
            </a:r>
          </a:p>
        </p:txBody>
      </p:sp>
      <p:sp>
        <p:nvSpPr>
          <p:cNvPr id="3" name="TextBox 2">
            <a:extLst>
              <a:ext uri="{FF2B5EF4-FFF2-40B4-BE49-F238E27FC236}">
                <a16:creationId xmlns:a16="http://schemas.microsoft.com/office/drawing/2014/main" id="{B3F41BAC-0094-4ADF-8577-DE7F6FAEEF7C}"/>
              </a:ext>
            </a:extLst>
          </p:cNvPr>
          <p:cNvSpPr txBox="1"/>
          <p:nvPr/>
        </p:nvSpPr>
        <p:spPr>
          <a:xfrm>
            <a:off x="3008975" y="5798093"/>
            <a:ext cx="8905935" cy="369332"/>
          </a:xfrm>
          <a:prstGeom prst="rect">
            <a:avLst/>
          </a:prstGeom>
          <a:noFill/>
        </p:spPr>
        <p:txBody>
          <a:bodyPr wrap="square">
            <a:spAutoFit/>
          </a:bodyPr>
          <a:lstStyle/>
          <a:p>
            <a:r>
              <a:rPr lang="en-US" i="1" dirty="0">
                <a:solidFill>
                  <a:schemeClr val="accent1">
                    <a:lumMod val="75000"/>
                  </a:schemeClr>
                </a:solidFill>
              </a:rPr>
              <a:t>Information incomplete, incorrect, or have information to add? </a:t>
            </a:r>
            <a:r>
              <a:rPr lang="en-US" b="1" i="1" u="sng" dirty="0">
                <a:solidFill>
                  <a:schemeClr val="accent1">
                    <a:lumMod val="75000"/>
                  </a:schemeClr>
                </a:solidFill>
              </a:rPr>
              <a:t>Modify Expert Profile</a:t>
            </a:r>
          </a:p>
        </p:txBody>
      </p:sp>
      <p:cxnSp>
        <p:nvCxnSpPr>
          <p:cNvPr id="35" name="Straight Arrow Connector 34">
            <a:extLst>
              <a:ext uri="{FF2B5EF4-FFF2-40B4-BE49-F238E27FC236}">
                <a16:creationId xmlns:a16="http://schemas.microsoft.com/office/drawing/2014/main" id="{29FA56B6-61C1-4322-8AA6-76DB00169A3C}"/>
              </a:ext>
            </a:extLst>
          </p:cNvPr>
          <p:cNvCxnSpPr>
            <a:cxnSpLocks/>
          </p:cNvCxnSpPr>
          <p:nvPr/>
        </p:nvCxnSpPr>
        <p:spPr>
          <a:xfrm>
            <a:off x="8516438" y="5576621"/>
            <a:ext cx="675825" cy="2547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43FBC535-48D1-4620-9D11-62F9EDA75B30}"/>
              </a:ext>
            </a:extLst>
          </p:cNvPr>
          <p:cNvSpPr/>
          <p:nvPr/>
        </p:nvSpPr>
        <p:spPr>
          <a:xfrm>
            <a:off x="11419988" y="1928917"/>
            <a:ext cx="367095" cy="36059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83BEBDA3-29C9-4AD4-96B7-37F0B58E58A7}"/>
              </a:ext>
            </a:extLst>
          </p:cNvPr>
          <p:cNvCxnSpPr/>
          <p:nvPr/>
        </p:nvCxnSpPr>
        <p:spPr>
          <a:xfrm>
            <a:off x="11593524" y="2108530"/>
            <a:ext cx="0" cy="3190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B032FF3-5E13-4FB1-AFC7-7AD4FDDFE250}"/>
              </a:ext>
            </a:extLst>
          </p:cNvPr>
          <p:cNvSpPr/>
          <p:nvPr/>
        </p:nvSpPr>
        <p:spPr>
          <a:xfrm>
            <a:off x="11513431" y="4578674"/>
            <a:ext cx="180207" cy="547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F27F27B-155E-4F6D-A9EC-34F41C9989D9}"/>
              </a:ext>
            </a:extLst>
          </p:cNvPr>
          <p:cNvSpPr txBox="1"/>
          <p:nvPr/>
        </p:nvSpPr>
        <p:spPr>
          <a:xfrm>
            <a:off x="9691192" y="3317781"/>
            <a:ext cx="1628683" cy="461665"/>
          </a:xfrm>
          <a:prstGeom prst="rect">
            <a:avLst/>
          </a:prstGeom>
          <a:noFill/>
          <a:ln>
            <a:solidFill>
              <a:schemeClr val="tx1"/>
            </a:solidFill>
          </a:ln>
        </p:spPr>
        <p:txBody>
          <a:bodyPr wrap="square" rtlCol="0">
            <a:spAutoFit/>
          </a:bodyPr>
          <a:lstStyle/>
          <a:p>
            <a:r>
              <a:rPr lang="en-US" sz="1200" i="1" dirty="0"/>
              <a:t>Page 2, scroll to display more information.</a:t>
            </a:r>
          </a:p>
        </p:txBody>
      </p:sp>
    </p:spTree>
    <p:extLst>
      <p:ext uri="{BB962C8B-B14F-4D97-AF65-F5344CB8AC3E}">
        <p14:creationId xmlns:p14="http://schemas.microsoft.com/office/powerpoint/2010/main" val="353883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4501359" cy="707886"/>
          </a:xfrm>
          <a:prstGeom prst="rect">
            <a:avLst/>
          </a:prstGeom>
          <a:noFill/>
        </p:spPr>
        <p:txBody>
          <a:bodyPr wrap="square" rtlCol="0">
            <a:spAutoFit/>
          </a:bodyPr>
          <a:lstStyle/>
          <a:p>
            <a:r>
              <a:rPr lang="en-US" sz="4000" dirty="0">
                <a:solidFill>
                  <a:schemeClr val="accent1">
                    <a:lumMod val="75000"/>
                  </a:schemeClr>
                </a:solidFill>
              </a:rPr>
              <a:t>Search Results for:</a:t>
            </a:r>
          </a:p>
        </p:txBody>
      </p:sp>
      <p:sp>
        <p:nvSpPr>
          <p:cNvPr id="6" name="TextBox 5">
            <a:extLst>
              <a:ext uri="{FF2B5EF4-FFF2-40B4-BE49-F238E27FC236}">
                <a16:creationId xmlns:a16="http://schemas.microsoft.com/office/drawing/2014/main" id="{6DC8367F-41DF-4A3C-A01B-271BC0EBD5C4}"/>
              </a:ext>
            </a:extLst>
          </p:cNvPr>
          <p:cNvSpPr txBox="1"/>
          <p:nvPr/>
        </p:nvSpPr>
        <p:spPr>
          <a:xfrm>
            <a:off x="6232617" y="7116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47307" y="687315"/>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8D66ADE-C31B-46D9-B4B8-0240352FE2D7}"/>
              </a:ext>
            </a:extLst>
          </p:cNvPr>
          <p:cNvSpPr txBox="1"/>
          <p:nvPr/>
        </p:nvSpPr>
        <p:spPr>
          <a:xfrm>
            <a:off x="6287001" y="659307"/>
            <a:ext cx="1249043" cy="461665"/>
          </a:xfrm>
          <a:prstGeom prst="rect">
            <a:avLst/>
          </a:prstGeom>
          <a:noFill/>
        </p:spPr>
        <p:txBody>
          <a:bodyPr wrap="square" rtlCol="0">
            <a:spAutoFit/>
          </a:bodyPr>
          <a:lstStyle/>
          <a:p>
            <a:r>
              <a:rPr lang="en-US" sz="2400" dirty="0">
                <a:solidFill>
                  <a:schemeClr val="accent1">
                    <a:lumMod val="75000"/>
                  </a:schemeClr>
                </a:solidFill>
              </a:rPr>
              <a:t>CS  360</a:t>
            </a:r>
          </a:p>
        </p:txBody>
      </p:sp>
      <p:sp>
        <p:nvSpPr>
          <p:cNvPr id="33" name="TextBox 32">
            <a:extLst>
              <a:ext uri="{FF2B5EF4-FFF2-40B4-BE49-F238E27FC236}">
                <a16:creationId xmlns:a16="http://schemas.microsoft.com/office/drawing/2014/main" id="{46B3704D-83C3-49FD-A800-6DC61249E376}"/>
              </a:ext>
            </a:extLst>
          </p:cNvPr>
          <p:cNvSpPr txBox="1"/>
          <p:nvPr/>
        </p:nvSpPr>
        <p:spPr>
          <a:xfrm>
            <a:off x="2479259" y="1501744"/>
            <a:ext cx="5826595" cy="369332"/>
          </a:xfrm>
          <a:prstGeom prst="rect">
            <a:avLst/>
          </a:prstGeom>
          <a:noFill/>
        </p:spPr>
        <p:txBody>
          <a:bodyPr wrap="none" rtlCol="0">
            <a:spAutoFit/>
          </a:bodyPr>
          <a:lstStyle/>
          <a:p>
            <a:r>
              <a:rPr lang="en-US" i="1" dirty="0">
                <a:solidFill>
                  <a:schemeClr val="accent1">
                    <a:lumMod val="60000"/>
                    <a:lumOff val="40000"/>
                  </a:schemeClr>
                </a:solidFill>
              </a:rPr>
              <a:t>No results found.  Did you mean </a:t>
            </a:r>
            <a:r>
              <a:rPr lang="en-US" b="1" i="1" u="sng" dirty="0">
                <a:solidFill>
                  <a:srgbClr val="0070C0"/>
                </a:solidFill>
              </a:rPr>
              <a:t>CS 361 </a:t>
            </a:r>
            <a:r>
              <a:rPr lang="en-US" i="1" dirty="0">
                <a:solidFill>
                  <a:schemeClr val="accent1">
                    <a:lumMod val="60000"/>
                    <a:lumOff val="40000"/>
                  </a:schemeClr>
                </a:solidFill>
              </a:rPr>
              <a:t>or see other </a:t>
            </a:r>
            <a:r>
              <a:rPr lang="en-US" b="1" i="1" u="sng" dirty="0">
                <a:solidFill>
                  <a:srgbClr val="0070C0"/>
                </a:solidFill>
              </a:rPr>
              <a:t>options</a:t>
            </a:r>
            <a:r>
              <a:rPr lang="en-US" i="1" dirty="0">
                <a:solidFill>
                  <a:schemeClr val="accent1">
                    <a:lumMod val="60000"/>
                    <a:lumOff val="40000"/>
                  </a:schemeClr>
                </a:solidFill>
              </a:rPr>
              <a:t>.</a:t>
            </a:r>
          </a:p>
        </p:txBody>
      </p:sp>
      <p:sp>
        <p:nvSpPr>
          <p:cNvPr id="35" name="TextBox 34">
            <a:extLst>
              <a:ext uri="{FF2B5EF4-FFF2-40B4-BE49-F238E27FC236}">
                <a16:creationId xmlns:a16="http://schemas.microsoft.com/office/drawing/2014/main" id="{582FBD7C-1077-4E55-B148-8A72350EA229}"/>
              </a:ext>
            </a:extLst>
          </p:cNvPr>
          <p:cNvSpPr txBox="1"/>
          <p:nvPr/>
        </p:nvSpPr>
        <p:spPr>
          <a:xfrm>
            <a:off x="3401737" y="2910230"/>
            <a:ext cx="2310295" cy="2308324"/>
          </a:xfrm>
          <a:prstGeom prst="rect">
            <a:avLst/>
          </a:prstGeom>
          <a:noFill/>
          <a:ln>
            <a:solidFill>
              <a:schemeClr val="tx1"/>
            </a:solidFill>
          </a:ln>
        </p:spPr>
        <p:txBody>
          <a:bodyPr wrap="square" rtlCol="0">
            <a:spAutoFit/>
          </a:bodyPr>
          <a:lstStyle/>
          <a:p>
            <a:r>
              <a:rPr lang="en-US" sz="1200" dirty="0"/>
              <a:t>For class searches only, if the class is not valid then other options for what the user may have meant will be shown.  First will be the next closest numerical class will be displayed.  The “other” option will displayed the five next closest classes.  This functionality is not available for a member search or for organization because it is not a parameter that is controlled by site operator.</a:t>
            </a:r>
          </a:p>
        </p:txBody>
      </p:sp>
      <p:cxnSp>
        <p:nvCxnSpPr>
          <p:cNvPr id="37" name="Straight Arrow Connector 36">
            <a:extLst>
              <a:ext uri="{FF2B5EF4-FFF2-40B4-BE49-F238E27FC236}">
                <a16:creationId xmlns:a16="http://schemas.microsoft.com/office/drawing/2014/main" id="{889C34A2-0A98-4919-9BE1-FE431FAF9D4B}"/>
              </a:ext>
            </a:extLst>
          </p:cNvPr>
          <p:cNvCxnSpPr>
            <a:stCxn id="35" idx="0"/>
          </p:cNvCxnSpPr>
          <p:nvPr/>
        </p:nvCxnSpPr>
        <p:spPr>
          <a:xfrm flipV="1">
            <a:off x="4556885" y="1837635"/>
            <a:ext cx="1344750" cy="10725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3C234A-8051-4E4F-ABCE-3EA9382CEA12}"/>
              </a:ext>
            </a:extLst>
          </p:cNvPr>
          <p:cNvCxnSpPr>
            <a:stCxn id="35" idx="0"/>
          </p:cNvCxnSpPr>
          <p:nvPr/>
        </p:nvCxnSpPr>
        <p:spPr>
          <a:xfrm flipV="1">
            <a:off x="4556885" y="1793461"/>
            <a:ext cx="3133793" cy="1116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3675271" y="5576572"/>
            <a:ext cx="6655584" cy="369332"/>
          </a:xfrm>
          <a:prstGeom prst="rect">
            <a:avLst/>
          </a:prstGeom>
          <a:noFill/>
        </p:spPr>
        <p:txBody>
          <a:bodyPr wrap="square">
            <a:spAutoFit/>
          </a:bodyPr>
          <a:lstStyle/>
          <a:p>
            <a:r>
              <a:rPr lang="en-US" i="1" dirty="0">
                <a:solidFill>
                  <a:schemeClr val="accent1">
                    <a:lumMod val="75000"/>
                  </a:schemeClr>
                </a:solidFill>
              </a:rPr>
              <a:t>Couldn’t find who you are looking for?  Try </a:t>
            </a:r>
            <a:r>
              <a:rPr lang="en-US" b="1" i="1" u="sng" dirty="0">
                <a:solidFill>
                  <a:schemeClr val="accent1">
                    <a:lumMod val="75000"/>
                  </a:schemeClr>
                </a:solidFill>
              </a:rPr>
              <a:t>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44" name="TextBox 43">
            <a:extLst>
              <a:ext uri="{FF2B5EF4-FFF2-40B4-BE49-F238E27FC236}">
                <a16:creationId xmlns:a16="http://schemas.microsoft.com/office/drawing/2014/main" id="{E5F52AF2-FFCB-4A67-89B3-3FBC955BA3D2}"/>
              </a:ext>
            </a:extLst>
          </p:cNvPr>
          <p:cNvSpPr txBox="1"/>
          <p:nvPr/>
        </p:nvSpPr>
        <p:spPr>
          <a:xfrm>
            <a:off x="8066914" y="3928362"/>
            <a:ext cx="1708774" cy="1015663"/>
          </a:xfrm>
          <a:prstGeom prst="rect">
            <a:avLst/>
          </a:prstGeom>
          <a:noFill/>
          <a:ln>
            <a:solidFill>
              <a:schemeClr val="tx1"/>
            </a:solidFill>
          </a:ln>
        </p:spPr>
        <p:txBody>
          <a:bodyPr wrap="square" rtlCol="0">
            <a:spAutoFit/>
          </a:bodyPr>
          <a:lstStyle/>
          <a:p>
            <a:r>
              <a:rPr lang="en-US" sz="1200" dirty="0"/>
              <a:t>Hyperlinks for other search pages.  These options will change based on which search function the user used.</a:t>
            </a: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2"/>
          </p:cNvCxnSpPr>
          <p:nvPr/>
        </p:nvCxnSpPr>
        <p:spPr>
          <a:xfrm flipH="1">
            <a:off x="7986643" y="4944025"/>
            <a:ext cx="934658" cy="696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628B94-0074-4F43-BE7C-CBB10FBCD2B3}"/>
              </a:ext>
            </a:extLst>
          </p:cNvPr>
          <p:cNvCxnSpPr>
            <a:cxnSpLocks/>
            <a:stCxn id="44" idx="2"/>
          </p:cNvCxnSpPr>
          <p:nvPr/>
        </p:nvCxnSpPr>
        <p:spPr>
          <a:xfrm>
            <a:off x="8921301" y="4944025"/>
            <a:ext cx="531916" cy="711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106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GitHub Links for John Doe:</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3525079" y="5576572"/>
            <a:ext cx="680577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Back to the User’s Profile:  </a:t>
            </a:r>
            <a:r>
              <a:rPr kumimoji="0" lang="en-US" sz="1800" b="1" i="1"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John Doe</a:t>
            </a:r>
          </a:p>
        </p:txBody>
      </p:sp>
      <p:sp>
        <p:nvSpPr>
          <p:cNvPr id="44" name="TextBox 43">
            <a:extLst>
              <a:ext uri="{FF2B5EF4-FFF2-40B4-BE49-F238E27FC236}">
                <a16:creationId xmlns:a16="http://schemas.microsoft.com/office/drawing/2014/main" id="{E5F52AF2-FFCB-4A67-89B3-3FBC955BA3D2}"/>
              </a:ext>
            </a:extLst>
          </p:cNvPr>
          <p:cNvSpPr txBox="1"/>
          <p:nvPr/>
        </p:nvSpPr>
        <p:spPr>
          <a:xfrm>
            <a:off x="4246733" y="4375742"/>
            <a:ext cx="1708774" cy="830997"/>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Hyperlinks to take the user back to the profile</a:t>
            </a:r>
            <a:r>
              <a:rPr lang="en-US" sz="1200" dirty="0">
                <a:solidFill>
                  <a:prstClr val="black"/>
                </a:solidFill>
                <a:latin typeface="Calibri" panose="020F0502020204030204"/>
              </a:rPr>
              <a:t> page from which they came from.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3"/>
          </p:cNvCxnSpPr>
          <p:nvPr/>
        </p:nvCxnSpPr>
        <p:spPr>
          <a:xfrm>
            <a:off x="5955507" y="4791241"/>
            <a:ext cx="242955" cy="703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24452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4472C4">
                    <a:lumMod val="75000"/>
                  </a:srgbClr>
                </a:solidFill>
                <a:effectLst/>
                <a:uLnTx/>
                <a:uFillTx/>
                <a:latin typeface="Calibri" panose="020F0502020204030204"/>
                <a:ea typeface="+mn-ea"/>
                <a:cs typeface="+mn-cs"/>
              </a:rPr>
              <a:t>JohnDoe</a:t>
            </a: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/CS361-Project</a:t>
            </a:r>
          </a:p>
        </p:txBody>
      </p:sp>
      <p:sp>
        <p:nvSpPr>
          <p:cNvPr id="9" name="TextBox 8">
            <a:extLst>
              <a:ext uri="{FF2B5EF4-FFF2-40B4-BE49-F238E27FC236}">
                <a16:creationId xmlns:a16="http://schemas.microsoft.com/office/drawing/2014/main" id="{8F9AF612-D9BD-4631-A224-331FAC012137}"/>
              </a:ext>
            </a:extLst>
          </p:cNvPr>
          <p:cNvSpPr txBox="1"/>
          <p:nvPr/>
        </p:nvSpPr>
        <p:spPr>
          <a:xfrm>
            <a:off x="2866887" y="2270710"/>
            <a:ext cx="24452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4472C4">
                    <a:lumMod val="75000"/>
                  </a:srgbClr>
                </a:solidFill>
                <a:effectLst/>
                <a:uLnTx/>
                <a:uFillTx/>
                <a:latin typeface="Calibri" panose="020F0502020204030204"/>
                <a:ea typeface="+mn-ea"/>
                <a:cs typeface="+mn-cs"/>
              </a:rPr>
              <a:t>JohnDoe</a:t>
            </a: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/CS290-Project</a:t>
            </a: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120032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Results displayed in order provided by the GitHub API. Moving the mouse over the links provides more information about each of them.</a:t>
            </a:r>
          </a:p>
        </p:txBody>
      </p:sp>
      <p:cxnSp>
        <p:nvCxnSpPr>
          <p:cNvPr id="59" name="Straight Arrow Connector 58">
            <a:extLst>
              <a:ext uri="{FF2B5EF4-FFF2-40B4-BE49-F238E27FC236}">
                <a16:creationId xmlns:a16="http://schemas.microsoft.com/office/drawing/2014/main" id="{6A3AC703-1A10-42D9-874C-759EF296F552}"/>
              </a:ext>
            </a:extLst>
          </p:cNvPr>
          <p:cNvCxnSpPr>
            <a:cxnSpLocks/>
            <a:stCxn id="57" idx="0"/>
            <a:endCxn id="3" idx="1"/>
          </p:cNvCxnSpPr>
          <p:nvPr/>
        </p:nvCxnSpPr>
        <p:spPr>
          <a:xfrm flipV="1">
            <a:off x="1079781" y="1762378"/>
            <a:ext cx="1777561" cy="189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57" idx="0"/>
          </p:cNvCxnSpPr>
          <p:nvPr/>
        </p:nvCxnSpPr>
        <p:spPr>
          <a:xfrm flipV="1">
            <a:off x="1079781" y="2640043"/>
            <a:ext cx="2681106" cy="101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85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4472C4">
                    <a:lumMod val="75000"/>
                  </a:srgbClr>
                </a:solidFill>
                <a:latin typeface="Calibri" panose="020F0502020204030204"/>
              </a:rPr>
              <a:t>Register Expert</a:t>
            </a:r>
            <a:endPar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2857342" y="3534844"/>
            <a:ext cx="6805776"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‘Register Expert’ will send a confirmation email to the expert to confirm they want their profile shared. While the expert is confirming, you can continue entering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solidFill>
                <a:srgbClr val="4472C4">
                  <a:lumMod val="75000"/>
                </a:srgbClr>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solidFill>
                  <a:srgbClr val="4472C4">
                    <a:lumMod val="75000"/>
                  </a:srgbClr>
                </a:solidFill>
                <a:latin typeface="Calibri" panose="020F0502020204030204"/>
              </a:rPr>
              <a:t>If the expert is already registered, you will be directed to that expert’s profile.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1" u="sng"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E5F52AF2-FFCB-4A67-89B3-3FBC955BA3D2}"/>
              </a:ext>
            </a:extLst>
          </p:cNvPr>
          <p:cNvSpPr txBox="1"/>
          <p:nvPr/>
        </p:nvSpPr>
        <p:spPr>
          <a:xfrm>
            <a:off x="7193620" y="2202462"/>
            <a:ext cx="1708774"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Form submission button</a:t>
            </a:r>
          </a:p>
        </p:txBody>
      </p: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16334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Expert’s </a:t>
            </a:r>
            <a:r>
              <a:rPr lang="en-US" b="1" dirty="0">
                <a:solidFill>
                  <a:srgbClr val="4472C4">
                    <a:lumMod val="75000"/>
                  </a:srgbClr>
                </a:solidFill>
                <a:latin typeface="Calibri" panose="020F0502020204030204"/>
              </a:rPr>
              <a:t>Name: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461665"/>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Fields to enter information about expert</a:t>
            </a:r>
          </a:p>
        </p:txBody>
      </p:sp>
      <p:cxnSp>
        <p:nvCxnSpPr>
          <p:cNvPr id="59" name="Straight Arrow Connector 58">
            <a:extLst>
              <a:ext uri="{FF2B5EF4-FFF2-40B4-BE49-F238E27FC236}">
                <a16:creationId xmlns:a16="http://schemas.microsoft.com/office/drawing/2014/main" id="{6A3AC703-1A10-42D9-874C-759EF296F552}"/>
              </a:ext>
            </a:extLst>
          </p:cNvPr>
          <p:cNvCxnSpPr>
            <a:cxnSpLocks/>
            <a:stCxn id="57" idx="0"/>
            <a:endCxn id="3" idx="1"/>
          </p:cNvCxnSpPr>
          <p:nvPr/>
        </p:nvCxnSpPr>
        <p:spPr>
          <a:xfrm flipV="1">
            <a:off x="1079781" y="1762378"/>
            <a:ext cx="1777561" cy="189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57" idx="0"/>
          </p:cNvCxnSpPr>
          <p:nvPr/>
        </p:nvCxnSpPr>
        <p:spPr>
          <a:xfrm flipV="1">
            <a:off x="1079781" y="2640043"/>
            <a:ext cx="2681106" cy="101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C5771F-B00E-4C2F-88E9-D7145D8261D8}"/>
              </a:ext>
            </a:extLst>
          </p:cNvPr>
          <p:cNvSpPr txBox="1"/>
          <p:nvPr/>
        </p:nvSpPr>
        <p:spPr>
          <a:xfrm>
            <a:off x="2970772" y="1886893"/>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First Name</a:t>
            </a:r>
          </a:p>
        </p:txBody>
      </p:sp>
      <p:sp>
        <p:nvSpPr>
          <p:cNvPr id="10" name="TextBox 9">
            <a:extLst>
              <a:ext uri="{FF2B5EF4-FFF2-40B4-BE49-F238E27FC236}">
                <a16:creationId xmlns:a16="http://schemas.microsoft.com/office/drawing/2014/main" id="{43073E27-C914-4C76-8299-EBA5D360AFB8}"/>
              </a:ext>
            </a:extLst>
          </p:cNvPr>
          <p:cNvSpPr txBox="1"/>
          <p:nvPr/>
        </p:nvSpPr>
        <p:spPr>
          <a:xfrm>
            <a:off x="4246733" y="1896034"/>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Last Name</a:t>
            </a:r>
          </a:p>
        </p:txBody>
      </p:sp>
      <p:sp>
        <p:nvSpPr>
          <p:cNvPr id="11" name="TextBox 10">
            <a:extLst>
              <a:ext uri="{FF2B5EF4-FFF2-40B4-BE49-F238E27FC236}">
                <a16:creationId xmlns:a16="http://schemas.microsoft.com/office/drawing/2014/main" id="{8CA859F6-F1BC-47DC-8D0F-75299F3EC20B}"/>
              </a:ext>
            </a:extLst>
          </p:cNvPr>
          <p:cNvSpPr txBox="1"/>
          <p:nvPr/>
        </p:nvSpPr>
        <p:spPr>
          <a:xfrm>
            <a:off x="2857342" y="2167609"/>
            <a:ext cx="15901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Expert’s </a:t>
            </a:r>
            <a:r>
              <a:rPr lang="en-US" b="1" dirty="0">
                <a:solidFill>
                  <a:srgbClr val="4472C4">
                    <a:lumMod val="75000"/>
                  </a:srgbClr>
                </a:solidFill>
                <a:latin typeface="Calibri" panose="020F0502020204030204"/>
              </a:rPr>
              <a:t>Email:</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93E58F5-1A51-4C89-9EBB-0C2EDEE3D334}"/>
              </a:ext>
            </a:extLst>
          </p:cNvPr>
          <p:cNvSpPr txBox="1"/>
          <p:nvPr/>
        </p:nvSpPr>
        <p:spPr>
          <a:xfrm>
            <a:off x="2970772" y="2476790"/>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Email</a:t>
            </a:r>
          </a:p>
        </p:txBody>
      </p:sp>
      <p:sp>
        <p:nvSpPr>
          <p:cNvPr id="16" name="TextBox 15">
            <a:extLst>
              <a:ext uri="{FF2B5EF4-FFF2-40B4-BE49-F238E27FC236}">
                <a16:creationId xmlns:a16="http://schemas.microsoft.com/office/drawing/2014/main" id="{C0897E7E-355D-43B8-81F7-A16D13F10EB5}"/>
              </a:ext>
            </a:extLst>
          </p:cNvPr>
          <p:cNvSpPr txBox="1"/>
          <p:nvPr/>
        </p:nvSpPr>
        <p:spPr>
          <a:xfrm>
            <a:off x="2970772" y="3008763"/>
            <a:ext cx="159902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Register Expert</a:t>
            </a:r>
          </a:p>
        </p:txBody>
      </p:sp>
      <p:cxnSp>
        <p:nvCxnSpPr>
          <p:cNvPr id="33" name="Straight Arrow Connector 32">
            <a:extLst>
              <a:ext uri="{FF2B5EF4-FFF2-40B4-BE49-F238E27FC236}">
                <a16:creationId xmlns:a16="http://schemas.microsoft.com/office/drawing/2014/main" id="{3F70E309-A32B-46A9-A08E-51E1EBA75032}"/>
              </a:ext>
            </a:extLst>
          </p:cNvPr>
          <p:cNvCxnSpPr>
            <a:cxnSpLocks/>
            <a:stCxn id="44" idx="1"/>
          </p:cNvCxnSpPr>
          <p:nvPr/>
        </p:nvCxnSpPr>
        <p:spPr>
          <a:xfrm flipH="1">
            <a:off x="4637314" y="2340962"/>
            <a:ext cx="2556306" cy="852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178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1519</TotalTime>
  <Words>1326</Words>
  <Application>Microsoft Office PowerPoint</Application>
  <PresentationFormat>Widescreen</PresentationFormat>
  <Paragraphs>203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 Wyborski</dc:creator>
  <cp:lastModifiedBy>Vince Wyborski</cp:lastModifiedBy>
  <cp:revision>27</cp:revision>
  <dcterms:created xsi:type="dcterms:W3CDTF">2020-10-30T02:56:15Z</dcterms:created>
  <dcterms:modified xsi:type="dcterms:W3CDTF">2020-11-08T19:50:21Z</dcterms:modified>
</cp:coreProperties>
</file>