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5" r:id="rId6"/>
    <p:sldId id="266" r:id="rId7"/>
    <p:sldId id="259"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arch and result Pages" id="{20B10C11-CCA7-4EE9-A7BA-51AEA47E5F3F}">
          <p14:sldIdLst>
            <p14:sldId id="256"/>
            <p14:sldId id="257"/>
            <p14:sldId id="258"/>
            <p14:sldId id="260"/>
            <p14:sldId id="265"/>
            <p14:sldId id="266"/>
            <p14:sldId id="259"/>
            <p14:sldId id="261"/>
            <p14:sldId id="262"/>
            <p14:sldId id="263"/>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wyer Paeth" initials="SP" lastIdx="1" clrIdx="0">
    <p:extLst>
      <p:ext uri="{19B8F6BF-5375-455C-9EA6-DF929625EA0E}">
        <p15:presenceInfo xmlns:p15="http://schemas.microsoft.com/office/powerpoint/2012/main" userId="S::paeths@wwu.edu::abc4a9cf-8613-418a-9d19-b72ca24da4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varScale="1">
        <p:scale>
          <a:sx n="70" d="100"/>
          <a:sy n="70" d="100"/>
        </p:scale>
        <p:origin x="200"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8T13:02:10.420"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CE48-5BE0-4B36-874F-17C4A872D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1E0D1-685A-47FF-AA6F-2A13A0214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95934-9C12-429E-827A-A17E3BEEA60C}"/>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5" name="Footer Placeholder 4">
            <a:extLst>
              <a:ext uri="{FF2B5EF4-FFF2-40B4-BE49-F238E27FC236}">
                <a16:creationId xmlns:a16="http://schemas.microsoft.com/office/drawing/2014/main" id="{247F66B8-BC7F-48DD-9A84-37DFC3DBA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A5B61-7D20-4F6A-856C-1A2C040311BE}"/>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1135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0D2F-933B-4690-9A5B-2189709DF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18E4FE-EF08-450C-BEA3-FBA8E5EFD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F3EDB-5438-4B2E-A60A-0496F6E2ECC9}"/>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5" name="Footer Placeholder 4">
            <a:extLst>
              <a:ext uri="{FF2B5EF4-FFF2-40B4-BE49-F238E27FC236}">
                <a16:creationId xmlns:a16="http://schemas.microsoft.com/office/drawing/2014/main" id="{AE2F324E-D1C2-4D61-81D7-902C1B405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C658A-5A27-46AF-B142-546C9E0C9DA1}"/>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39094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5EC52-1F96-4D09-B45D-BE3536673E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CFD06-6BA0-4B7E-A998-57B1C08666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CF82E-377D-49B3-968C-B5A27038C712}"/>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5" name="Footer Placeholder 4">
            <a:extLst>
              <a:ext uri="{FF2B5EF4-FFF2-40B4-BE49-F238E27FC236}">
                <a16:creationId xmlns:a16="http://schemas.microsoft.com/office/drawing/2014/main" id="{625F4642-792E-43E6-9C87-B109D709D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70264-2356-4B5D-AE89-75EC00F9443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6333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B17C-4384-41EA-BF29-A5B0653B6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9B50-DEE4-48CA-A772-FA4F2CD67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BBAFF-AA1B-4369-B8FD-C05A8C6F9BB9}"/>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5" name="Footer Placeholder 4">
            <a:extLst>
              <a:ext uri="{FF2B5EF4-FFF2-40B4-BE49-F238E27FC236}">
                <a16:creationId xmlns:a16="http://schemas.microsoft.com/office/drawing/2014/main" id="{6714FEA9-2934-48AD-A10D-DC9B53CB1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2CED5-0589-4DCA-8518-6DE5A10DE5F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3506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C8FC-3C4E-47CD-A7C3-1360698DF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91FCCE-0A07-4875-81C0-970ADD69D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66ED9-D0F3-44A9-BFD8-937F335FC0D4}"/>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5" name="Footer Placeholder 4">
            <a:extLst>
              <a:ext uri="{FF2B5EF4-FFF2-40B4-BE49-F238E27FC236}">
                <a16:creationId xmlns:a16="http://schemas.microsoft.com/office/drawing/2014/main" id="{DD1E5625-2E79-4818-94B6-D276D71E9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1C459-B37B-4398-BD15-5AEDB828A12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13990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1360-7399-491A-9799-A433CD5C6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208B0-9F46-46F2-92C5-F669E2179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973F80-48F3-4A85-8C91-11349F072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3CD7D-6039-4A82-BB30-B4583DC593EE}"/>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6" name="Footer Placeholder 5">
            <a:extLst>
              <a:ext uri="{FF2B5EF4-FFF2-40B4-BE49-F238E27FC236}">
                <a16:creationId xmlns:a16="http://schemas.microsoft.com/office/drawing/2014/main" id="{BB541028-BBB8-4FBD-91BE-E88E2D186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38DC8-BAA4-4585-B58B-B88CD8DE1585}"/>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97418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A2A-EA5C-48B5-BAE1-C337E0E79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CF758-FC88-4FCB-A112-1E593A5F9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B008A-95C3-4A02-A32E-ED6B1668D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CB7DB-5BFB-43B5-B83B-0ECD0D3FF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E5990-6295-4868-9D48-718C4AD5E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55BE3-C5CB-4CC8-A652-D1D7DD987C49}"/>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8" name="Footer Placeholder 7">
            <a:extLst>
              <a:ext uri="{FF2B5EF4-FFF2-40B4-BE49-F238E27FC236}">
                <a16:creationId xmlns:a16="http://schemas.microsoft.com/office/drawing/2014/main" id="{861E33C0-E9B8-4671-964F-21C6F772C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203A2F-146E-48AF-A91A-FEF97779D702}"/>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55227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347A-7080-488E-8AD6-7E5BF4BA4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12B40-CCD5-46D5-974F-351602511BCC}"/>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4" name="Footer Placeholder 3">
            <a:extLst>
              <a:ext uri="{FF2B5EF4-FFF2-40B4-BE49-F238E27FC236}">
                <a16:creationId xmlns:a16="http://schemas.microsoft.com/office/drawing/2014/main" id="{5A002D1C-A8C8-41BE-A004-C1BBFAEC4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C90C8-25CE-42A9-A734-B1528A9EE84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417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BCB26-E830-4A2D-9FF3-9477376C853C}"/>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3" name="Footer Placeholder 2">
            <a:extLst>
              <a:ext uri="{FF2B5EF4-FFF2-40B4-BE49-F238E27FC236}">
                <a16:creationId xmlns:a16="http://schemas.microsoft.com/office/drawing/2014/main" id="{C5E64AA3-760A-452F-BB4F-EF671DEFB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ECCEA-B8AE-436B-8CEF-3EB555450A06}"/>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733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2DE7-E692-4DB4-8B44-62E01AD59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C175A8-5DEE-4A7B-8921-BAEF8B0A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02864-DCE0-4EF5-98F8-E81B45B92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96A93-A255-4370-8C1D-C89A1C8F9A1B}"/>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6" name="Footer Placeholder 5">
            <a:extLst>
              <a:ext uri="{FF2B5EF4-FFF2-40B4-BE49-F238E27FC236}">
                <a16:creationId xmlns:a16="http://schemas.microsoft.com/office/drawing/2014/main" id="{50793BB4-8119-4177-866D-BD54EBE58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580B4-E0F6-46CD-8F60-D71F95F2009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42990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B427-1071-4FB3-82E3-FEF60A72E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2E221-6DDD-4E93-8C92-8038A2B53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BE8C5-B249-4F02-91FA-99615301C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DE0FC-7064-4D1A-A5F7-5A72FBDAD10B}"/>
              </a:ext>
            </a:extLst>
          </p:cNvPr>
          <p:cNvSpPr>
            <a:spLocks noGrp="1"/>
          </p:cNvSpPr>
          <p:nvPr>
            <p:ph type="dt" sz="half" idx="10"/>
          </p:nvPr>
        </p:nvSpPr>
        <p:spPr/>
        <p:txBody>
          <a:bodyPr/>
          <a:lstStyle/>
          <a:p>
            <a:fld id="{B07D98E4-C581-4837-A4DC-3863C6035043}" type="datetimeFigureOut">
              <a:rPr lang="en-US" smtClean="0"/>
              <a:t>11/18/20</a:t>
            </a:fld>
            <a:endParaRPr lang="en-US"/>
          </a:p>
        </p:txBody>
      </p:sp>
      <p:sp>
        <p:nvSpPr>
          <p:cNvPr id="6" name="Footer Placeholder 5">
            <a:extLst>
              <a:ext uri="{FF2B5EF4-FFF2-40B4-BE49-F238E27FC236}">
                <a16:creationId xmlns:a16="http://schemas.microsoft.com/office/drawing/2014/main" id="{AF039A04-07DB-41A8-90A8-D2A865CA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A5E87-40B1-4F69-AA18-45B98AC7097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3150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DD20C-D68A-4CE9-991B-14AB96BAE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F344-FA58-453B-9E4D-E4A43FC8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74181-CC28-4E0C-9BEA-423BA03FA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D98E4-C581-4837-A4DC-3863C6035043}" type="datetimeFigureOut">
              <a:rPr lang="en-US" smtClean="0"/>
              <a:t>11/18/20</a:t>
            </a:fld>
            <a:endParaRPr lang="en-US"/>
          </a:p>
        </p:txBody>
      </p:sp>
      <p:sp>
        <p:nvSpPr>
          <p:cNvPr id="5" name="Footer Placeholder 4">
            <a:extLst>
              <a:ext uri="{FF2B5EF4-FFF2-40B4-BE49-F238E27FC236}">
                <a16:creationId xmlns:a16="http://schemas.microsoft.com/office/drawing/2014/main" id="{96D72839-DDEC-4528-BD90-6808AB54E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7006F-DF7D-4458-AB17-04C367D34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8DC72-DBE7-4070-898D-0F6683B16F69}" type="slidenum">
              <a:rPr lang="en-US" smtClean="0"/>
              <a:t>‹#›</a:t>
            </a:fld>
            <a:endParaRPr lang="en-US"/>
          </a:p>
        </p:txBody>
      </p:sp>
    </p:spTree>
    <p:extLst>
      <p:ext uri="{BB962C8B-B14F-4D97-AF65-F5344CB8AC3E}">
        <p14:creationId xmlns:p14="http://schemas.microsoft.com/office/powerpoint/2010/main" val="646581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twitter.com/John_Doe77" TargetMode="External"/><Relationship Id="rId4" Type="http://schemas.openxmlformats.org/officeDocument/2006/relationships/hyperlink" Target="https://github.com/JohnDo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461352" y="899556"/>
            <a:ext cx="4501359" cy="707886"/>
          </a:xfrm>
          <a:prstGeom prst="rect">
            <a:avLst/>
          </a:prstGeom>
          <a:noFill/>
        </p:spPr>
        <p:txBody>
          <a:bodyPr wrap="square" rtlCol="0">
            <a:spAutoFit/>
          </a:bodyPr>
          <a:lstStyle/>
          <a:p>
            <a:r>
              <a:rPr lang="en-US" sz="4000" dirty="0">
                <a:solidFill>
                  <a:schemeClr val="accent1">
                    <a:lumMod val="75000"/>
                  </a:schemeClr>
                </a:solidFill>
              </a:rPr>
              <a:t>Search for an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a course, skill, organization</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954107"/>
          </a:xfrm>
          <a:prstGeom prst="rect">
            <a:avLst/>
          </a:prstGeom>
          <a:noFill/>
          <a:ln>
            <a:solidFill>
              <a:schemeClr val="tx1"/>
            </a:solidFill>
          </a:ln>
        </p:spPr>
        <p:txBody>
          <a:bodyPr wrap="square" rtlCol="0">
            <a:spAutoFit/>
          </a:bodyPr>
          <a:lstStyle/>
          <a:p>
            <a:r>
              <a:rPr lang="en-US" sz="1100" dirty="0"/>
              <a:t>Italicized text shows different terms that can be searched for.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2479259" y="213439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2088311" y="160343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6DF781D-E751-419F-BF55-25F050508292}"/>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86EDD69-6A55-49FA-B0FE-63E60FD8D83F}"/>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0924A1-880E-400D-8DF0-BAA96007F222}"/>
              </a:ext>
            </a:extLst>
          </p:cNvPr>
          <p:cNvSpPr/>
          <p:nvPr/>
        </p:nvSpPr>
        <p:spPr>
          <a:xfrm>
            <a:off x="11503420" y="2365455"/>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AD9078-711A-4058-838E-55224F2A884A}"/>
              </a:ext>
            </a:extLst>
          </p:cNvPr>
          <p:cNvSpPr txBox="1"/>
          <p:nvPr/>
        </p:nvSpPr>
        <p:spPr>
          <a:xfrm>
            <a:off x="9624446" y="1672726"/>
            <a:ext cx="1708774" cy="461665"/>
          </a:xfrm>
          <a:prstGeom prst="rect">
            <a:avLst/>
          </a:prstGeom>
          <a:noFill/>
          <a:ln>
            <a:solidFill>
              <a:schemeClr val="tx1"/>
            </a:solidFill>
          </a:ln>
        </p:spPr>
        <p:txBody>
          <a:bodyPr wrap="square" rtlCol="0">
            <a:spAutoFit/>
          </a:bodyPr>
          <a:lstStyle/>
          <a:p>
            <a:r>
              <a:rPr lang="en-US" sz="1200" i="1" dirty="0"/>
              <a:t>Page 1, scroll to display more information.</a:t>
            </a:r>
          </a:p>
        </p:txBody>
      </p:sp>
      <p:sp>
        <p:nvSpPr>
          <p:cNvPr id="9" name="TextBox 8">
            <a:extLst>
              <a:ext uri="{FF2B5EF4-FFF2-40B4-BE49-F238E27FC236}">
                <a16:creationId xmlns:a16="http://schemas.microsoft.com/office/drawing/2014/main" id="{6723A2CD-4D8E-2345-8B6B-63AD39A1F77F}"/>
              </a:ext>
            </a:extLst>
          </p:cNvPr>
          <p:cNvSpPr txBox="1"/>
          <p:nvPr/>
        </p:nvSpPr>
        <p:spPr>
          <a:xfrm>
            <a:off x="5861867" y="3876130"/>
            <a:ext cx="4509835" cy="2308324"/>
          </a:xfrm>
          <a:prstGeom prst="rect">
            <a:avLst/>
          </a:prstGeom>
          <a:noFill/>
        </p:spPr>
        <p:txBody>
          <a:bodyPr wrap="square" rtlCol="0">
            <a:spAutoFit/>
          </a:bodyPr>
          <a:lstStyle/>
          <a:p>
            <a:r>
              <a:rPr lang="en-US" sz="1200" b="1" dirty="0">
                <a:solidFill>
                  <a:srgbClr val="FF0000"/>
                </a:solidFill>
              </a:rPr>
              <a:t>■ What changed?</a:t>
            </a:r>
          </a:p>
          <a:p>
            <a:r>
              <a:rPr lang="en-US" sz="1200" dirty="0">
                <a:solidFill>
                  <a:srgbClr val="FF0000"/>
                </a:solidFill>
              </a:rPr>
              <a:t>We added a scrollbar to our website.</a:t>
            </a:r>
          </a:p>
          <a:p>
            <a:r>
              <a:rPr lang="en-US" sz="1200" b="1" dirty="0">
                <a:solidFill>
                  <a:srgbClr val="FF0000"/>
                </a:solidFill>
              </a:rPr>
              <a:t>■ Who made the change?</a:t>
            </a:r>
          </a:p>
          <a:p>
            <a:r>
              <a:rPr lang="en-US" sz="1200" dirty="0">
                <a:solidFill>
                  <a:srgbClr val="FF0000"/>
                </a:solidFill>
              </a:rPr>
              <a:t>Vincent </a:t>
            </a:r>
            <a:r>
              <a:rPr lang="en-US" sz="1200" dirty="0" err="1">
                <a:solidFill>
                  <a:srgbClr val="FF0000"/>
                </a:solidFill>
              </a:rPr>
              <a:t>Wyborski</a:t>
            </a:r>
            <a:endParaRPr lang="en-US" sz="1200" dirty="0">
              <a:solidFill>
                <a:srgbClr val="FF0000"/>
              </a:solidFill>
            </a:endParaRPr>
          </a:p>
          <a:p>
            <a:r>
              <a:rPr lang="en-US" sz="1200" b="1" dirty="0">
                <a:solidFill>
                  <a:srgbClr val="FF0000"/>
                </a:solidFill>
              </a:rPr>
              <a:t>■ Why the change was made?</a:t>
            </a:r>
          </a:p>
          <a:p>
            <a:r>
              <a:rPr lang="en-US" sz="1200" dirty="0">
                <a:solidFill>
                  <a:srgbClr val="FF0000"/>
                </a:solidFill>
              </a:rPr>
              <a:t>We received feedback that some of our pages were too busy with information.  They recommended we add a scrollbar to spread information out in a more readable way.</a:t>
            </a:r>
          </a:p>
          <a:p>
            <a:r>
              <a:rPr lang="en-US" sz="1200" b="1" dirty="0">
                <a:solidFill>
                  <a:srgbClr val="FF0000"/>
                </a:solidFill>
              </a:rPr>
              <a:t>■ Which heuristics the change reflects?</a:t>
            </a:r>
          </a:p>
          <a:p>
            <a:r>
              <a:rPr lang="en-US" sz="1200" dirty="0">
                <a:solidFill>
                  <a:srgbClr val="FF0000"/>
                </a:solidFill>
              </a:rPr>
              <a:t>The change reflects heuristic number 4, keep familiar features available.  Many websites have scrollbars, and everyone knows how to use them.</a:t>
            </a:r>
          </a:p>
        </p:txBody>
      </p:sp>
      <p:cxnSp>
        <p:nvCxnSpPr>
          <p:cNvPr id="26" name="Straight Arrow Connector 25">
            <a:extLst>
              <a:ext uri="{FF2B5EF4-FFF2-40B4-BE49-F238E27FC236}">
                <a16:creationId xmlns:a16="http://schemas.microsoft.com/office/drawing/2014/main" id="{5321F18E-F72F-C949-952C-3A24E19C44E0}"/>
              </a:ext>
            </a:extLst>
          </p:cNvPr>
          <p:cNvCxnSpPr/>
          <p:nvPr/>
        </p:nvCxnSpPr>
        <p:spPr>
          <a:xfrm flipV="1">
            <a:off x="9706708" y="3647552"/>
            <a:ext cx="1626512" cy="7636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8891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Modify Expert Information</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Skills already added</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49629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 </a:t>
            </a:r>
            <a:r>
              <a:rPr lang="en-US" sz="2000" b="1" i="1" u="sng" dirty="0">
                <a:solidFill>
                  <a:srgbClr val="4472C4">
                    <a:lumMod val="75000"/>
                  </a:srgbClr>
                </a:solidFill>
                <a:latin typeface="Calibri" panose="020F0502020204030204"/>
              </a:rPr>
              <a:t>John Doe, Johndoe@oregonstate.edu</a:t>
            </a:r>
            <a:endPar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61" name="Straight Arrow Connector 60">
            <a:extLst>
              <a:ext uri="{FF2B5EF4-FFF2-40B4-BE49-F238E27FC236}">
                <a16:creationId xmlns:a16="http://schemas.microsoft.com/office/drawing/2014/main" id="{68A9DC0D-3153-4B03-BA69-B0BB3320F0ED}"/>
              </a:ext>
            </a:extLst>
          </p:cNvPr>
          <p:cNvCxnSpPr>
            <a:cxnSpLocks/>
            <a:stCxn id="57" idx="0"/>
            <a:endCxn id="13" idx="1"/>
          </p:cNvCxnSpPr>
          <p:nvPr/>
        </p:nvCxnSpPr>
        <p:spPr>
          <a:xfrm flipV="1">
            <a:off x="1079781" y="2523652"/>
            <a:ext cx="1897871" cy="1131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A859F6-F1BC-47DC-8D0F-75299F3EC20B}"/>
              </a:ext>
            </a:extLst>
          </p:cNvPr>
          <p:cNvSpPr txBox="1"/>
          <p:nvPr/>
        </p:nvSpPr>
        <p:spPr>
          <a:xfrm>
            <a:off x="2734846" y="2001579"/>
            <a:ext cx="20619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Skills: </a:t>
            </a:r>
            <a:r>
              <a:rPr lang="en-US" b="1" i="1" dirty="0">
                <a:solidFill>
                  <a:srgbClr val="4472C4">
                    <a:lumMod val="75000"/>
                  </a:srgbClr>
                </a:solidFill>
                <a:latin typeface="Calibri" panose="020F0502020204030204"/>
              </a:rPr>
              <a:t>Python, Agile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7652" y="2385152"/>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Skill</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7652" y="2748125"/>
            <a:ext cx="806631"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Skill</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flipV="1">
            <a:off x="5147954" y="2202463"/>
            <a:ext cx="2045666" cy="138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036BB7-9EC4-4399-897B-721BA632FF2F}"/>
              </a:ext>
            </a:extLst>
          </p:cNvPr>
          <p:cNvSpPr txBox="1"/>
          <p:nvPr/>
        </p:nvSpPr>
        <p:spPr>
          <a:xfrm>
            <a:off x="7193619" y="2776904"/>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add skill to current skill list</a:t>
            </a:r>
          </a:p>
        </p:txBody>
      </p:sp>
      <p:cxnSp>
        <p:nvCxnSpPr>
          <p:cNvPr id="30" name="Straight Arrow Connector 29">
            <a:extLst>
              <a:ext uri="{FF2B5EF4-FFF2-40B4-BE49-F238E27FC236}">
                <a16:creationId xmlns:a16="http://schemas.microsoft.com/office/drawing/2014/main" id="{AD8EBD16-7022-4992-9871-7C9B09C14BD0}"/>
              </a:ext>
            </a:extLst>
          </p:cNvPr>
          <p:cNvCxnSpPr>
            <a:cxnSpLocks/>
          </p:cNvCxnSpPr>
          <p:nvPr/>
        </p:nvCxnSpPr>
        <p:spPr>
          <a:xfrm flipH="1">
            <a:off x="4151835" y="2928001"/>
            <a:ext cx="2999833" cy="29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FC9CDC-0174-4E2F-81B6-69E077FAAAF2}"/>
              </a:ext>
            </a:extLst>
          </p:cNvPr>
          <p:cNvSpPr txBox="1"/>
          <p:nvPr/>
        </p:nvSpPr>
        <p:spPr>
          <a:xfrm>
            <a:off x="2734846" y="3437033"/>
            <a:ext cx="27099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Coursework: </a:t>
            </a:r>
            <a:r>
              <a:rPr lang="en-US" b="1" i="1" dirty="0">
                <a:solidFill>
                  <a:srgbClr val="4472C4">
                    <a:lumMod val="75000"/>
                  </a:srgbClr>
                </a:solidFill>
                <a:latin typeface="Calibri" panose="020F0502020204030204"/>
              </a:rPr>
              <a:t>CS290, CS325</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1CC6F522-1500-40B2-8301-2EC1BC886A4B}"/>
              </a:ext>
            </a:extLst>
          </p:cNvPr>
          <p:cNvSpPr txBox="1"/>
          <p:nvPr/>
        </p:nvSpPr>
        <p:spPr>
          <a:xfrm>
            <a:off x="2977652" y="3820606"/>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Course</a:t>
            </a:r>
          </a:p>
        </p:txBody>
      </p:sp>
      <p:sp>
        <p:nvSpPr>
          <p:cNvPr id="22" name="TextBox 21">
            <a:extLst>
              <a:ext uri="{FF2B5EF4-FFF2-40B4-BE49-F238E27FC236}">
                <a16:creationId xmlns:a16="http://schemas.microsoft.com/office/drawing/2014/main" id="{265945B1-BA0D-4D2C-8480-5CFED164A882}"/>
              </a:ext>
            </a:extLst>
          </p:cNvPr>
          <p:cNvSpPr txBox="1"/>
          <p:nvPr/>
        </p:nvSpPr>
        <p:spPr>
          <a:xfrm>
            <a:off x="2977652" y="4183579"/>
            <a:ext cx="1023165"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Course</a:t>
            </a:r>
          </a:p>
        </p:txBody>
      </p:sp>
      <p:sp>
        <p:nvSpPr>
          <p:cNvPr id="26" name="TextBox 25">
            <a:extLst>
              <a:ext uri="{FF2B5EF4-FFF2-40B4-BE49-F238E27FC236}">
                <a16:creationId xmlns:a16="http://schemas.microsoft.com/office/drawing/2014/main" id="{BD6E57B5-5B89-4EAD-9E97-4DAFE93A4F7A}"/>
              </a:ext>
            </a:extLst>
          </p:cNvPr>
          <p:cNvSpPr txBox="1"/>
          <p:nvPr/>
        </p:nvSpPr>
        <p:spPr>
          <a:xfrm>
            <a:off x="2977652" y="3132082"/>
            <a:ext cx="1103957"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Skill</a:t>
            </a:r>
          </a:p>
        </p:txBody>
      </p:sp>
      <p:sp>
        <p:nvSpPr>
          <p:cNvPr id="27" name="TextBox 26">
            <a:extLst>
              <a:ext uri="{FF2B5EF4-FFF2-40B4-BE49-F238E27FC236}">
                <a16:creationId xmlns:a16="http://schemas.microsoft.com/office/drawing/2014/main" id="{E6A0063E-48F3-44CF-8377-6A51237E7EDB}"/>
              </a:ext>
            </a:extLst>
          </p:cNvPr>
          <p:cNvSpPr txBox="1"/>
          <p:nvPr/>
        </p:nvSpPr>
        <p:spPr>
          <a:xfrm>
            <a:off x="2977652" y="4577330"/>
            <a:ext cx="1320490"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Course</a:t>
            </a:r>
          </a:p>
        </p:txBody>
      </p:sp>
      <p:sp>
        <p:nvSpPr>
          <p:cNvPr id="29" name="TextBox 28">
            <a:extLst>
              <a:ext uri="{FF2B5EF4-FFF2-40B4-BE49-F238E27FC236}">
                <a16:creationId xmlns:a16="http://schemas.microsoft.com/office/drawing/2014/main" id="{860AC7DB-AFAC-4A25-972D-D45A99B54D33}"/>
              </a:ext>
            </a:extLst>
          </p:cNvPr>
          <p:cNvSpPr txBox="1"/>
          <p:nvPr/>
        </p:nvSpPr>
        <p:spPr>
          <a:xfrm>
            <a:off x="2734846" y="4894199"/>
            <a:ext cx="61201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Industry / Organization: </a:t>
            </a:r>
            <a:r>
              <a:rPr lang="en-US" b="1" i="1" dirty="0">
                <a:solidFill>
                  <a:srgbClr val="4472C4">
                    <a:lumMod val="75000"/>
                  </a:srgbClr>
                </a:solidFill>
                <a:latin typeface="Calibri" panose="020F0502020204030204"/>
              </a:rPr>
              <a:t>Amazon, Society of Women Engineers</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9CE640B-7579-474B-9F8A-7DDAC52134FA}"/>
              </a:ext>
            </a:extLst>
          </p:cNvPr>
          <p:cNvSpPr txBox="1"/>
          <p:nvPr/>
        </p:nvSpPr>
        <p:spPr>
          <a:xfrm>
            <a:off x="2977652" y="5277772"/>
            <a:ext cx="1608410"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Industry/Organization</a:t>
            </a:r>
          </a:p>
        </p:txBody>
      </p:sp>
      <p:sp>
        <p:nvSpPr>
          <p:cNvPr id="38" name="TextBox 37">
            <a:extLst>
              <a:ext uri="{FF2B5EF4-FFF2-40B4-BE49-F238E27FC236}">
                <a16:creationId xmlns:a16="http://schemas.microsoft.com/office/drawing/2014/main" id="{7A17A48D-9744-4481-8ADA-05A7917520B8}"/>
              </a:ext>
            </a:extLst>
          </p:cNvPr>
          <p:cNvSpPr txBox="1"/>
          <p:nvPr/>
        </p:nvSpPr>
        <p:spPr>
          <a:xfrm>
            <a:off x="2977652" y="5640745"/>
            <a:ext cx="2117631"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Industry/Organization</a:t>
            </a:r>
          </a:p>
        </p:txBody>
      </p:sp>
      <p:sp>
        <p:nvSpPr>
          <p:cNvPr id="43" name="TextBox 42">
            <a:extLst>
              <a:ext uri="{FF2B5EF4-FFF2-40B4-BE49-F238E27FC236}">
                <a16:creationId xmlns:a16="http://schemas.microsoft.com/office/drawing/2014/main" id="{7C43DC9B-1C7B-4B4C-8A9A-D2A9B8C2A118}"/>
              </a:ext>
            </a:extLst>
          </p:cNvPr>
          <p:cNvSpPr txBox="1"/>
          <p:nvPr/>
        </p:nvSpPr>
        <p:spPr>
          <a:xfrm>
            <a:off x="2977652" y="6034496"/>
            <a:ext cx="2414956"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Industry/Organization</a:t>
            </a:r>
          </a:p>
        </p:txBody>
      </p:sp>
      <p:sp>
        <p:nvSpPr>
          <p:cNvPr id="49" name="TextBox 48">
            <a:extLst>
              <a:ext uri="{FF2B5EF4-FFF2-40B4-BE49-F238E27FC236}">
                <a16:creationId xmlns:a16="http://schemas.microsoft.com/office/drawing/2014/main" id="{63BFB222-FCE9-4F84-BEC8-53134983BB6C}"/>
              </a:ext>
            </a:extLst>
          </p:cNvPr>
          <p:cNvSpPr txBox="1"/>
          <p:nvPr/>
        </p:nvSpPr>
        <p:spPr>
          <a:xfrm>
            <a:off x="7132688" y="3976622"/>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t>
            </a:r>
            <a:r>
              <a:rPr lang="en-US" sz="1200" dirty="0">
                <a:solidFill>
                  <a:prstClr val="black"/>
                </a:solidFill>
                <a:latin typeface="Calibri" panose="020F0502020204030204"/>
              </a:rPr>
              <a:t>removes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course from current course list</a:t>
            </a:r>
          </a:p>
        </p:txBody>
      </p:sp>
      <p:cxnSp>
        <p:nvCxnSpPr>
          <p:cNvPr id="55" name="Straight Arrow Connector 54">
            <a:extLst>
              <a:ext uri="{FF2B5EF4-FFF2-40B4-BE49-F238E27FC236}">
                <a16:creationId xmlns:a16="http://schemas.microsoft.com/office/drawing/2014/main" id="{59889ACB-2271-4A48-9C26-463FA526F314}"/>
              </a:ext>
            </a:extLst>
          </p:cNvPr>
          <p:cNvCxnSpPr>
            <a:cxnSpLocks/>
          </p:cNvCxnSpPr>
          <p:nvPr/>
        </p:nvCxnSpPr>
        <p:spPr>
          <a:xfrm flipH="1">
            <a:off x="4441371" y="4292700"/>
            <a:ext cx="2625300" cy="391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62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Modify Expert Information</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Current Link</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49629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 </a:t>
            </a:r>
            <a:r>
              <a:rPr lang="en-US" sz="2000" b="1" i="1" u="sng" dirty="0">
                <a:solidFill>
                  <a:srgbClr val="4472C4">
                    <a:lumMod val="75000"/>
                  </a:srgbClr>
                </a:solidFill>
                <a:latin typeface="Calibri" panose="020F0502020204030204"/>
              </a:rPr>
              <a:t>John Doe, Johndoe@oregonstate.edu</a:t>
            </a:r>
            <a:endPar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61" name="Straight Arrow Connector 60">
            <a:extLst>
              <a:ext uri="{FF2B5EF4-FFF2-40B4-BE49-F238E27FC236}">
                <a16:creationId xmlns:a16="http://schemas.microsoft.com/office/drawing/2014/main" id="{68A9DC0D-3153-4B03-BA69-B0BB3320F0ED}"/>
              </a:ext>
            </a:extLst>
          </p:cNvPr>
          <p:cNvCxnSpPr>
            <a:cxnSpLocks/>
            <a:stCxn id="57" idx="0"/>
            <a:endCxn id="13" idx="1"/>
          </p:cNvCxnSpPr>
          <p:nvPr/>
        </p:nvCxnSpPr>
        <p:spPr>
          <a:xfrm flipV="1">
            <a:off x="1079781" y="2523652"/>
            <a:ext cx="1891933" cy="1131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A859F6-F1BC-47DC-8D0F-75299F3EC20B}"/>
              </a:ext>
            </a:extLst>
          </p:cNvPr>
          <p:cNvSpPr txBox="1"/>
          <p:nvPr/>
        </p:nvSpPr>
        <p:spPr>
          <a:xfrm>
            <a:off x="2806102" y="2001579"/>
            <a:ext cx="32521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Twitter: </a:t>
            </a:r>
            <a:r>
              <a:rPr lang="en-US" b="1" i="1" dirty="0">
                <a:solidFill>
                  <a:srgbClr val="4472C4">
                    <a:lumMod val="75000"/>
                  </a:srgbClr>
                </a:solidFill>
                <a:latin typeface="Calibri" panose="020F0502020204030204"/>
              </a:rPr>
              <a:t>Twitter.com/@JohnDoe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1714" y="2385152"/>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Twitter Link</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1714" y="2748125"/>
            <a:ext cx="1616533"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Update Twitter Link</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flipV="1">
            <a:off x="6210795" y="2226956"/>
            <a:ext cx="982825" cy="114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036BB7-9EC4-4399-897B-721BA632FF2F}"/>
              </a:ext>
            </a:extLst>
          </p:cNvPr>
          <p:cNvSpPr txBox="1"/>
          <p:nvPr/>
        </p:nvSpPr>
        <p:spPr>
          <a:xfrm>
            <a:off x="7193619" y="2776904"/>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add skill to current skill list</a:t>
            </a:r>
          </a:p>
        </p:txBody>
      </p:sp>
      <p:cxnSp>
        <p:nvCxnSpPr>
          <p:cNvPr id="30" name="Straight Arrow Connector 29">
            <a:extLst>
              <a:ext uri="{FF2B5EF4-FFF2-40B4-BE49-F238E27FC236}">
                <a16:creationId xmlns:a16="http://schemas.microsoft.com/office/drawing/2014/main" id="{AD8EBD16-7022-4992-9871-7C9B09C14BD0}"/>
              </a:ext>
            </a:extLst>
          </p:cNvPr>
          <p:cNvCxnSpPr>
            <a:cxnSpLocks/>
          </p:cNvCxnSpPr>
          <p:nvPr/>
        </p:nvCxnSpPr>
        <p:spPr>
          <a:xfrm flipH="1">
            <a:off x="4151835" y="2928001"/>
            <a:ext cx="2999833" cy="29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FC9CDC-0174-4E2F-81B6-69E077FAAAF2}"/>
              </a:ext>
            </a:extLst>
          </p:cNvPr>
          <p:cNvSpPr txBox="1"/>
          <p:nvPr/>
        </p:nvSpPr>
        <p:spPr>
          <a:xfrm>
            <a:off x="2806102" y="3437033"/>
            <a:ext cx="33412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LinkedIn: </a:t>
            </a:r>
            <a:r>
              <a:rPr lang="en-US" b="1" i="1" dirty="0">
                <a:solidFill>
                  <a:srgbClr val="4472C4">
                    <a:lumMod val="75000"/>
                  </a:srgbClr>
                </a:solidFill>
                <a:latin typeface="Calibri" panose="020F0502020204030204"/>
              </a:rPr>
              <a:t>Linkedin.com/</a:t>
            </a:r>
            <a:r>
              <a:rPr lang="en-US" b="1" i="1" dirty="0" err="1">
                <a:solidFill>
                  <a:srgbClr val="4472C4">
                    <a:lumMod val="75000"/>
                  </a:srgbClr>
                </a:solidFill>
                <a:latin typeface="Calibri" panose="020F0502020204030204"/>
              </a:rPr>
              <a:t>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1CC6F522-1500-40B2-8301-2EC1BC886A4B}"/>
              </a:ext>
            </a:extLst>
          </p:cNvPr>
          <p:cNvSpPr txBox="1"/>
          <p:nvPr/>
        </p:nvSpPr>
        <p:spPr>
          <a:xfrm>
            <a:off x="2971714" y="3820606"/>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LinkedIn Link</a:t>
            </a:r>
          </a:p>
        </p:txBody>
      </p:sp>
      <p:sp>
        <p:nvSpPr>
          <p:cNvPr id="22" name="TextBox 21">
            <a:extLst>
              <a:ext uri="{FF2B5EF4-FFF2-40B4-BE49-F238E27FC236}">
                <a16:creationId xmlns:a16="http://schemas.microsoft.com/office/drawing/2014/main" id="{265945B1-BA0D-4D2C-8480-5CFED164A882}"/>
              </a:ext>
            </a:extLst>
          </p:cNvPr>
          <p:cNvSpPr txBox="1"/>
          <p:nvPr/>
        </p:nvSpPr>
        <p:spPr>
          <a:xfrm>
            <a:off x="2971714" y="4183579"/>
            <a:ext cx="1707775"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Update LinkedIn Link</a:t>
            </a:r>
          </a:p>
        </p:txBody>
      </p:sp>
      <p:sp>
        <p:nvSpPr>
          <p:cNvPr id="26" name="TextBox 25">
            <a:extLst>
              <a:ext uri="{FF2B5EF4-FFF2-40B4-BE49-F238E27FC236}">
                <a16:creationId xmlns:a16="http://schemas.microsoft.com/office/drawing/2014/main" id="{BD6E57B5-5B89-4EAD-9E97-4DAFE93A4F7A}"/>
              </a:ext>
            </a:extLst>
          </p:cNvPr>
          <p:cNvSpPr txBox="1"/>
          <p:nvPr/>
        </p:nvSpPr>
        <p:spPr>
          <a:xfrm>
            <a:off x="2971714" y="3132082"/>
            <a:ext cx="1668983"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Twitter Link</a:t>
            </a:r>
          </a:p>
        </p:txBody>
      </p:sp>
      <p:sp>
        <p:nvSpPr>
          <p:cNvPr id="27" name="TextBox 26">
            <a:extLst>
              <a:ext uri="{FF2B5EF4-FFF2-40B4-BE49-F238E27FC236}">
                <a16:creationId xmlns:a16="http://schemas.microsoft.com/office/drawing/2014/main" id="{E6A0063E-48F3-44CF-8377-6A51237E7EDB}"/>
              </a:ext>
            </a:extLst>
          </p:cNvPr>
          <p:cNvSpPr txBox="1"/>
          <p:nvPr/>
        </p:nvSpPr>
        <p:spPr>
          <a:xfrm>
            <a:off x="2971714" y="4577330"/>
            <a:ext cx="1760225"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LinkedIn Link</a:t>
            </a:r>
          </a:p>
        </p:txBody>
      </p:sp>
      <p:sp>
        <p:nvSpPr>
          <p:cNvPr id="29" name="TextBox 28">
            <a:extLst>
              <a:ext uri="{FF2B5EF4-FFF2-40B4-BE49-F238E27FC236}">
                <a16:creationId xmlns:a16="http://schemas.microsoft.com/office/drawing/2014/main" id="{860AC7DB-AFAC-4A25-972D-D45A99B54D33}"/>
              </a:ext>
            </a:extLst>
          </p:cNvPr>
          <p:cNvSpPr txBox="1"/>
          <p:nvPr/>
        </p:nvSpPr>
        <p:spPr>
          <a:xfrm>
            <a:off x="2806102" y="4894199"/>
            <a:ext cx="30462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4472C4">
                    <a:lumMod val="75000"/>
                  </a:srgbClr>
                </a:solidFill>
                <a:latin typeface="Calibri" panose="020F0502020204030204"/>
              </a:rPr>
              <a:t>Github</a:t>
            </a:r>
            <a:r>
              <a:rPr lang="en-US" b="1" dirty="0">
                <a:solidFill>
                  <a:srgbClr val="4472C4">
                    <a:lumMod val="75000"/>
                  </a:srgbClr>
                </a:solidFill>
                <a:latin typeface="Calibri" panose="020F0502020204030204"/>
              </a:rPr>
              <a:t>: </a:t>
            </a:r>
            <a:r>
              <a:rPr lang="en-US" b="1" i="1" dirty="0">
                <a:solidFill>
                  <a:srgbClr val="4472C4">
                    <a:lumMod val="75000"/>
                  </a:srgbClr>
                </a:solidFill>
                <a:latin typeface="Calibri" panose="020F0502020204030204"/>
              </a:rPr>
              <a:t>Github.com/</a:t>
            </a:r>
            <a:r>
              <a:rPr lang="en-US" b="1" i="1" dirty="0" err="1">
                <a:solidFill>
                  <a:srgbClr val="4472C4">
                    <a:lumMod val="75000"/>
                  </a:srgbClr>
                </a:solidFill>
                <a:latin typeface="Calibri" panose="020F0502020204030204"/>
              </a:rPr>
              <a:t>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9CE640B-7579-474B-9F8A-7DDAC52134FA}"/>
              </a:ext>
            </a:extLst>
          </p:cNvPr>
          <p:cNvSpPr txBox="1"/>
          <p:nvPr/>
        </p:nvSpPr>
        <p:spPr>
          <a:xfrm>
            <a:off x="2971714" y="5277772"/>
            <a:ext cx="1608410"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err="1">
                <a:solidFill>
                  <a:schemeClr val="bg2">
                    <a:lumMod val="50000"/>
                  </a:schemeClr>
                </a:solidFill>
              </a:rPr>
              <a:t>Github</a:t>
            </a:r>
            <a:r>
              <a:rPr lang="en-US" sz="1200" i="1" dirty="0">
                <a:solidFill>
                  <a:schemeClr val="bg2">
                    <a:lumMod val="50000"/>
                  </a:schemeClr>
                </a:solidFill>
              </a:rPr>
              <a:t> Link</a:t>
            </a:r>
          </a:p>
        </p:txBody>
      </p:sp>
      <p:sp>
        <p:nvSpPr>
          <p:cNvPr id="38" name="TextBox 37">
            <a:extLst>
              <a:ext uri="{FF2B5EF4-FFF2-40B4-BE49-F238E27FC236}">
                <a16:creationId xmlns:a16="http://schemas.microsoft.com/office/drawing/2014/main" id="{7A17A48D-9744-4481-8ADA-05A7917520B8}"/>
              </a:ext>
            </a:extLst>
          </p:cNvPr>
          <p:cNvSpPr txBox="1"/>
          <p:nvPr/>
        </p:nvSpPr>
        <p:spPr>
          <a:xfrm>
            <a:off x="2971714" y="5640745"/>
            <a:ext cx="1351652"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a:t>
            </a:r>
            <a:r>
              <a:rPr lang="en-US" sz="1400" dirty="0" err="1"/>
              <a:t>Github</a:t>
            </a:r>
            <a:r>
              <a:rPr lang="en-US" sz="1400" dirty="0"/>
              <a:t> Link</a:t>
            </a:r>
          </a:p>
        </p:txBody>
      </p:sp>
      <p:sp>
        <p:nvSpPr>
          <p:cNvPr id="43" name="TextBox 42">
            <a:extLst>
              <a:ext uri="{FF2B5EF4-FFF2-40B4-BE49-F238E27FC236}">
                <a16:creationId xmlns:a16="http://schemas.microsoft.com/office/drawing/2014/main" id="{7C43DC9B-1C7B-4B4C-8A9A-D2A9B8C2A118}"/>
              </a:ext>
            </a:extLst>
          </p:cNvPr>
          <p:cNvSpPr txBox="1"/>
          <p:nvPr/>
        </p:nvSpPr>
        <p:spPr>
          <a:xfrm>
            <a:off x="2971714" y="6034496"/>
            <a:ext cx="1648978"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a:t>
            </a:r>
            <a:r>
              <a:rPr lang="en-US" sz="1400" dirty="0" err="1"/>
              <a:t>Github</a:t>
            </a:r>
            <a:r>
              <a:rPr lang="en-US" sz="1400" dirty="0"/>
              <a:t> Link</a:t>
            </a:r>
          </a:p>
        </p:txBody>
      </p:sp>
    </p:spTree>
    <p:extLst>
      <p:ext uri="{BB962C8B-B14F-4D97-AF65-F5344CB8AC3E}">
        <p14:creationId xmlns:p14="http://schemas.microsoft.com/office/powerpoint/2010/main" val="51087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613743" y="862526"/>
            <a:ext cx="6232939" cy="707886"/>
          </a:xfrm>
          <a:prstGeom prst="rect">
            <a:avLst/>
          </a:prstGeom>
          <a:noFill/>
        </p:spPr>
        <p:txBody>
          <a:bodyPr wrap="square" rtlCol="0">
            <a:spAutoFit/>
          </a:bodyPr>
          <a:lstStyle/>
          <a:p>
            <a:r>
              <a:rPr lang="en-US" sz="4000" dirty="0">
                <a:solidFill>
                  <a:schemeClr val="accent1">
                    <a:lumMod val="75000"/>
                  </a:schemeClr>
                </a:solidFill>
              </a:rPr>
              <a:t>Expert Search for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4650359" y="1945761"/>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your search term</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1167" y="1918646"/>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50078" y="326989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 name="Rectangle 2">
            <a:extLst>
              <a:ext uri="{FF2B5EF4-FFF2-40B4-BE49-F238E27FC236}">
                <a16:creationId xmlns:a16="http://schemas.microsoft.com/office/drawing/2014/main" id="{08FB9FD3-B3E9-46A7-B0E4-1D1039D9D854}"/>
              </a:ext>
            </a:extLst>
          </p:cNvPr>
          <p:cNvSpPr/>
          <p:nvPr/>
        </p:nvSpPr>
        <p:spPr>
          <a:xfrm>
            <a:off x="2380974" y="1976775"/>
            <a:ext cx="2138018" cy="284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291A862C-4EDC-4137-BBBD-2EC77D83F92F}"/>
              </a:ext>
            </a:extLst>
          </p:cNvPr>
          <p:cNvSpPr/>
          <p:nvPr/>
        </p:nvSpPr>
        <p:spPr>
          <a:xfrm rot="10800000">
            <a:off x="4165599" y="2018628"/>
            <a:ext cx="295965" cy="204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ABBAEC-2DD1-42AB-9C2C-BF4A42E5C38E}"/>
              </a:ext>
            </a:extLst>
          </p:cNvPr>
          <p:cNvSpPr txBox="1"/>
          <p:nvPr/>
        </p:nvSpPr>
        <p:spPr>
          <a:xfrm>
            <a:off x="2375827" y="1920648"/>
            <a:ext cx="1740605" cy="369332"/>
          </a:xfrm>
          <a:prstGeom prst="rect">
            <a:avLst/>
          </a:prstGeom>
          <a:noFill/>
        </p:spPr>
        <p:txBody>
          <a:bodyPr wrap="none" rtlCol="0">
            <a:spAutoFit/>
          </a:bodyPr>
          <a:lstStyle/>
          <a:p>
            <a:r>
              <a:rPr lang="en-US" dirty="0"/>
              <a:t>Choose category</a:t>
            </a:r>
          </a:p>
        </p:txBody>
      </p:sp>
      <p:sp>
        <p:nvSpPr>
          <p:cNvPr id="17" name="TextBox 16">
            <a:extLst>
              <a:ext uri="{FF2B5EF4-FFF2-40B4-BE49-F238E27FC236}">
                <a16:creationId xmlns:a16="http://schemas.microsoft.com/office/drawing/2014/main" id="{50EF6183-C503-43D3-A9F7-23EA5CF1AA51}"/>
              </a:ext>
            </a:extLst>
          </p:cNvPr>
          <p:cNvSpPr txBox="1"/>
          <p:nvPr/>
        </p:nvSpPr>
        <p:spPr>
          <a:xfrm>
            <a:off x="207479" y="3072553"/>
            <a:ext cx="2734504" cy="1569660"/>
          </a:xfrm>
          <a:prstGeom prst="rect">
            <a:avLst/>
          </a:prstGeom>
          <a:noFill/>
          <a:ln>
            <a:solidFill>
              <a:schemeClr val="tx1"/>
            </a:solidFill>
          </a:ln>
        </p:spPr>
        <p:txBody>
          <a:bodyPr wrap="square" rtlCol="0">
            <a:spAutoFit/>
          </a:bodyPr>
          <a:lstStyle/>
          <a:p>
            <a:r>
              <a:rPr lang="en-US" sz="1200" dirty="0"/>
              <a:t>Categories include skill, organization, course.  Advanced search allows users to filter results better by searching for multiple attributes at once.  Once the user has selected a category, a new category selection drop down and search term field appears below.  Maximum categories for search is four.</a:t>
            </a:r>
          </a:p>
        </p:txBody>
      </p:sp>
      <p:cxnSp>
        <p:nvCxnSpPr>
          <p:cNvPr id="19" name="Straight Arrow Connector 18">
            <a:extLst>
              <a:ext uri="{FF2B5EF4-FFF2-40B4-BE49-F238E27FC236}">
                <a16:creationId xmlns:a16="http://schemas.microsoft.com/office/drawing/2014/main" id="{1D564E9D-5E7F-4F02-BB36-E53646C48BE6}"/>
              </a:ext>
            </a:extLst>
          </p:cNvPr>
          <p:cNvCxnSpPr>
            <a:stCxn id="17" idx="0"/>
            <a:endCxn id="16" idx="2"/>
          </p:cNvCxnSpPr>
          <p:nvPr/>
        </p:nvCxnSpPr>
        <p:spPr>
          <a:xfrm flipV="1">
            <a:off x="1574731" y="2289980"/>
            <a:ext cx="1671399" cy="78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3C9632-0F49-4A0B-99F9-042E32B91166}"/>
              </a:ext>
            </a:extLst>
          </p:cNvPr>
          <p:cNvSpPr txBox="1"/>
          <p:nvPr/>
        </p:nvSpPr>
        <p:spPr>
          <a:xfrm>
            <a:off x="7962958" y="2792843"/>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21" name="Straight Arrow Connector 20">
            <a:extLst>
              <a:ext uri="{FF2B5EF4-FFF2-40B4-BE49-F238E27FC236}">
                <a16:creationId xmlns:a16="http://schemas.microsoft.com/office/drawing/2014/main" id="{2CB5F388-3079-4829-9765-B7850F44D300}"/>
              </a:ext>
            </a:extLst>
          </p:cNvPr>
          <p:cNvCxnSpPr>
            <a:stCxn id="20" idx="0"/>
          </p:cNvCxnSpPr>
          <p:nvPr/>
        </p:nvCxnSpPr>
        <p:spPr>
          <a:xfrm flipH="1" flipV="1">
            <a:off x="7176663" y="2133767"/>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11C271-837A-47FD-9C09-8DBE7768B016}"/>
              </a:ext>
            </a:extLst>
          </p:cNvPr>
          <p:cNvSpPr txBox="1"/>
          <p:nvPr/>
        </p:nvSpPr>
        <p:spPr>
          <a:xfrm>
            <a:off x="3541492" y="3932409"/>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3" name="Straight Arrow Connector 22">
            <a:extLst>
              <a:ext uri="{FF2B5EF4-FFF2-40B4-BE49-F238E27FC236}">
                <a16:creationId xmlns:a16="http://schemas.microsoft.com/office/drawing/2014/main" id="{BAA14E9F-3EC8-4D89-BF65-C5F092C642CD}"/>
              </a:ext>
            </a:extLst>
          </p:cNvPr>
          <p:cNvCxnSpPr>
            <a:cxnSpLocks/>
            <a:stCxn id="22" idx="3"/>
          </p:cNvCxnSpPr>
          <p:nvPr/>
        </p:nvCxnSpPr>
        <p:spPr>
          <a:xfrm flipV="1">
            <a:off x="4615240" y="3621944"/>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EC375A6-AE9A-4C30-9051-060C63409AD2}"/>
              </a:ext>
            </a:extLst>
          </p:cNvPr>
          <p:cNvSpPr txBox="1"/>
          <p:nvPr/>
        </p:nvSpPr>
        <p:spPr>
          <a:xfrm>
            <a:off x="1454228" y="2264115"/>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28" name="Straight Arrow Connector 27">
            <a:extLst>
              <a:ext uri="{FF2B5EF4-FFF2-40B4-BE49-F238E27FC236}">
                <a16:creationId xmlns:a16="http://schemas.microsoft.com/office/drawing/2014/main" id="{EDDCE60A-4CAB-4D89-90D5-0875F47D91E7}"/>
              </a:ext>
            </a:extLst>
          </p:cNvPr>
          <p:cNvCxnSpPr>
            <a:stCxn id="27" idx="0"/>
          </p:cNvCxnSpPr>
          <p:nvPr/>
        </p:nvCxnSpPr>
        <p:spPr>
          <a:xfrm flipH="1" flipV="1">
            <a:off x="1063280" y="1733161"/>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B442B25-5C76-482D-B19D-0505CB993656}"/>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6D46E56-E869-4FC4-B622-224AA56EED1B}"/>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24D112D-EA27-449A-B523-E4565338DEAD}"/>
              </a:ext>
            </a:extLst>
          </p:cNvPr>
          <p:cNvSpPr/>
          <p:nvPr/>
        </p:nvSpPr>
        <p:spPr>
          <a:xfrm>
            <a:off x="11513431" y="3454563"/>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CF11D66-5C84-4D5D-B5CB-60290568B484}"/>
              </a:ext>
            </a:extLst>
          </p:cNvPr>
          <p:cNvSpPr txBox="1"/>
          <p:nvPr/>
        </p:nvSpPr>
        <p:spPr>
          <a:xfrm>
            <a:off x="9624446" y="1672726"/>
            <a:ext cx="1708774" cy="461665"/>
          </a:xfrm>
          <a:prstGeom prst="rect">
            <a:avLst/>
          </a:prstGeom>
          <a:noFill/>
          <a:ln>
            <a:solidFill>
              <a:schemeClr val="tx1"/>
            </a:solidFill>
          </a:ln>
        </p:spPr>
        <p:txBody>
          <a:bodyPr wrap="square" rtlCol="0">
            <a:spAutoFit/>
          </a:bodyPr>
          <a:lstStyle/>
          <a:p>
            <a:r>
              <a:rPr lang="en-US" sz="1200" i="1" dirty="0"/>
              <a:t>Page 2, scroll to display more information.</a:t>
            </a:r>
          </a:p>
        </p:txBody>
      </p:sp>
      <p:sp>
        <p:nvSpPr>
          <p:cNvPr id="13" name="TextBox 12">
            <a:extLst>
              <a:ext uri="{FF2B5EF4-FFF2-40B4-BE49-F238E27FC236}">
                <a16:creationId xmlns:a16="http://schemas.microsoft.com/office/drawing/2014/main" id="{465D88DE-7B8E-DB42-A7BF-67972BBC2F6C}"/>
              </a:ext>
            </a:extLst>
          </p:cNvPr>
          <p:cNvSpPr txBox="1"/>
          <p:nvPr/>
        </p:nvSpPr>
        <p:spPr>
          <a:xfrm>
            <a:off x="6725893" y="3800279"/>
            <a:ext cx="3595251" cy="2585323"/>
          </a:xfrm>
          <a:prstGeom prst="rect">
            <a:avLst/>
          </a:prstGeom>
          <a:noFill/>
        </p:spPr>
        <p:txBody>
          <a:bodyPr wrap="square" rtlCol="0">
            <a:spAutoFit/>
          </a:bodyPr>
          <a:lstStyle/>
          <a:p>
            <a:r>
              <a:rPr lang="en-US" sz="1200" b="1" dirty="0">
                <a:solidFill>
                  <a:srgbClr val="FF0000"/>
                </a:solidFill>
              </a:rPr>
              <a:t>■ What changed?</a:t>
            </a:r>
          </a:p>
          <a:p>
            <a:r>
              <a:rPr lang="en-US" sz="1200" dirty="0">
                <a:solidFill>
                  <a:srgbClr val="FF0000"/>
                </a:solidFill>
              </a:rPr>
              <a:t>We removed additional search pages and condensed the search into one page</a:t>
            </a:r>
          </a:p>
          <a:p>
            <a:r>
              <a:rPr lang="en-US" sz="1200" b="1" dirty="0">
                <a:solidFill>
                  <a:srgbClr val="FF0000"/>
                </a:solidFill>
              </a:rPr>
              <a:t>■ Who made the change?</a:t>
            </a:r>
          </a:p>
          <a:p>
            <a:r>
              <a:rPr lang="en-US" sz="1200" dirty="0">
                <a:solidFill>
                  <a:srgbClr val="FF0000"/>
                </a:solidFill>
              </a:rPr>
              <a:t>Will Levin</a:t>
            </a:r>
          </a:p>
          <a:p>
            <a:r>
              <a:rPr lang="en-US" sz="1200" b="1" dirty="0">
                <a:solidFill>
                  <a:srgbClr val="FF0000"/>
                </a:solidFill>
              </a:rPr>
              <a:t>■ Why the change was made?</a:t>
            </a:r>
          </a:p>
          <a:p>
            <a:r>
              <a:rPr lang="en-US" sz="1200" dirty="0">
                <a:solidFill>
                  <a:srgbClr val="FF0000"/>
                </a:solidFill>
              </a:rPr>
              <a:t>We received feedback that it was confusing to offer 3 different types of searches from 3 different pages so we condensed the search into one page</a:t>
            </a:r>
          </a:p>
          <a:p>
            <a:r>
              <a:rPr lang="en-US" sz="1200" b="1" dirty="0">
                <a:solidFill>
                  <a:srgbClr val="FF0000"/>
                </a:solidFill>
              </a:rPr>
              <a:t>■ Which heuristics the change reflects?</a:t>
            </a:r>
          </a:p>
          <a:p>
            <a:r>
              <a:rPr lang="en-US" sz="1200" dirty="0">
                <a:solidFill>
                  <a:srgbClr val="FF0000"/>
                </a:solidFill>
              </a:rPr>
              <a:t>The change reflects heuristic number 3, let people gather as much information as they want.</a:t>
            </a:r>
          </a:p>
          <a:p>
            <a:endParaRPr lang="en-US" dirty="0"/>
          </a:p>
        </p:txBody>
      </p:sp>
    </p:spTree>
    <p:extLst>
      <p:ext uri="{BB962C8B-B14F-4D97-AF65-F5344CB8AC3E}">
        <p14:creationId xmlns:p14="http://schemas.microsoft.com/office/powerpoint/2010/main" val="135923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830951" y="865893"/>
            <a:ext cx="5762161" cy="707886"/>
          </a:xfrm>
          <a:prstGeom prst="rect">
            <a:avLst/>
          </a:prstGeom>
          <a:noFill/>
        </p:spPr>
        <p:txBody>
          <a:bodyPr wrap="square" rtlCol="0">
            <a:spAutoFit/>
          </a:bodyPr>
          <a:lstStyle/>
          <a:p>
            <a:r>
              <a:rPr lang="en-US" sz="4000" dirty="0">
                <a:solidFill>
                  <a:schemeClr val="accent1">
                    <a:lumMod val="75000"/>
                  </a:schemeClr>
                </a:solidFill>
              </a:rPr>
              <a:t>Already Know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Expert’s name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1624998" y="223151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1234050" y="170055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546A51-8B32-431C-BA57-03845CFFD4ED}"/>
              </a:ext>
            </a:extLst>
          </p:cNvPr>
          <p:cNvSpPr txBox="1"/>
          <p:nvPr/>
        </p:nvSpPr>
        <p:spPr>
          <a:xfrm>
            <a:off x="1046923" y="3158435"/>
            <a:ext cx="2327964" cy="1200329"/>
          </a:xfrm>
          <a:prstGeom prst="rect">
            <a:avLst/>
          </a:prstGeom>
          <a:noFill/>
          <a:ln>
            <a:solidFill>
              <a:schemeClr val="tx1"/>
            </a:solidFill>
          </a:ln>
        </p:spPr>
        <p:txBody>
          <a:bodyPr wrap="square" rtlCol="0">
            <a:spAutoFit/>
          </a:bodyPr>
          <a:lstStyle/>
          <a:p>
            <a:r>
              <a:rPr lang="en-US" sz="1200" dirty="0"/>
              <a:t>Name can be in any format i.e. </a:t>
            </a:r>
            <a:r>
              <a:rPr lang="en-US" sz="1200" i="1" dirty="0"/>
              <a:t>last name, first name; first name last name; last name only; first name only.</a:t>
            </a:r>
            <a:r>
              <a:rPr lang="en-US" sz="1200" dirty="0"/>
              <a:t>  “did you mean” functionality is not available for member search.  See results page.</a:t>
            </a:r>
          </a:p>
        </p:txBody>
      </p:sp>
      <p:cxnSp>
        <p:nvCxnSpPr>
          <p:cNvPr id="17" name="Straight Arrow Connector 16">
            <a:extLst>
              <a:ext uri="{FF2B5EF4-FFF2-40B4-BE49-F238E27FC236}">
                <a16:creationId xmlns:a16="http://schemas.microsoft.com/office/drawing/2014/main" id="{762862A9-69DA-4515-A897-E808EEDED3BD}"/>
              </a:ext>
            </a:extLst>
          </p:cNvPr>
          <p:cNvCxnSpPr>
            <a:stCxn id="3" idx="0"/>
            <a:endCxn id="6" idx="1"/>
          </p:cNvCxnSpPr>
          <p:nvPr/>
        </p:nvCxnSpPr>
        <p:spPr>
          <a:xfrm flipV="1">
            <a:off x="2210905" y="1792108"/>
            <a:ext cx="1132738" cy="1366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E8C8DE3-2CC0-44B7-A00F-D85A0B9B2C2B}"/>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4E6DFBF8-13E2-4969-A036-B4D02288E6F0}"/>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0E275D2-0903-4C42-B311-79C137FB5854}"/>
              </a:ext>
            </a:extLst>
          </p:cNvPr>
          <p:cNvSpPr/>
          <p:nvPr/>
        </p:nvSpPr>
        <p:spPr>
          <a:xfrm>
            <a:off x="11513431" y="4472188"/>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3C88747-CFD2-444E-A39B-46AFC3A0B502}"/>
              </a:ext>
            </a:extLst>
          </p:cNvPr>
          <p:cNvSpPr txBox="1"/>
          <p:nvPr/>
        </p:nvSpPr>
        <p:spPr>
          <a:xfrm>
            <a:off x="9624446" y="1672726"/>
            <a:ext cx="1708774" cy="461665"/>
          </a:xfrm>
          <a:prstGeom prst="rect">
            <a:avLst/>
          </a:prstGeom>
          <a:noFill/>
          <a:ln>
            <a:solidFill>
              <a:schemeClr val="tx1"/>
            </a:solidFill>
          </a:ln>
        </p:spPr>
        <p:txBody>
          <a:bodyPr wrap="square" rtlCol="0">
            <a:spAutoFit/>
          </a:bodyPr>
          <a:lstStyle/>
          <a:p>
            <a:r>
              <a:rPr lang="en-US" sz="1200" i="1" dirty="0"/>
              <a:t>Page 3, scroll to display more information.</a:t>
            </a:r>
          </a:p>
        </p:txBody>
      </p:sp>
    </p:spTree>
    <p:extLst>
      <p:ext uri="{BB962C8B-B14F-4D97-AF65-F5344CB8AC3E}">
        <p14:creationId xmlns:p14="http://schemas.microsoft.com/office/powerpoint/2010/main" val="32875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361</a:t>
            </a:r>
          </a:p>
        </p:txBody>
      </p: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5986323" y="4593190"/>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7695097" y="5101022"/>
            <a:ext cx="242955" cy="61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3"/>
          </p:cNvCxnSpPr>
          <p:nvPr/>
        </p:nvCxnSpPr>
        <p:spPr>
          <a:xfrm>
            <a:off x="7695097" y="5101022"/>
            <a:ext cx="1470990" cy="524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069524" cy="369332"/>
          </a:xfrm>
          <a:prstGeom prst="rect">
            <a:avLst/>
          </a:prstGeom>
          <a:noFill/>
        </p:spPr>
        <p:txBody>
          <a:bodyPr wrap="none" rtlCol="0">
            <a:spAutoFit/>
          </a:bodyPr>
          <a:lstStyle/>
          <a:p>
            <a:r>
              <a:rPr lang="en-US" b="1" dirty="0">
                <a:solidFill>
                  <a:schemeClr val="accent1">
                    <a:lumMod val="75000"/>
                  </a:schemeClr>
                </a:solidFill>
              </a:rPr>
              <a:t>John Doe</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818301" cy="369332"/>
          </a:xfrm>
          <a:prstGeom prst="rect">
            <a:avLst/>
          </a:prstGeom>
          <a:noFill/>
        </p:spPr>
        <p:txBody>
          <a:bodyPr wrap="none" rtlCol="0">
            <a:spAutoFit/>
          </a:bodyPr>
          <a:lstStyle/>
          <a:p>
            <a:r>
              <a:rPr lang="en-US" b="1" dirty="0">
                <a:solidFill>
                  <a:schemeClr val="accent1">
                    <a:lumMod val="75000"/>
                  </a:schemeClr>
                </a:solidFill>
              </a:rPr>
              <a:t>Ed Ray</a:t>
            </a:r>
          </a:p>
        </p:txBody>
      </p:sp>
      <p:sp>
        <p:nvSpPr>
          <p:cNvPr id="11" name="TextBox 10">
            <a:extLst>
              <a:ext uri="{FF2B5EF4-FFF2-40B4-BE49-F238E27FC236}">
                <a16:creationId xmlns:a16="http://schemas.microsoft.com/office/drawing/2014/main" id="{E4315D05-B7C2-4FEB-BED0-AEAB195A87FC}"/>
              </a:ext>
            </a:extLst>
          </p:cNvPr>
          <p:cNvSpPr txBox="1"/>
          <p:nvPr/>
        </p:nvSpPr>
        <p:spPr>
          <a:xfrm>
            <a:off x="2852229" y="2957406"/>
            <a:ext cx="1620380" cy="369332"/>
          </a:xfrm>
          <a:prstGeom prst="rect">
            <a:avLst/>
          </a:prstGeom>
          <a:noFill/>
        </p:spPr>
        <p:txBody>
          <a:bodyPr wrap="none" rtlCol="0">
            <a:spAutoFit/>
          </a:bodyPr>
          <a:lstStyle/>
          <a:p>
            <a:r>
              <a:rPr lang="en-US" b="1" dirty="0">
                <a:solidFill>
                  <a:schemeClr val="accent1">
                    <a:lumMod val="75000"/>
                  </a:schemeClr>
                </a:solidFill>
              </a:rPr>
              <a:t>Brandon Cooks</a:t>
            </a:r>
          </a:p>
        </p:txBody>
      </p:sp>
      <p:sp>
        <p:nvSpPr>
          <p:cNvPr id="13" name="TextBox 12">
            <a:extLst>
              <a:ext uri="{FF2B5EF4-FFF2-40B4-BE49-F238E27FC236}">
                <a16:creationId xmlns:a16="http://schemas.microsoft.com/office/drawing/2014/main" id="{6783775C-C0F7-4754-83FB-E81DF94B75A3}"/>
              </a:ext>
            </a:extLst>
          </p:cNvPr>
          <p:cNvSpPr txBox="1"/>
          <p:nvPr/>
        </p:nvSpPr>
        <p:spPr>
          <a:xfrm>
            <a:off x="2852229" y="3655303"/>
            <a:ext cx="2846485" cy="369332"/>
          </a:xfrm>
          <a:prstGeom prst="rect">
            <a:avLst/>
          </a:prstGeom>
          <a:noFill/>
        </p:spPr>
        <p:txBody>
          <a:bodyPr wrap="none" rtlCol="0">
            <a:spAutoFit/>
          </a:bodyPr>
          <a:lstStyle/>
          <a:p>
            <a:r>
              <a:rPr lang="en-US" b="1" dirty="0">
                <a:solidFill>
                  <a:schemeClr val="accent1">
                    <a:lumMod val="75000"/>
                  </a:schemeClr>
                </a:solidFill>
              </a:rPr>
              <a:t>Chad “</a:t>
            </a:r>
            <a:r>
              <a:rPr lang="en-US" b="1" dirty="0" err="1">
                <a:solidFill>
                  <a:schemeClr val="accent1">
                    <a:lumMod val="75000"/>
                  </a:schemeClr>
                </a:solidFill>
              </a:rPr>
              <a:t>Ocho</a:t>
            </a:r>
            <a:r>
              <a:rPr lang="en-US" b="1" dirty="0">
                <a:solidFill>
                  <a:schemeClr val="accent1">
                    <a:lumMod val="75000"/>
                  </a:schemeClr>
                </a:solidFill>
              </a:rPr>
              <a:t>-Cinco” Johnson</a:t>
            </a:r>
          </a:p>
        </p:txBody>
      </p:sp>
      <p:sp>
        <p:nvSpPr>
          <p:cNvPr id="16" name="TextBox 15">
            <a:extLst>
              <a:ext uri="{FF2B5EF4-FFF2-40B4-BE49-F238E27FC236}">
                <a16:creationId xmlns:a16="http://schemas.microsoft.com/office/drawing/2014/main" id="{4EB83148-9F4E-4324-99C6-ECEDBA50629C}"/>
              </a:ext>
            </a:extLst>
          </p:cNvPr>
          <p:cNvSpPr txBox="1"/>
          <p:nvPr/>
        </p:nvSpPr>
        <p:spPr>
          <a:xfrm>
            <a:off x="3022200" y="1882083"/>
            <a:ext cx="3062057" cy="307777"/>
          </a:xfrm>
          <a:prstGeom prst="rect">
            <a:avLst/>
          </a:prstGeom>
          <a:noFill/>
        </p:spPr>
        <p:txBody>
          <a:bodyPr wrap="none" rtlCol="0">
            <a:spAutoFit/>
          </a:bodyPr>
          <a:lstStyle/>
          <a:p>
            <a:r>
              <a:rPr lang="en-US" sz="1400" dirty="0">
                <a:solidFill>
                  <a:schemeClr val="accent3">
                    <a:lumMod val="75000"/>
                  </a:schemeClr>
                </a:solidFill>
              </a:rPr>
              <a:t>Classes:  CS 290, CS 162, CS 454, </a:t>
            </a:r>
            <a:r>
              <a:rPr lang="en-US" sz="1400" b="1" i="1" dirty="0">
                <a:solidFill>
                  <a:schemeClr val="accent3">
                    <a:lumMod val="75000"/>
                  </a:schemeClr>
                </a:solidFill>
                <a:highlight>
                  <a:srgbClr val="FFFF00"/>
                </a:highlight>
              </a:rPr>
              <a:t>CS 361</a:t>
            </a:r>
          </a:p>
        </p:txBody>
      </p:sp>
      <p:sp>
        <p:nvSpPr>
          <p:cNvPr id="17" name="TextBox 16">
            <a:extLst>
              <a:ext uri="{FF2B5EF4-FFF2-40B4-BE49-F238E27FC236}">
                <a16:creationId xmlns:a16="http://schemas.microsoft.com/office/drawing/2014/main" id="{B3FDADBE-6627-4702-98E4-9402688B69EB}"/>
              </a:ext>
            </a:extLst>
          </p:cNvPr>
          <p:cNvSpPr txBox="1"/>
          <p:nvPr/>
        </p:nvSpPr>
        <p:spPr>
          <a:xfrm>
            <a:off x="6178033" y="1880751"/>
            <a:ext cx="2273443" cy="307777"/>
          </a:xfrm>
          <a:prstGeom prst="rect">
            <a:avLst/>
          </a:prstGeom>
          <a:noFill/>
        </p:spPr>
        <p:txBody>
          <a:bodyPr wrap="none" rtlCol="0">
            <a:spAutoFit/>
          </a:bodyPr>
          <a:lstStyle/>
          <a:p>
            <a:r>
              <a:rPr lang="en-US" sz="1400" dirty="0">
                <a:solidFill>
                  <a:schemeClr val="accent3">
                    <a:lumMod val="75000"/>
                  </a:schemeClr>
                </a:solidFill>
              </a:rPr>
              <a:t>Skills:  Python, Agile, C#, C++</a:t>
            </a:r>
          </a:p>
        </p:txBody>
      </p:sp>
      <p:sp>
        <p:nvSpPr>
          <p:cNvPr id="18" name="TextBox 17">
            <a:extLst>
              <a:ext uri="{FF2B5EF4-FFF2-40B4-BE49-F238E27FC236}">
                <a16:creationId xmlns:a16="http://schemas.microsoft.com/office/drawing/2014/main" id="{30BB414D-3722-4C02-9173-5AFBD3092D6F}"/>
              </a:ext>
            </a:extLst>
          </p:cNvPr>
          <p:cNvSpPr txBox="1"/>
          <p:nvPr/>
        </p:nvSpPr>
        <p:spPr>
          <a:xfrm>
            <a:off x="8894813" y="1880751"/>
            <a:ext cx="2891369" cy="307777"/>
          </a:xfrm>
          <a:prstGeom prst="rect">
            <a:avLst/>
          </a:prstGeom>
          <a:noFill/>
        </p:spPr>
        <p:txBody>
          <a:bodyPr wrap="none" rtlCol="0">
            <a:spAutoFit/>
          </a:bodyPr>
          <a:lstStyle/>
          <a:p>
            <a:r>
              <a:rPr lang="en-US" sz="1400" dirty="0">
                <a:solidFill>
                  <a:schemeClr val="accent3">
                    <a:lumMod val="75000"/>
                  </a:schemeClr>
                </a:solidFill>
              </a:rPr>
              <a:t>Organization: Witness Protection Inc.</a:t>
            </a:r>
          </a:p>
        </p:txBody>
      </p:sp>
      <p:sp>
        <p:nvSpPr>
          <p:cNvPr id="19" name="TextBox 18">
            <a:extLst>
              <a:ext uri="{FF2B5EF4-FFF2-40B4-BE49-F238E27FC236}">
                <a16:creationId xmlns:a16="http://schemas.microsoft.com/office/drawing/2014/main" id="{2C67146F-A015-4100-A9A8-23486FC460DA}"/>
              </a:ext>
            </a:extLst>
          </p:cNvPr>
          <p:cNvSpPr txBox="1"/>
          <p:nvPr/>
        </p:nvSpPr>
        <p:spPr>
          <a:xfrm>
            <a:off x="3018498" y="2572305"/>
            <a:ext cx="2725426" cy="307777"/>
          </a:xfrm>
          <a:prstGeom prst="rect">
            <a:avLst/>
          </a:prstGeom>
          <a:noFill/>
        </p:spPr>
        <p:txBody>
          <a:bodyPr wrap="none" rtlCol="0">
            <a:spAutoFit/>
          </a:bodyPr>
          <a:lstStyle/>
          <a:p>
            <a:r>
              <a:rPr lang="en-US" sz="1400" dirty="0">
                <a:solidFill>
                  <a:schemeClr val="accent3">
                    <a:lumMod val="75000"/>
                  </a:schemeClr>
                </a:solidFill>
              </a:rPr>
              <a:t>Classes:  </a:t>
            </a:r>
            <a:r>
              <a:rPr lang="en-US" sz="1400" b="1" i="1" dirty="0">
                <a:solidFill>
                  <a:schemeClr val="accent3">
                    <a:lumMod val="75000"/>
                  </a:schemeClr>
                </a:solidFill>
                <a:highlight>
                  <a:srgbClr val="FFFF00"/>
                </a:highlight>
              </a:rPr>
              <a:t>CS 361</a:t>
            </a:r>
            <a:r>
              <a:rPr lang="en-US" sz="1400" b="1" i="1" dirty="0">
                <a:solidFill>
                  <a:schemeClr val="accent3">
                    <a:lumMod val="75000"/>
                  </a:schemeClr>
                </a:solidFill>
              </a:rPr>
              <a:t>, </a:t>
            </a:r>
            <a:r>
              <a:rPr lang="en-US" sz="1400" dirty="0">
                <a:solidFill>
                  <a:schemeClr val="accent3">
                    <a:lumMod val="75000"/>
                  </a:schemeClr>
                </a:solidFill>
              </a:rPr>
              <a:t>MTH 251, ME 151</a:t>
            </a:r>
          </a:p>
        </p:txBody>
      </p:sp>
      <p:sp>
        <p:nvSpPr>
          <p:cNvPr id="20" name="TextBox 19">
            <a:extLst>
              <a:ext uri="{FF2B5EF4-FFF2-40B4-BE49-F238E27FC236}">
                <a16:creationId xmlns:a16="http://schemas.microsoft.com/office/drawing/2014/main" id="{3BEFF8C6-26B8-44B4-8F5E-3005961D4BB7}"/>
              </a:ext>
            </a:extLst>
          </p:cNvPr>
          <p:cNvSpPr txBox="1"/>
          <p:nvPr/>
        </p:nvSpPr>
        <p:spPr>
          <a:xfrm>
            <a:off x="6174331" y="2570973"/>
            <a:ext cx="1219949" cy="307777"/>
          </a:xfrm>
          <a:prstGeom prst="rect">
            <a:avLst/>
          </a:prstGeom>
          <a:noFill/>
        </p:spPr>
        <p:txBody>
          <a:bodyPr wrap="none" rtlCol="0">
            <a:spAutoFit/>
          </a:bodyPr>
          <a:lstStyle/>
          <a:p>
            <a:r>
              <a:rPr lang="en-US" sz="1400" dirty="0">
                <a:solidFill>
                  <a:schemeClr val="accent3">
                    <a:lumMod val="75000"/>
                  </a:schemeClr>
                </a:solidFill>
              </a:rPr>
              <a:t>Skills:  C#, C++</a:t>
            </a:r>
          </a:p>
        </p:txBody>
      </p:sp>
      <p:sp>
        <p:nvSpPr>
          <p:cNvPr id="21" name="TextBox 20">
            <a:extLst>
              <a:ext uri="{FF2B5EF4-FFF2-40B4-BE49-F238E27FC236}">
                <a16:creationId xmlns:a16="http://schemas.microsoft.com/office/drawing/2014/main" id="{945F8027-1114-4162-A6BB-9D49B8CE6277}"/>
              </a:ext>
            </a:extLst>
          </p:cNvPr>
          <p:cNvSpPr txBox="1"/>
          <p:nvPr/>
        </p:nvSpPr>
        <p:spPr>
          <a:xfrm>
            <a:off x="8891111" y="2570973"/>
            <a:ext cx="1730730" cy="307777"/>
          </a:xfrm>
          <a:prstGeom prst="rect">
            <a:avLst/>
          </a:prstGeom>
          <a:noFill/>
        </p:spPr>
        <p:txBody>
          <a:bodyPr wrap="none" rtlCol="0">
            <a:spAutoFit/>
          </a:bodyPr>
          <a:lstStyle/>
          <a:p>
            <a:r>
              <a:rPr lang="en-US" sz="1400" dirty="0">
                <a:solidFill>
                  <a:schemeClr val="accent3">
                    <a:lumMod val="75000"/>
                  </a:schemeClr>
                </a:solidFill>
              </a:rPr>
              <a:t>Organization: Retired</a:t>
            </a:r>
          </a:p>
        </p:txBody>
      </p:sp>
      <p:sp>
        <p:nvSpPr>
          <p:cNvPr id="22" name="TextBox 21">
            <a:extLst>
              <a:ext uri="{FF2B5EF4-FFF2-40B4-BE49-F238E27FC236}">
                <a16:creationId xmlns:a16="http://schemas.microsoft.com/office/drawing/2014/main" id="{3D9F8EDB-922D-4002-AC4E-3106A0EEE15A}"/>
              </a:ext>
            </a:extLst>
          </p:cNvPr>
          <p:cNvSpPr txBox="1"/>
          <p:nvPr/>
        </p:nvSpPr>
        <p:spPr>
          <a:xfrm>
            <a:off x="3056286" y="3284059"/>
            <a:ext cx="3089179" cy="307777"/>
          </a:xfrm>
          <a:prstGeom prst="rect">
            <a:avLst/>
          </a:prstGeom>
          <a:noFill/>
        </p:spPr>
        <p:txBody>
          <a:bodyPr wrap="none" rtlCol="0">
            <a:spAutoFit/>
          </a:bodyPr>
          <a:lstStyle/>
          <a:p>
            <a:r>
              <a:rPr lang="en-US" sz="1400" dirty="0">
                <a:solidFill>
                  <a:schemeClr val="accent3">
                    <a:lumMod val="75000"/>
                  </a:schemeClr>
                </a:solidFill>
              </a:rPr>
              <a:t>Classes:  BA 112, PE 523, PE 487, </a:t>
            </a:r>
            <a:r>
              <a:rPr lang="en-US" sz="1400" b="1" i="1" dirty="0">
                <a:solidFill>
                  <a:schemeClr val="accent3">
                    <a:lumMod val="75000"/>
                  </a:schemeClr>
                </a:solidFill>
                <a:highlight>
                  <a:srgbClr val="FFFF00"/>
                </a:highlight>
              </a:rPr>
              <a:t>CS 361</a:t>
            </a:r>
          </a:p>
        </p:txBody>
      </p:sp>
      <p:sp>
        <p:nvSpPr>
          <p:cNvPr id="24" name="TextBox 23">
            <a:extLst>
              <a:ext uri="{FF2B5EF4-FFF2-40B4-BE49-F238E27FC236}">
                <a16:creationId xmlns:a16="http://schemas.microsoft.com/office/drawing/2014/main" id="{CA078E5F-9B46-4559-8924-4D1F72A03E04}"/>
              </a:ext>
            </a:extLst>
          </p:cNvPr>
          <p:cNvSpPr txBox="1"/>
          <p:nvPr/>
        </p:nvSpPr>
        <p:spPr>
          <a:xfrm>
            <a:off x="6212119" y="3282727"/>
            <a:ext cx="2433358" cy="307777"/>
          </a:xfrm>
          <a:prstGeom prst="rect">
            <a:avLst/>
          </a:prstGeom>
          <a:noFill/>
        </p:spPr>
        <p:txBody>
          <a:bodyPr wrap="none" rtlCol="0">
            <a:spAutoFit/>
          </a:bodyPr>
          <a:lstStyle/>
          <a:p>
            <a:r>
              <a:rPr lang="en-US" sz="1400" dirty="0">
                <a:solidFill>
                  <a:schemeClr val="accent3">
                    <a:lumMod val="75000"/>
                  </a:schemeClr>
                </a:solidFill>
              </a:rPr>
              <a:t>Skills:  JavaScript, Agile, Boost+</a:t>
            </a:r>
          </a:p>
        </p:txBody>
      </p:sp>
      <p:sp>
        <p:nvSpPr>
          <p:cNvPr id="27" name="TextBox 26">
            <a:extLst>
              <a:ext uri="{FF2B5EF4-FFF2-40B4-BE49-F238E27FC236}">
                <a16:creationId xmlns:a16="http://schemas.microsoft.com/office/drawing/2014/main" id="{D3063C51-F7AE-48FB-9D51-C47F7B02991B}"/>
              </a:ext>
            </a:extLst>
          </p:cNvPr>
          <p:cNvSpPr txBox="1"/>
          <p:nvPr/>
        </p:nvSpPr>
        <p:spPr>
          <a:xfrm>
            <a:off x="8928899" y="3282727"/>
            <a:ext cx="1472711" cy="307777"/>
          </a:xfrm>
          <a:prstGeom prst="rect">
            <a:avLst/>
          </a:prstGeom>
          <a:noFill/>
        </p:spPr>
        <p:txBody>
          <a:bodyPr wrap="none" rtlCol="0">
            <a:spAutoFit/>
          </a:bodyPr>
          <a:lstStyle/>
          <a:p>
            <a:r>
              <a:rPr lang="en-US" sz="1400" dirty="0">
                <a:solidFill>
                  <a:schemeClr val="accent3">
                    <a:lumMod val="75000"/>
                  </a:schemeClr>
                </a:solidFill>
              </a:rPr>
              <a:t>Organization: NFL</a:t>
            </a:r>
          </a:p>
        </p:txBody>
      </p:sp>
      <p:sp>
        <p:nvSpPr>
          <p:cNvPr id="29" name="TextBox 28">
            <a:extLst>
              <a:ext uri="{FF2B5EF4-FFF2-40B4-BE49-F238E27FC236}">
                <a16:creationId xmlns:a16="http://schemas.microsoft.com/office/drawing/2014/main" id="{3593BABA-4336-40B6-9FFB-7344B78AC7E6}"/>
              </a:ext>
            </a:extLst>
          </p:cNvPr>
          <p:cNvSpPr txBox="1"/>
          <p:nvPr/>
        </p:nvSpPr>
        <p:spPr>
          <a:xfrm>
            <a:off x="3089784" y="4103223"/>
            <a:ext cx="2922595" cy="307777"/>
          </a:xfrm>
          <a:prstGeom prst="rect">
            <a:avLst/>
          </a:prstGeom>
          <a:noFill/>
        </p:spPr>
        <p:txBody>
          <a:bodyPr wrap="none" rtlCol="0">
            <a:spAutoFit/>
          </a:bodyPr>
          <a:lstStyle/>
          <a:p>
            <a:r>
              <a:rPr lang="en-US" sz="1400" dirty="0">
                <a:solidFill>
                  <a:schemeClr val="accent3">
                    <a:lumMod val="75000"/>
                  </a:schemeClr>
                </a:solidFill>
              </a:rPr>
              <a:t>Classes:  Study Hall,  </a:t>
            </a:r>
            <a:r>
              <a:rPr lang="en-US" sz="1400" b="1" i="1" dirty="0">
                <a:solidFill>
                  <a:schemeClr val="accent3">
                    <a:lumMod val="75000"/>
                  </a:schemeClr>
                </a:solidFill>
                <a:highlight>
                  <a:srgbClr val="FFFF00"/>
                </a:highlight>
              </a:rPr>
              <a:t>CS 361</a:t>
            </a:r>
            <a:r>
              <a:rPr lang="en-US" sz="1400" dirty="0">
                <a:solidFill>
                  <a:schemeClr val="accent3">
                    <a:lumMod val="75000"/>
                  </a:schemeClr>
                </a:solidFill>
              </a:rPr>
              <a:t>, BMF 101</a:t>
            </a:r>
          </a:p>
        </p:txBody>
      </p:sp>
      <p:sp>
        <p:nvSpPr>
          <p:cNvPr id="50" name="TextBox 49">
            <a:extLst>
              <a:ext uri="{FF2B5EF4-FFF2-40B4-BE49-F238E27FC236}">
                <a16:creationId xmlns:a16="http://schemas.microsoft.com/office/drawing/2014/main" id="{9D637A65-51AB-4A83-8B34-EC764E17C120}"/>
              </a:ext>
            </a:extLst>
          </p:cNvPr>
          <p:cNvSpPr txBox="1"/>
          <p:nvPr/>
        </p:nvSpPr>
        <p:spPr>
          <a:xfrm>
            <a:off x="6212119" y="4103223"/>
            <a:ext cx="2609882" cy="307777"/>
          </a:xfrm>
          <a:prstGeom prst="rect">
            <a:avLst/>
          </a:prstGeom>
          <a:noFill/>
        </p:spPr>
        <p:txBody>
          <a:bodyPr wrap="none" rtlCol="0">
            <a:spAutoFit/>
          </a:bodyPr>
          <a:lstStyle/>
          <a:p>
            <a:r>
              <a:rPr lang="en-US" sz="1400" dirty="0">
                <a:solidFill>
                  <a:schemeClr val="accent3">
                    <a:lumMod val="75000"/>
                  </a:schemeClr>
                </a:solidFill>
              </a:rPr>
              <a:t>Skills:  Discord, Sales, Networking</a:t>
            </a:r>
          </a:p>
        </p:txBody>
      </p:sp>
      <p:sp>
        <p:nvSpPr>
          <p:cNvPr id="52" name="TextBox 51">
            <a:extLst>
              <a:ext uri="{FF2B5EF4-FFF2-40B4-BE49-F238E27FC236}">
                <a16:creationId xmlns:a16="http://schemas.microsoft.com/office/drawing/2014/main" id="{3CB65405-31F1-4E8A-AA29-7F68C96AFEE8}"/>
              </a:ext>
            </a:extLst>
          </p:cNvPr>
          <p:cNvSpPr txBox="1"/>
          <p:nvPr/>
        </p:nvSpPr>
        <p:spPr>
          <a:xfrm>
            <a:off x="8928899" y="4103223"/>
            <a:ext cx="2803909" cy="307777"/>
          </a:xfrm>
          <a:prstGeom prst="rect">
            <a:avLst/>
          </a:prstGeom>
          <a:noFill/>
        </p:spPr>
        <p:txBody>
          <a:bodyPr wrap="none" rtlCol="0">
            <a:spAutoFit/>
          </a:bodyPr>
          <a:lstStyle/>
          <a:p>
            <a:r>
              <a:rPr lang="en-US" sz="1400" dirty="0">
                <a:solidFill>
                  <a:schemeClr val="accent3">
                    <a:lumMod val="75000"/>
                  </a:schemeClr>
                </a:solidFill>
              </a:rPr>
              <a:t>Organization: Retired/Entrepreneur</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938992"/>
          </a:xfrm>
          <a:prstGeom prst="rect">
            <a:avLst/>
          </a:prstGeom>
          <a:noFill/>
          <a:ln>
            <a:solidFill>
              <a:schemeClr val="tx1"/>
            </a:solidFill>
          </a:ln>
        </p:spPr>
        <p:txBody>
          <a:bodyPr wrap="square" rtlCol="0">
            <a:spAutoFit/>
          </a:bodyPr>
          <a:lstStyle/>
          <a:p>
            <a:r>
              <a:rPr lang="en-US" sz="1200" dirty="0"/>
              <a:t>Results displayed as such.  Order in which results are displayed are based on search type and terms and closest match.  Matching terms are highlighted in the Expert synapsis displayed.  Clicking the name will take the user to the Expert’s profile page.</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855431"/>
            <a:ext cx="2770265" cy="799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1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DC9F3449-4B88-4147-BE05-5A5E18F1C3DE}"/>
              </a:ext>
            </a:extLst>
          </p:cNvPr>
          <p:cNvSpPr txBox="1"/>
          <p:nvPr/>
        </p:nvSpPr>
        <p:spPr>
          <a:xfrm>
            <a:off x="6248086" y="7134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008975" y="519931"/>
            <a:ext cx="5406113" cy="707886"/>
          </a:xfrm>
          <a:prstGeom prst="rect">
            <a:avLst/>
          </a:prstGeom>
          <a:noFill/>
        </p:spPr>
        <p:txBody>
          <a:bodyPr wrap="square" rtlCol="0">
            <a:spAutoFit/>
          </a:bodyPr>
          <a:lstStyle/>
          <a:p>
            <a:r>
              <a:rPr lang="en-US" sz="4000" dirty="0">
                <a:solidFill>
                  <a:schemeClr val="accent1">
                    <a:lumMod val="75000"/>
                  </a:schemeClr>
                </a:solidFill>
              </a:rPr>
              <a:t>John Doe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47891" y="685548"/>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008974" y="5551872"/>
            <a:ext cx="6805776" cy="369332"/>
          </a:xfrm>
          <a:prstGeom prst="rect">
            <a:avLst/>
          </a:prstGeom>
          <a:noFill/>
        </p:spPr>
        <p:txBody>
          <a:bodyPr wrap="square">
            <a:spAutoFit/>
          </a:bodyPr>
          <a:lstStyle/>
          <a:p>
            <a:r>
              <a:rPr lang="en-US" i="1" dirty="0">
                <a:solidFill>
                  <a:schemeClr val="accent1">
                    <a:lumMod val="75000"/>
                  </a:schemeClr>
                </a:solidFill>
              </a:rPr>
              <a:t>Back to results page:  </a:t>
            </a:r>
            <a:r>
              <a:rPr lang="en-US" b="1" i="1" u="sng" dirty="0">
                <a:solidFill>
                  <a:schemeClr val="accent1">
                    <a:lumMod val="75000"/>
                  </a:schemeClr>
                </a:solidFill>
              </a:rPr>
              <a:t>Results</a:t>
            </a:r>
          </a:p>
        </p:txBody>
      </p:sp>
      <p:sp>
        <p:nvSpPr>
          <p:cNvPr id="44" name="TextBox 43">
            <a:extLst>
              <a:ext uri="{FF2B5EF4-FFF2-40B4-BE49-F238E27FC236}">
                <a16:creationId xmlns:a16="http://schemas.microsoft.com/office/drawing/2014/main" id="{E5F52AF2-FFCB-4A67-89B3-3FBC955BA3D2}"/>
              </a:ext>
            </a:extLst>
          </p:cNvPr>
          <p:cNvSpPr txBox="1"/>
          <p:nvPr/>
        </p:nvSpPr>
        <p:spPr>
          <a:xfrm>
            <a:off x="9522934" y="3557765"/>
            <a:ext cx="1708774" cy="461665"/>
          </a:xfrm>
          <a:prstGeom prst="rect">
            <a:avLst/>
          </a:prstGeom>
          <a:noFill/>
          <a:ln>
            <a:solidFill>
              <a:schemeClr val="tx1"/>
            </a:solidFill>
          </a:ln>
        </p:spPr>
        <p:txBody>
          <a:bodyPr wrap="square" rtlCol="0">
            <a:spAutoFit/>
          </a:bodyPr>
          <a:lstStyle/>
          <a:p>
            <a:r>
              <a:rPr lang="en-US" sz="1200" i="1" dirty="0"/>
              <a:t>Page 1, scroll to display more information.</a:t>
            </a:r>
          </a:p>
        </p:txBody>
      </p:sp>
      <p:cxnSp>
        <p:nvCxnSpPr>
          <p:cNvPr id="45" name="Straight Arrow Connector 44">
            <a:extLst>
              <a:ext uri="{FF2B5EF4-FFF2-40B4-BE49-F238E27FC236}">
                <a16:creationId xmlns:a16="http://schemas.microsoft.com/office/drawing/2014/main" id="{7D682B7D-3F1A-44A4-8412-71802E80657F}"/>
              </a:ext>
            </a:extLst>
          </p:cNvPr>
          <p:cNvCxnSpPr>
            <a:cxnSpLocks/>
          </p:cNvCxnSpPr>
          <p:nvPr/>
        </p:nvCxnSpPr>
        <p:spPr>
          <a:xfrm flipH="1">
            <a:off x="6012903" y="5126087"/>
            <a:ext cx="1669025" cy="689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B83148-9F4E-4324-99C6-ECEDBA50629C}"/>
              </a:ext>
            </a:extLst>
          </p:cNvPr>
          <p:cNvSpPr txBox="1"/>
          <p:nvPr/>
        </p:nvSpPr>
        <p:spPr>
          <a:xfrm>
            <a:off x="3042045" y="4243060"/>
            <a:ext cx="3114955" cy="646331"/>
          </a:xfrm>
          <a:prstGeom prst="rect">
            <a:avLst/>
          </a:prstGeom>
          <a:noFill/>
        </p:spPr>
        <p:txBody>
          <a:bodyPr wrap="none" rtlCol="0">
            <a:spAutoFit/>
          </a:bodyPr>
          <a:lstStyle/>
          <a:p>
            <a:r>
              <a:rPr lang="en-US" sz="2000" b="1" dirty="0">
                <a:solidFill>
                  <a:schemeClr val="accent1"/>
                </a:solidFill>
              </a:rPr>
              <a:t>Classes:  </a:t>
            </a:r>
            <a:r>
              <a:rPr lang="en-US" sz="1600" dirty="0">
                <a:solidFill>
                  <a:schemeClr val="tx1">
                    <a:lumMod val="75000"/>
                    <a:lumOff val="25000"/>
                  </a:schemeClr>
                </a:solidFill>
              </a:rPr>
              <a:t>CS 290, CS 162, CS 454, </a:t>
            </a:r>
          </a:p>
          <a:p>
            <a:r>
              <a:rPr lang="en-US" sz="1600" dirty="0">
                <a:solidFill>
                  <a:schemeClr val="tx1">
                    <a:lumMod val="75000"/>
                    <a:lumOff val="25000"/>
                  </a:schemeClr>
                </a:solidFill>
              </a:rPr>
              <a:t>	CS 361</a:t>
            </a:r>
          </a:p>
        </p:txBody>
      </p:sp>
      <p:sp>
        <p:nvSpPr>
          <p:cNvPr id="33" name="TextBox 32">
            <a:extLst>
              <a:ext uri="{FF2B5EF4-FFF2-40B4-BE49-F238E27FC236}">
                <a16:creationId xmlns:a16="http://schemas.microsoft.com/office/drawing/2014/main" id="{6F345033-5061-2749-8DA6-802473450138}"/>
              </a:ext>
            </a:extLst>
          </p:cNvPr>
          <p:cNvSpPr txBox="1"/>
          <p:nvPr/>
        </p:nvSpPr>
        <p:spPr>
          <a:xfrm>
            <a:off x="3042045" y="2108530"/>
            <a:ext cx="2970858" cy="400110"/>
          </a:xfrm>
          <a:prstGeom prst="rect">
            <a:avLst/>
          </a:prstGeom>
          <a:solidFill>
            <a:schemeClr val="bg1"/>
          </a:solidFill>
          <a:ln>
            <a:solidFill>
              <a:schemeClr val="bg1"/>
            </a:solidFill>
          </a:ln>
        </p:spPr>
        <p:txBody>
          <a:bodyPr wrap="square" rtlCol="0">
            <a:spAutoFit/>
          </a:bodyPr>
          <a:lstStyle/>
          <a:p>
            <a:r>
              <a:rPr lang="en-US" sz="2000" b="1" dirty="0">
                <a:solidFill>
                  <a:schemeClr val="accent1"/>
                </a:solidFill>
              </a:rPr>
              <a:t>Skills:</a:t>
            </a:r>
          </a:p>
        </p:txBody>
      </p:sp>
      <p:sp>
        <p:nvSpPr>
          <p:cNvPr id="36" name="TextBox 35">
            <a:extLst>
              <a:ext uri="{FF2B5EF4-FFF2-40B4-BE49-F238E27FC236}">
                <a16:creationId xmlns:a16="http://schemas.microsoft.com/office/drawing/2014/main" id="{29F56481-6612-1043-BF9F-EA739CFB139B}"/>
              </a:ext>
            </a:extLst>
          </p:cNvPr>
          <p:cNvSpPr txBox="1"/>
          <p:nvPr/>
        </p:nvSpPr>
        <p:spPr>
          <a:xfrm>
            <a:off x="3042045" y="2503955"/>
            <a:ext cx="2970858" cy="1477328"/>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tx1">
                    <a:lumMod val="75000"/>
                    <a:lumOff val="25000"/>
                  </a:schemeClr>
                </a:solidFill>
              </a:rPr>
              <a:t>Python</a:t>
            </a:r>
          </a:p>
          <a:p>
            <a:pPr marL="342900" indent="-342900">
              <a:buFont typeface="Arial" panose="020B0604020202020204" pitchFamily="34" charset="0"/>
              <a:buChar char="•"/>
            </a:pPr>
            <a:r>
              <a:rPr lang="en-US" dirty="0">
                <a:solidFill>
                  <a:schemeClr val="tx1">
                    <a:lumMod val="75000"/>
                    <a:lumOff val="25000"/>
                  </a:schemeClr>
                </a:solidFill>
              </a:rPr>
              <a:t>Agile</a:t>
            </a:r>
          </a:p>
          <a:p>
            <a:pPr marL="342900" indent="-342900">
              <a:buFont typeface="Arial" panose="020B0604020202020204" pitchFamily="34" charset="0"/>
              <a:buChar char="•"/>
            </a:pPr>
            <a:r>
              <a:rPr lang="en-US" dirty="0">
                <a:solidFill>
                  <a:schemeClr val="tx1">
                    <a:lumMod val="75000"/>
                    <a:lumOff val="25000"/>
                  </a:schemeClr>
                </a:solidFill>
              </a:rPr>
              <a:t>C#</a:t>
            </a:r>
          </a:p>
          <a:p>
            <a:pPr marL="342900" indent="-342900">
              <a:buFont typeface="Arial" panose="020B0604020202020204" pitchFamily="34" charset="0"/>
              <a:buChar char="•"/>
            </a:pPr>
            <a:r>
              <a:rPr lang="en-US" dirty="0">
                <a:solidFill>
                  <a:schemeClr val="tx1">
                    <a:lumMod val="75000"/>
                    <a:lumOff val="25000"/>
                  </a:schemeClr>
                </a:solidFill>
              </a:rPr>
              <a:t>C++</a:t>
            </a:r>
          </a:p>
          <a:p>
            <a:endParaRPr lang="en-US" dirty="0"/>
          </a:p>
        </p:txBody>
      </p:sp>
      <p:sp>
        <p:nvSpPr>
          <p:cNvPr id="3" name="TextBox 2">
            <a:extLst>
              <a:ext uri="{FF2B5EF4-FFF2-40B4-BE49-F238E27FC236}">
                <a16:creationId xmlns:a16="http://schemas.microsoft.com/office/drawing/2014/main" id="{B3F41BAC-0094-4ADF-8577-DE7F6FAEEF7C}"/>
              </a:ext>
            </a:extLst>
          </p:cNvPr>
          <p:cNvSpPr txBox="1"/>
          <p:nvPr/>
        </p:nvSpPr>
        <p:spPr>
          <a:xfrm>
            <a:off x="3008975" y="5798093"/>
            <a:ext cx="8905935" cy="369332"/>
          </a:xfrm>
          <a:prstGeom prst="rect">
            <a:avLst/>
          </a:prstGeom>
          <a:noFill/>
        </p:spPr>
        <p:txBody>
          <a:bodyPr wrap="square">
            <a:spAutoFit/>
          </a:bodyPr>
          <a:lstStyle/>
          <a:p>
            <a:r>
              <a:rPr lang="en-US" i="1" dirty="0">
                <a:solidFill>
                  <a:schemeClr val="accent1">
                    <a:lumMod val="75000"/>
                  </a:schemeClr>
                </a:solidFill>
              </a:rPr>
              <a:t>Information incomplete, incorrect, or have information to add? </a:t>
            </a:r>
            <a:r>
              <a:rPr lang="en-US" b="1" i="1" u="sng" dirty="0">
                <a:solidFill>
                  <a:schemeClr val="accent1">
                    <a:lumMod val="75000"/>
                  </a:schemeClr>
                </a:solidFill>
              </a:rPr>
              <a:t>Modify Expert Profile</a:t>
            </a:r>
          </a:p>
        </p:txBody>
      </p:sp>
      <p:cxnSp>
        <p:nvCxnSpPr>
          <p:cNvPr id="35" name="Straight Arrow Connector 34">
            <a:extLst>
              <a:ext uri="{FF2B5EF4-FFF2-40B4-BE49-F238E27FC236}">
                <a16:creationId xmlns:a16="http://schemas.microsoft.com/office/drawing/2014/main" id="{29FA56B6-61C1-4322-8AA6-76DB00169A3C}"/>
              </a:ext>
            </a:extLst>
          </p:cNvPr>
          <p:cNvCxnSpPr>
            <a:cxnSpLocks/>
          </p:cNvCxnSpPr>
          <p:nvPr/>
        </p:nvCxnSpPr>
        <p:spPr>
          <a:xfrm>
            <a:off x="8516438" y="5576621"/>
            <a:ext cx="675825" cy="254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DA2567-A362-4F81-9D1D-85D137D224A7}"/>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7490DF8-1180-4662-A8DF-73F4846AACCA}"/>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C688909-F7F5-44A1-B232-E21C8B91551C}"/>
              </a:ext>
            </a:extLst>
          </p:cNvPr>
          <p:cNvSpPr/>
          <p:nvPr/>
        </p:nvSpPr>
        <p:spPr>
          <a:xfrm>
            <a:off x="11503420" y="2365455"/>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81E718B-02A1-4D6C-A391-60E4D9B87096}"/>
              </a:ext>
            </a:extLst>
          </p:cNvPr>
          <p:cNvSpPr txBox="1"/>
          <p:nvPr/>
        </p:nvSpPr>
        <p:spPr>
          <a:xfrm>
            <a:off x="7834326" y="4903538"/>
            <a:ext cx="1708774" cy="830997"/>
          </a:xfrm>
          <a:prstGeom prst="rect">
            <a:avLst/>
          </a:prstGeom>
          <a:noFill/>
          <a:ln>
            <a:solidFill>
              <a:schemeClr val="tx1"/>
            </a:solidFill>
          </a:ln>
        </p:spPr>
        <p:txBody>
          <a:bodyPr wrap="square" rtlCol="0">
            <a:spAutoFit/>
          </a:bodyPr>
          <a:lstStyle/>
          <a:p>
            <a:r>
              <a:rPr lang="en-US" sz="1200" dirty="0"/>
              <a:t>Hyperlink takes user back to the results page they came from, or to modify expert page</a:t>
            </a:r>
          </a:p>
        </p:txBody>
      </p:sp>
      <p:sp>
        <p:nvSpPr>
          <p:cNvPr id="6" name="TextBox 5">
            <a:extLst>
              <a:ext uri="{FF2B5EF4-FFF2-40B4-BE49-F238E27FC236}">
                <a16:creationId xmlns:a16="http://schemas.microsoft.com/office/drawing/2014/main" id="{EC015D96-A1B5-0C4D-80D5-884E5BB6814A}"/>
              </a:ext>
            </a:extLst>
          </p:cNvPr>
          <p:cNvSpPr txBox="1"/>
          <p:nvPr/>
        </p:nvSpPr>
        <p:spPr>
          <a:xfrm>
            <a:off x="6012903" y="1696002"/>
            <a:ext cx="3137052" cy="3046988"/>
          </a:xfrm>
          <a:prstGeom prst="rect">
            <a:avLst/>
          </a:prstGeom>
          <a:noFill/>
        </p:spPr>
        <p:txBody>
          <a:bodyPr wrap="square" rtlCol="0">
            <a:spAutoFit/>
          </a:bodyPr>
          <a:lstStyle/>
          <a:p>
            <a:r>
              <a:rPr lang="en-US" sz="1200" b="1" dirty="0">
                <a:solidFill>
                  <a:srgbClr val="FF0000"/>
                </a:solidFill>
              </a:rPr>
              <a:t>■ What changed?</a:t>
            </a:r>
          </a:p>
          <a:p>
            <a:r>
              <a:rPr lang="en-US" sz="1200" dirty="0">
                <a:solidFill>
                  <a:srgbClr val="FF0000"/>
                </a:solidFill>
              </a:rPr>
              <a:t>We added a Modify Expert Profile button to profile page.</a:t>
            </a:r>
          </a:p>
          <a:p>
            <a:r>
              <a:rPr lang="en-US" sz="1200" b="1" dirty="0">
                <a:solidFill>
                  <a:srgbClr val="FF0000"/>
                </a:solidFill>
              </a:rPr>
              <a:t>■ Who made the change?</a:t>
            </a:r>
          </a:p>
          <a:p>
            <a:r>
              <a:rPr lang="en-US" sz="1200" dirty="0">
                <a:solidFill>
                  <a:srgbClr val="FF0000"/>
                </a:solidFill>
              </a:rPr>
              <a:t>Sawyer </a:t>
            </a:r>
            <a:r>
              <a:rPr lang="en-US" sz="1200" dirty="0" err="1">
                <a:solidFill>
                  <a:srgbClr val="FF0000"/>
                </a:solidFill>
              </a:rPr>
              <a:t>Paeth</a:t>
            </a:r>
            <a:endParaRPr lang="en-US" sz="1200" dirty="0">
              <a:solidFill>
                <a:srgbClr val="FF0000"/>
              </a:solidFill>
            </a:endParaRPr>
          </a:p>
          <a:p>
            <a:r>
              <a:rPr lang="en-US" sz="1200" b="1" dirty="0">
                <a:solidFill>
                  <a:srgbClr val="FF0000"/>
                </a:solidFill>
              </a:rPr>
              <a:t>■ Why the change was made?</a:t>
            </a:r>
          </a:p>
          <a:p>
            <a:r>
              <a:rPr lang="en-US" sz="1200" dirty="0">
                <a:solidFill>
                  <a:srgbClr val="FF0000"/>
                </a:solidFill>
              </a:rPr>
              <a:t>We received feedback that it made sense to be able to edit a profile from this page and we agreed.</a:t>
            </a:r>
          </a:p>
          <a:p>
            <a:r>
              <a:rPr lang="en-US" sz="1200" b="1" dirty="0">
                <a:solidFill>
                  <a:srgbClr val="FF0000"/>
                </a:solidFill>
              </a:rPr>
              <a:t>■ Which heuristics the change reflects?</a:t>
            </a:r>
          </a:p>
          <a:p>
            <a:r>
              <a:rPr lang="en-US" sz="1200" dirty="0">
                <a:solidFill>
                  <a:srgbClr val="FF0000"/>
                </a:solidFill>
              </a:rPr>
              <a:t>I think this changes reflects heuristics number 5 and number 6.  the button provides a convenient way to backtrack to editing a profile.  It also provides an alternate approach to editing a profile then doing so from the modify expert page. </a:t>
            </a:r>
            <a:endParaRPr lang="en-US" dirty="0"/>
          </a:p>
        </p:txBody>
      </p:sp>
      <p:cxnSp>
        <p:nvCxnSpPr>
          <p:cNvPr id="11" name="Straight Arrow Connector 10">
            <a:extLst>
              <a:ext uri="{FF2B5EF4-FFF2-40B4-BE49-F238E27FC236}">
                <a16:creationId xmlns:a16="http://schemas.microsoft.com/office/drawing/2014/main" id="{48CF73C5-4114-4246-9EE5-C26A10416030}"/>
              </a:ext>
            </a:extLst>
          </p:cNvPr>
          <p:cNvCxnSpPr/>
          <p:nvPr/>
        </p:nvCxnSpPr>
        <p:spPr>
          <a:xfrm>
            <a:off x="9149955" y="4019430"/>
            <a:ext cx="1139557" cy="181189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97A83C7A-FCD9-5F40-912E-79E40221B8D1}"/>
              </a:ext>
            </a:extLst>
          </p:cNvPr>
          <p:cNvSpPr txBox="1"/>
          <p:nvPr/>
        </p:nvSpPr>
        <p:spPr>
          <a:xfrm>
            <a:off x="71252" y="3235569"/>
            <a:ext cx="2017059" cy="2462213"/>
          </a:xfrm>
          <a:prstGeom prst="rect">
            <a:avLst/>
          </a:prstGeom>
          <a:noFill/>
        </p:spPr>
        <p:txBody>
          <a:bodyPr wrap="square" rtlCol="0">
            <a:spAutoFit/>
          </a:bodyPr>
          <a:lstStyle/>
          <a:p>
            <a:r>
              <a:rPr lang="en-US" sz="1100" b="1" dirty="0">
                <a:solidFill>
                  <a:srgbClr val="FF0000"/>
                </a:solidFill>
              </a:rPr>
              <a:t>■ What changed?</a:t>
            </a:r>
          </a:p>
          <a:p>
            <a:r>
              <a:rPr lang="en-US" sz="1100" dirty="0">
                <a:solidFill>
                  <a:srgbClr val="FF0000"/>
                </a:solidFill>
              </a:rPr>
              <a:t>We added a note to explain the Modify Expert Profile button</a:t>
            </a:r>
          </a:p>
          <a:p>
            <a:r>
              <a:rPr lang="en-US" sz="1100" b="1" dirty="0">
                <a:solidFill>
                  <a:srgbClr val="FF0000"/>
                </a:solidFill>
              </a:rPr>
              <a:t>■ Who made the change?</a:t>
            </a:r>
          </a:p>
          <a:p>
            <a:r>
              <a:rPr lang="en-US" sz="1100" dirty="0">
                <a:solidFill>
                  <a:srgbClr val="FF0000"/>
                </a:solidFill>
              </a:rPr>
              <a:t>Chris Haller</a:t>
            </a:r>
          </a:p>
          <a:p>
            <a:r>
              <a:rPr lang="en-US" sz="1100" b="1" dirty="0">
                <a:solidFill>
                  <a:srgbClr val="FF0000"/>
                </a:solidFill>
              </a:rPr>
              <a:t>■ Why the change was made?</a:t>
            </a:r>
          </a:p>
          <a:p>
            <a:r>
              <a:rPr lang="en-US" sz="1100" dirty="0">
                <a:solidFill>
                  <a:srgbClr val="FF0000"/>
                </a:solidFill>
              </a:rPr>
              <a:t>We wanted to make sure the user knew the purpose of the button.</a:t>
            </a:r>
          </a:p>
          <a:p>
            <a:r>
              <a:rPr lang="en-US" sz="1100" b="1" dirty="0">
                <a:solidFill>
                  <a:srgbClr val="FF0000"/>
                </a:solidFill>
              </a:rPr>
              <a:t>■ Which heuristics the change reflects?</a:t>
            </a:r>
          </a:p>
          <a:p>
            <a:r>
              <a:rPr lang="en-US" sz="1100" dirty="0">
                <a:solidFill>
                  <a:srgbClr val="FF0000"/>
                </a:solidFill>
              </a:rPr>
              <a:t>The change reflects heuristic number 2, explain what existing features do.</a:t>
            </a:r>
            <a:endParaRPr lang="en-US" dirty="0"/>
          </a:p>
        </p:txBody>
      </p:sp>
      <p:cxnSp>
        <p:nvCxnSpPr>
          <p:cNvPr id="22" name="Straight Arrow Connector 21">
            <a:extLst>
              <a:ext uri="{FF2B5EF4-FFF2-40B4-BE49-F238E27FC236}">
                <a16:creationId xmlns:a16="http://schemas.microsoft.com/office/drawing/2014/main" id="{B0E685BB-9F55-2D47-BD72-5714933C119A}"/>
              </a:ext>
            </a:extLst>
          </p:cNvPr>
          <p:cNvCxnSpPr>
            <a:endCxn id="3" idx="1"/>
          </p:cNvCxnSpPr>
          <p:nvPr/>
        </p:nvCxnSpPr>
        <p:spPr>
          <a:xfrm>
            <a:off x="2088311" y="5426110"/>
            <a:ext cx="920664" cy="55664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263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DC9F3449-4B88-4147-BE05-5A5E18F1C3DE}"/>
              </a:ext>
            </a:extLst>
          </p:cNvPr>
          <p:cNvSpPr txBox="1"/>
          <p:nvPr/>
        </p:nvSpPr>
        <p:spPr>
          <a:xfrm>
            <a:off x="6248086" y="7134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008975" y="519931"/>
            <a:ext cx="5406113" cy="707886"/>
          </a:xfrm>
          <a:prstGeom prst="rect">
            <a:avLst/>
          </a:prstGeom>
          <a:noFill/>
        </p:spPr>
        <p:txBody>
          <a:bodyPr wrap="square" rtlCol="0">
            <a:spAutoFit/>
          </a:bodyPr>
          <a:lstStyle/>
          <a:p>
            <a:r>
              <a:rPr lang="en-US" sz="4000" dirty="0">
                <a:solidFill>
                  <a:schemeClr val="accent1">
                    <a:lumMod val="75000"/>
                  </a:schemeClr>
                </a:solidFill>
              </a:rPr>
              <a:t>John Doe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47891" y="685548"/>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008974" y="5551872"/>
            <a:ext cx="6805776" cy="369332"/>
          </a:xfrm>
          <a:prstGeom prst="rect">
            <a:avLst/>
          </a:prstGeom>
          <a:noFill/>
        </p:spPr>
        <p:txBody>
          <a:bodyPr wrap="square">
            <a:spAutoFit/>
          </a:bodyPr>
          <a:lstStyle/>
          <a:p>
            <a:r>
              <a:rPr lang="en-US" i="1" dirty="0">
                <a:solidFill>
                  <a:schemeClr val="accent1">
                    <a:lumMod val="75000"/>
                  </a:schemeClr>
                </a:solidFill>
              </a:rPr>
              <a:t>Back to results page:  </a:t>
            </a:r>
            <a:r>
              <a:rPr lang="en-US" b="1" i="1" u="sng" dirty="0">
                <a:solidFill>
                  <a:schemeClr val="accent1">
                    <a:lumMod val="75000"/>
                  </a:schemeClr>
                </a:solidFill>
              </a:rPr>
              <a:t>Results</a:t>
            </a:r>
          </a:p>
        </p:txBody>
      </p:sp>
      <p:sp>
        <p:nvSpPr>
          <p:cNvPr id="44" name="TextBox 43">
            <a:extLst>
              <a:ext uri="{FF2B5EF4-FFF2-40B4-BE49-F238E27FC236}">
                <a16:creationId xmlns:a16="http://schemas.microsoft.com/office/drawing/2014/main" id="{E5F52AF2-FFCB-4A67-89B3-3FBC955BA3D2}"/>
              </a:ext>
            </a:extLst>
          </p:cNvPr>
          <p:cNvSpPr txBox="1"/>
          <p:nvPr/>
        </p:nvSpPr>
        <p:spPr>
          <a:xfrm>
            <a:off x="7681926" y="4751138"/>
            <a:ext cx="1708774" cy="830997"/>
          </a:xfrm>
          <a:prstGeom prst="rect">
            <a:avLst/>
          </a:prstGeom>
          <a:noFill/>
          <a:ln>
            <a:solidFill>
              <a:schemeClr val="tx1"/>
            </a:solidFill>
          </a:ln>
        </p:spPr>
        <p:txBody>
          <a:bodyPr wrap="square" rtlCol="0">
            <a:spAutoFit/>
          </a:bodyPr>
          <a:lstStyle/>
          <a:p>
            <a:r>
              <a:rPr lang="en-US" sz="1200" dirty="0"/>
              <a:t>Hyperlink takes user back to the results page they came from, or to modify expert page</a:t>
            </a:r>
          </a:p>
        </p:txBody>
      </p:sp>
      <p:cxnSp>
        <p:nvCxnSpPr>
          <p:cNvPr id="45" name="Straight Arrow Connector 44">
            <a:extLst>
              <a:ext uri="{FF2B5EF4-FFF2-40B4-BE49-F238E27FC236}">
                <a16:creationId xmlns:a16="http://schemas.microsoft.com/office/drawing/2014/main" id="{7D682B7D-3F1A-44A4-8412-71802E80657F}"/>
              </a:ext>
            </a:extLst>
          </p:cNvPr>
          <p:cNvCxnSpPr>
            <a:cxnSpLocks/>
          </p:cNvCxnSpPr>
          <p:nvPr/>
        </p:nvCxnSpPr>
        <p:spPr>
          <a:xfrm flipH="1">
            <a:off x="6012903" y="5126087"/>
            <a:ext cx="1669025" cy="689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0BB414D-3722-4C02-9173-5AFBD3092D6F}"/>
              </a:ext>
            </a:extLst>
          </p:cNvPr>
          <p:cNvSpPr txBox="1"/>
          <p:nvPr/>
        </p:nvSpPr>
        <p:spPr>
          <a:xfrm>
            <a:off x="3076106" y="4162573"/>
            <a:ext cx="2355325" cy="677108"/>
          </a:xfrm>
          <a:prstGeom prst="rect">
            <a:avLst/>
          </a:prstGeom>
          <a:noFill/>
        </p:spPr>
        <p:txBody>
          <a:bodyPr wrap="none" rtlCol="0">
            <a:spAutoFit/>
          </a:bodyPr>
          <a:lstStyle/>
          <a:p>
            <a:r>
              <a:rPr lang="en-US" sz="2000" b="1" dirty="0">
                <a:solidFill>
                  <a:schemeClr val="accent1"/>
                </a:solidFill>
              </a:rPr>
              <a:t>Organization: </a:t>
            </a:r>
          </a:p>
          <a:p>
            <a:r>
              <a:rPr lang="en-US" dirty="0">
                <a:solidFill>
                  <a:schemeClr val="tx1">
                    <a:lumMod val="75000"/>
                    <a:lumOff val="25000"/>
                  </a:schemeClr>
                </a:solidFill>
              </a:rPr>
              <a:t>Witness Protection Inc</a:t>
            </a:r>
            <a:r>
              <a:rPr lang="en-US" dirty="0"/>
              <a:t>.</a:t>
            </a:r>
          </a:p>
        </p:txBody>
      </p:sp>
      <p:cxnSp>
        <p:nvCxnSpPr>
          <p:cNvPr id="59" name="Straight Arrow Connector 58">
            <a:extLst>
              <a:ext uri="{FF2B5EF4-FFF2-40B4-BE49-F238E27FC236}">
                <a16:creationId xmlns:a16="http://schemas.microsoft.com/office/drawing/2014/main" id="{6A3AC703-1A10-42D9-874C-759EF296F552}"/>
              </a:ext>
            </a:extLst>
          </p:cNvPr>
          <p:cNvCxnSpPr>
            <a:cxnSpLocks/>
          </p:cNvCxnSpPr>
          <p:nvPr/>
        </p:nvCxnSpPr>
        <p:spPr>
          <a:xfrm flipH="1">
            <a:off x="5820406" y="2214632"/>
            <a:ext cx="1279787" cy="383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42" idx="3"/>
          </p:cNvCxnSpPr>
          <p:nvPr/>
        </p:nvCxnSpPr>
        <p:spPr>
          <a:xfrm flipV="1">
            <a:off x="1871023" y="2597664"/>
            <a:ext cx="1172268" cy="1546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501F2AF-36D9-1E46-AD94-084CA604033F}"/>
              </a:ext>
            </a:extLst>
          </p:cNvPr>
          <p:cNvSpPr txBox="1"/>
          <p:nvPr/>
        </p:nvSpPr>
        <p:spPr>
          <a:xfrm>
            <a:off x="3043291" y="1890153"/>
            <a:ext cx="2777115" cy="400110"/>
          </a:xfrm>
          <a:prstGeom prst="rect">
            <a:avLst/>
          </a:prstGeom>
          <a:noFill/>
        </p:spPr>
        <p:txBody>
          <a:bodyPr wrap="square" rtlCol="0">
            <a:spAutoFit/>
          </a:bodyPr>
          <a:lstStyle/>
          <a:p>
            <a:r>
              <a:rPr lang="en-US" sz="2000" b="1" dirty="0">
                <a:solidFill>
                  <a:schemeClr val="accent1"/>
                </a:solidFill>
              </a:rPr>
              <a:t>Links:</a:t>
            </a:r>
          </a:p>
        </p:txBody>
      </p:sp>
      <p:sp>
        <p:nvSpPr>
          <p:cNvPr id="40" name="TextBox 39">
            <a:extLst>
              <a:ext uri="{FF2B5EF4-FFF2-40B4-BE49-F238E27FC236}">
                <a16:creationId xmlns:a16="http://schemas.microsoft.com/office/drawing/2014/main" id="{8E01BF9C-4C3F-8048-8F9D-42090B8985A1}"/>
              </a:ext>
            </a:extLst>
          </p:cNvPr>
          <p:cNvSpPr txBox="1"/>
          <p:nvPr/>
        </p:nvSpPr>
        <p:spPr>
          <a:xfrm>
            <a:off x="3043291" y="2300525"/>
            <a:ext cx="3723575" cy="1615827"/>
          </a:xfrm>
          <a:prstGeom prst="rect">
            <a:avLst/>
          </a:prstGeom>
          <a:noFill/>
        </p:spPr>
        <p:txBody>
          <a:bodyPr wrap="square" rtlCol="0">
            <a:spAutoFit/>
          </a:bodyPr>
          <a:lstStyle/>
          <a:p>
            <a:pPr>
              <a:lnSpc>
                <a:spcPct val="150000"/>
              </a:lnSpc>
            </a:pPr>
            <a:r>
              <a:rPr lang="en-US" u="sng" dirty="0">
                <a:solidFill>
                  <a:schemeClr val="tx1">
                    <a:lumMod val="75000"/>
                    <a:lumOff val="25000"/>
                  </a:schemeClr>
                </a:solidFill>
                <a:hlinkClick r:id="rId4" tooltip="github.com">
                  <a:extLst>
                    <a:ext uri="{A12FA001-AC4F-418D-AE19-62706E023703}">
                      <ahyp:hlinkClr xmlns:ahyp="http://schemas.microsoft.com/office/drawing/2018/hyperlinkcolor" val="tx"/>
                    </a:ext>
                  </a:extLst>
                </a:hlinkClick>
              </a:rPr>
              <a:t>https://github.com/JohnDoe</a:t>
            </a:r>
            <a:endParaRPr lang="en-US" u="sng" dirty="0">
              <a:solidFill>
                <a:schemeClr val="tx1">
                  <a:lumMod val="75000"/>
                  <a:lumOff val="25000"/>
                </a:schemeClr>
              </a:solidFill>
            </a:endParaRPr>
          </a:p>
          <a:p>
            <a:pPr>
              <a:lnSpc>
                <a:spcPct val="150000"/>
              </a:lnSpc>
            </a:pPr>
            <a:r>
              <a:rPr lang="en-US" u="sng" dirty="0">
                <a:solidFill>
                  <a:schemeClr val="tx1">
                    <a:lumMod val="75000"/>
                    <a:lumOff val="25000"/>
                  </a:schemeClr>
                </a:solidFill>
                <a:hlinkClick r:id="rId5">
                  <a:extLst>
                    <a:ext uri="{A12FA001-AC4F-418D-AE19-62706E023703}">
                      <ahyp:hlinkClr xmlns:ahyp="http://schemas.microsoft.com/office/drawing/2018/hyperlinkcolor" val="tx"/>
                    </a:ext>
                  </a:extLst>
                </a:hlinkClick>
              </a:rPr>
              <a:t>https://twitter.com/John_Doe77</a:t>
            </a:r>
            <a:endParaRPr lang="en-US" u="sng" dirty="0">
              <a:solidFill>
                <a:schemeClr val="tx1">
                  <a:lumMod val="75000"/>
                  <a:lumOff val="25000"/>
                </a:schemeClr>
              </a:solidFill>
            </a:endParaRPr>
          </a:p>
          <a:p>
            <a:pPr>
              <a:lnSpc>
                <a:spcPct val="150000"/>
              </a:lnSpc>
            </a:pPr>
            <a:r>
              <a:rPr lang="en-US" u="sng" dirty="0">
                <a:solidFill>
                  <a:schemeClr val="tx1">
                    <a:lumMod val="75000"/>
                    <a:lumOff val="25000"/>
                  </a:schemeClr>
                </a:solidFill>
              </a:rPr>
              <a:t>https://</a:t>
            </a:r>
            <a:r>
              <a:rPr lang="en-US" u="sng" dirty="0" err="1">
                <a:solidFill>
                  <a:schemeClr val="tx1">
                    <a:lumMod val="75000"/>
                    <a:lumOff val="25000"/>
                  </a:schemeClr>
                </a:solidFill>
              </a:rPr>
              <a:t>LinkedIn.com</a:t>
            </a:r>
            <a:r>
              <a:rPr lang="en-US" u="sng" dirty="0">
                <a:solidFill>
                  <a:schemeClr val="tx1">
                    <a:lumMod val="75000"/>
                    <a:lumOff val="25000"/>
                  </a:schemeClr>
                </a:solidFill>
              </a:rPr>
              <a:t>/in/John-Doe-a5</a:t>
            </a:r>
          </a:p>
          <a:p>
            <a:endParaRPr lang="en-US" dirty="0">
              <a:solidFill>
                <a:schemeClr val="accent1"/>
              </a:solidFill>
            </a:endParaRPr>
          </a:p>
        </p:txBody>
      </p:sp>
      <p:sp>
        <p:nvSpPr>
          <p:cNvPr id="42" name="TextBox 41">
            <a:extLst>
              <a:ext uri="{FF2B5EF4-FFF2-40B4-BE49-F238E27FC236}">
                <a16:creationId xmlns:a16="http://schemas.microsoft.com/office/drawing/2014/main" id="{4EA351EC-6C51-0D44-B6CD-CECABB2F77DF}"/>
              </a:ext>
            </a:extLst>
          </p:cNvPr>
          <p:cNvSpPr txBox="1"/>
          <p:nvPr/>
        </p:nvSpPr>
        <p:spPr>
          <a:xfrm>
            <a:off x="71252" y="3820952"/>
            <a:ext cx="1799771" cy="646331"/>
          </a:xfrm>
          <a:prstGeom prst="rect">
            <a:avLst/>
          </a:prstGeom>
          <a:noFill/>
          <a:ln>
            <a:solidFill>
              <a:schemeClr val="tx1"/>
            </a:solidFill>
          </a:ln>
        </p:spPr>
        <p:txBody>
          <a:bodyPr wrap="square" rtlCol="0">
            <a:spAutoFit/>
          </a:bodyPr>
          <a:lstStyle/>
          <a:p>
            <a:r>
              <a:rPr lang="en-US" sz="1200" dirty="0"/>
              <a:t>Hyperlinks take user to expert’s GitHub, Twitter and LinkedIn pages.</a:t>
            </a:r>
          </a:p>
        </p:txBody>
      </p:sp>
      <p:cxnSp>
        <p:nvCxnSpPr>
          <p:cNvPr id="54" name="Straight Arrow Connector 53">
            <a:extLst>
              <a:ext uri="{FF2B5EF4-FFF2-40B4-BE49-F238E27FC236}">
                <a16:creationId xmlns:a16="http://schemas.microsoft.com/office/drawing/2014/main" id="{C3DF2B64-7833-5D4F-992E-FFE8913C4789}"/>
              </a:ext>
            </a:extLst>
          </p:cNvPr>
          <p:cNvCxnSpPr>
            <a:cxnSpLocks/>
            <a:stCxn id="42" idx="3"/>
          </p:cNvCxnSpPr>
          <p:nvPr/>
        </p:nvCxnSpPr>
        <p:spPr>
          <a:xfrm flipV="1">
            <a:off x="1871023" y="2987038"/>
            <a:ext cx="1172268" cy="1157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D7CA036-0D52-8641-9BC1-7406B24E0A82}"/>
              </a:ext>
            </a:extLst>
          </p:cNvPr>
          <p:cNvCxnSpPr>
            <a:cxnSpLocks/>
            <a:stCxn id="42" idx="3"/>
          </p:cNvCxnSpPr>
          <p:nvPr/>
        </p:nvCxnSpPr>
        <p:spPr>
          <a:xfrm flipV="1">
            <a:off x="1871023" y="3457442"/>
            <a:ext cx="1205083" cy="686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619286A-8BC0-6A45-8FDF-32C03EA60B77}"/>
              </a:ext>
            </a:extLst>
          </p:cNvPr>
          <p:cNvSpPr txBox="1"/>
          <p:nvPr/>
        </p:nvSpPr>
        <p:spPr>
          <a:xfrm>
            <a:off x="7114997" y="1890153"/>
            <a:ext cx="2148968" cy="830997"/>
          </a:xfrm>
          <a:prstGeom prst="rect">
            <a:avLst/>
          </a:prstGeom>
          <a:noFill/>
          <a:ln>
            <a:solidFill>
              <a:schemeClr val="tx1"/>
            </a:solidFill>
          </a:ln>
        </p:spPr>
        <p:txBody>
          <a:bodyPr wrap="square" rtlCol="0">
            <a:spAutoFit/>
          </a:bodyPr>
          <a:lstStyle/>
          <a:p>
            <a:r>
              <a:rPr lang="en-US" sz="1200" dirty="0"/>
              <a:t>Scrollable GitHub link brings up a pop-up display of current projects on the experts GitHub repository.</a:t>
            </a:r>
          </a:p>
        </p:txBody>
      </p:sp>
      <p:sp>
        <p:nvSpPr>
          <p:cNvPr id="3" name="TextBox 2">
            <a:extLst>
              <a:ext uri="{FF2B5EF4-FFF2-40B4-BE49-F238E27FC236}">
                <a16:creationId xmlns:a16="http://schemas.microsoft.com/office/drawing/2014/main" id="{B3F41BAC-0094-4ADF-8577-DE7F6FAEEF7C}"/>
              </a:ext>
            </a:extLst>
          </p:cNvPr>
          <p:cNvSpPr txBox="1"/>
          <p:nvPr/>
        </p:nvSpPr>
        <p:spPr>
          <a:xfrm>
            <a:off x="3008975" y="5798093"/>
            <a:ext cx="8905935" cy="369332"/>
          </a:xfrm>
          <a:prstGeom prst="rect">
            <a:avLst/>
          </a:prstGeom>
          <a:noFill/>
        </p:spPr>
        <p:txBody>
          <a:bodyPr wrap="square">
            <a:spAutoFit/>
          </a:bodyPr>
          <a:lstStyle/>
          <a:p>
            <a:r>
              <a:rPr lang="en-US" i="1" dirty="0">
                <a:solidFill>
                  <a:schemeClr val="accent1">
                    <a:lumMod val="75000"/>
                  </a:schemeClr>
                </a:solidFill>
              </a:rPr>
              <a:t>Information incomplete, incorrect, or have information to add? </a:t>
            </a:r>
            <a:r>
              <a:rPr lang="en-US" b="1" i="1" u="sng" dirty="0">
                <a:solidFill>
                  <a:schemeClr val="accent1">
                    <a:lumMod val="75000"/>
                  </a:schemeClr>
                </a:solidFill>
              </a:rPr>
              <a:t>Modify Expert Profile</a:t>
            </a:r>
          </a:p>
        </p:txBody>
      </p:sp>
      <p:cxnSp>
        <p:nvCxnSpPr>
          <p:cNvPr id="35" name="Straight Arrow Connector 34">
            <a:extLst>
              <a:ext uri="{FF2B5EF4-FFF2-40B4-BE49-F238E27FC236}">
                <a16:creationId xmlns:a16="http://schemas.microsoft.com/office/drawing/2014/main" id="{29FA56B6-61C1-4322-8AA6-76DB00169A3C}"/>
              </a:ext>
            </a:extLst>
          </p:cNvPr>
          <p:cNvCxnSpPr>
            <a:cxnSpLocks/>
          </p:cNvCxnSpPr>
          <p:nvPr/>
        </p:nvCxnSpPr>
        <p:spPr>
          <a:xfrm>
            <a:off x="8516438" y="5576621"/>
            <a:ext cx="675825" cy="254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3FBC535-48D1-4620-9D11-62F9EDA75B30}"/>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83BEBDA3-29C9-4AD4-96B7-37F0B58E58A7}"/>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B032FF3-5E13-4FB1-AFC7-7AD4FDDFE250}"/>
              </a:ext>
            </a:extLst>
          </p:cNvPr>
          <p:cNvSpPr/>
          <p:nvPr/>
        </p:nvSpPr>
        <p:spPr>
          <a:xfrm>
            <a:off x="11513431" y="4578674"/>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F27F27B-155E-4F6D-A9EC-34F41C9989D9}"/>
              </a:ext>
            </a:extLst>
          </p:cNvPr>
          <p:cNvSpPr txBox="1"/>
          <p:nvPr/>
        </p:nvSpPr>
        <p:spPr>
          <a:xfrm>
            <a:off x="9691192" y="3317781"/>
            <a:ext cx="1628683" cy="461665"/>
          </a:xfrm>
          <a:prstGeom prst="rect">
            <a:avLst/>
          </a:prstGeom>
          <a:noFill/>
          <a:ln>
            <a:solidFill>
              <a:schemeClr val="tx1"/>
            </a:solidFill>
          </a:ln>
        </p:spPr>
        <p:txBody>
          <a:bodyPr wrap="square" rtlCol="0">
            <a:spAutoFit/>
          </a:bodyPr>
          <a:lstStyle/>
          <a:p>
            <a:r>
              <a:rPr lang="en-US" sz="1200" i="1" dirty="0"/>
              <a:t>Page 2, scroll to display more information.</a:t>
            </a:r>
          </a:p>
        </p:txBody>
      </p:sp>
    </p:spTree>
    <p:extLst>
      <p:ext uri="{BB962C8B-B14F-4D97-AF65-F5344CB8AC3E}">
        <p14:creationId xmlns:p14="http://schemas.microsoft.com/office/powerpoint/2010/main" val="353883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360</a:t>
            </a:r>
          </a:p>
        </p:txBody>
      </p:sp>
      <p:sp>
        <p:nvSpPr>
          <p:cNvPr id="33" name="TextBox 32">
            <a:extLst>
              <a:ext uri="{FF2B5EF4-FFF2-40B4-BE49-F238E27FC236}">
                <a16:creationId xmlns:a16="http://schemas.microsoft.com/office/drawing/2014/main" id="{46B3704D-83C3-49FD-A800-6DC61249E376}"/>
              </a:ext>
            </a:extLst>
          </p:cNvPr>
          <p:cNvSpPr txBox="1"/>
          <p:nvPr/>
        </p:nvSpPr>
        <p:spPr>
          <a:xfrm>
            <a:off x="2479259" y="1501744"/>
            <a:ext cx="5826595" cy="369332"/>
          </a:xfrm>
          <a:prstGeom prst="rect">
            <a:avLst/>
          </a:prstGeom>
          <a:noFill/>
        </p:spPr>
        <p:txBody>
          <a:bodyPr wrap="none" rtlCol="0">
            <a:spAutoFit/>
          </a:bodyPr>
          <a:lstStyle/>
          <a:p>
            <a:r>
              <a:rPr lang="en-US" i="1" dirty="0">
                <a:solidFill>
                  <a:schemeClr val="accent1">
                    <a:lumMod val="60000"/>
                    <a:lumOff val="40000"/>
                  </a:schemeClr>
                </a:solidFill>
              </a:rPr>
              <a:t>No results found.  Did you mean </a:t>
            </a:r>
            <a:r>
              <a:rPr lang="en-US" b="1" i="1" u="sng" dirty="0">
                <a:solidFill>
                  <a:srgbClr val="0070C0"/>
                </a:solidFill>
              </a:rPr>
              <a:t>CS 361 </a:t>
            </a:r>
            <a:r>
              <a:rPr lang="en-US" i="1" dirty="0">
                <a:solidFill>
                  <a:schemeClr val="accent1">
                    <a:lumMod val="60000"/>
                    <a:lumOff val="40000"/>
                  </a:schemeClr>
                </a:solidFill>
              </a:rPr>
              <a:t>or see other </a:t>
            </a:r>
            <a:r>
              <a:rPr lang="en-US" b="1" i="1" u="sng" dirty="0">
                <a:solidFill>
                  <a:srgbClr val="0070C0"/>
                </a:solidFill>
              </a:rPr>
              <a:t>options</a:t>
            </a:r>
            <a:r>
              <a:rPr lang="en-US" i="1" dirty="0">
                <a:solidFill>
                  <a:schemeClr val="accent1">
                    <a:lumMod val="60000"/>
                    <a:lumOff val="40000"/>
                  </a:schemeClr>
                </a:solidFill>
              </a:rPr>
              <a:t>.</a:t>
            </a:r>
          </a:p>
        </p:txBody>
      </p:sp>
      <p:sp>
        <p:nvSpPr>
          <p:cNvPr id="35" name="TextBox 34">
            <a:extLst>
              <a:ext uri="{FF2B5EF4-FFF2-40B4-BE49-F238E27FC236}">
                <a16:creationId xmlns:a16="http://schemas.microsoft.com/office/drawing/2014/main" id="{582FBD7C-1077-4E55-B148-8A72350EA229}"/>
              </a:ext>
            </a:extLst>
          </p:cNvPr>
          <p:cNvSpPr txBox="1"/>
          <p:nvPr/>
        </p:nvSpPr>
        <p:spPr>
          <a:xfrm>
            <a:off x="3401737" y="2910230"/>
            <a:ext cx="2310295" cy="2308324"/>
          </a:xfrm>
          <a:prstGeom prst="rect">
            <a:avLst/>
          </a:prstGeom>
          <a:noFill/>
          <a:ln>
            <a:solidFill>
              <a:schemeClr val="tx1"/>
            </a:solidFill>
          </a:ln>
        </p:spPr>
        <p:txBody>
          <a:bodyPr wrap="square" rtlCol="0">
            <a:spAutoFit/>
          </a:bodyPr>
          <a:lstStyle/>
          <a:p>
            <a:r>
              <a:rPr lang="en-US" sz="1200" dirty="0"/>
              <a:t>For class searches only, if the class is not valid then other options for what the user may have meant will be shown.  First will be the next closest numerical class will be displayed.  The “other” option will displayed the five next closest classes.  This functionality is not available for a member search or for organization because it is not a parameter that is controlled by site operator.</a:t>
            </a:r>
          </a:p>
        </p:txBody>
      </p:sp>
      <p:cxnSp>
        <p:nvCxnSpPr>
          <p:cNvPr id="37" name="Straight Arrow Connector 36">
            <a:extLst>
              <a:ext uri="{FF2B5EF4-FFF2-40B4-BE49-F238E27FC236}">
                <a16:creationId xmlns:a16="http://schemas.microsoft.com/office/drawing/2014/main" id="{889C34A2-0A98-4919-9BE1-FE431FAF9D4B}"/>
              </a:ext>
            </a:extLst>
          </p:cNvPr>
          <p:cNvCxnSpPr>
            <a:stCxn id="35" idx="0"/>
          </p:cNvCxnSpPr>
          <p:nvPr/>
        </p:nvCxnSpPr>
        <p:spPr>
          <a:xfrm flipV="1">
            <a:off x="4556885" y="1837635"/>
            <a:ext cx="1344750" cy="1072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3C234A-8051-4E4F-ABCE-3EA9382CEA12}"/>
              </a:ext>
            </a:extLst>
          </p:cNvPr>
          <p:cNvCxnSpPr>
            <a:stCxn id="35" idx="0"/>
          </p:cNvCxnSpPr>
          <p:nvPr/>
        </p:nvCxnSpPr>
        <p:spPr>
          <a:xfrm flipV="1">
            <a:off x="4556885" y="1793461"/>
            <a:ext cx="3133793" cy="111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675271" y="5576572"/>
            <a:ext cx="6655584"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8066914" y="3928362"/>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2"/>
          </p:cNvCxnSpPr>
          <p:nvPr/>
        </p:nvCxnSpPr>
        <p:spPr>
          <a:xfrm flipH="1">
            <a:off x="7986643" y="4944025"/>
            <a:ext cx="934658" cy="69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2"/>
          </p:cNvCxnSpPr>
          <p:nvPr/>
        </p:nvCxnSpPr>
        <p:spPr>
          <a:xfrm>
            <a:off x="8921301" y="4944025"/>
            <a:ext cx="531916" cy="711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10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GitHub Links for John Doe:</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Back to the User’s Profile:  </a:t>
            </a:r>
            <a:r>
              <a:rPr kumimoji="0" lang="en-US" sz="18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John Doe</a:t>
            </a:r>
          </a:p>
        </p:txBody>
      </p:sp>
      <p:sp>
        <p:nvSpPr>
          <p:cNvPr id="44" name="TextBox 43">
            <a:extLst>
              <a:ext uri="{FF2B5EF4-FFF2-40B4-BE49-F238E27FC236}">
                <a16:creationId xmlns:a16="http://schemas.microsoft.com/office/drawing/2014/main" id="{E5F52AF2-FFCB-4A67-89B3-3FBC955BA3D2}"/>
              </a:ext>
            </a:extLst>
          </p:cNvPr>
          <p:cNvSpPr txBox="1"/>
          <p:nvPr/>
        </p:nvSpPr>
        <p:spPr>
          <a:xfrm>
            <a:off x="4246733" y="4375742"/>
            <a:ext cx="1708774" cy="83099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Hyperlinks to take the user back to the profile</a:t>
            </a:r>
            <a:r>
              <a:rPr lang="en-US" sz="1200" dirty="0">
                <a:solidFill>
                  <a:prstClr val="black"/>
                </a:solidFill>
                <a:latin typeface="Calibri" panose="020F0502020204030204"/>
              </a:rPr>
              <a:t> page from which they came from.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5955507" y="4791241"/>
            <a:ext cx="242955" cy="703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/CS361-Project</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/CS290-Project</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20032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Results displayed in order provided by the GitHub API. Moving the mouse over the links provides more information about each of them.</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640043"/>
            <a:ext cx="2681106" cy="101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85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Register Expert</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2857342" y="3534844"/>
            <a:ext cx="6805776"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‘Register Expert’ will send a confirmation email to the expert to confirm they want their profile shared. While the expert is confirming, you can continue entering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solidFill>
                <a:srgbClr val="4472C4">
                  <a:lumMod val="75000"/>
                </a:srgbClr>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rgbClr val="4472C4">
                    <a:lumMod val="75000"/>
                  </a:srgbClr>
                </a:solidFill>
                <a:latin typeface="Calibri" panose="020F0502020204030204"/>
              </a:rPr>
              <a:t>If the expert is already registered, you will be directed to that expert’s profile.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button</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6334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Expert’s </a:t>
            </a:r>
            <a:r>
              <a:rPr lang="en-US" b="1" dirty="0">
                <a:solidFill>
                  <a:srgbClr val="4472C4">
                    <a:lumMod val="75000"/>
                  </a:srgbClr>
                </a:solidFill>
                <a:latin typeface="Calibri" panose="020F0502020204030204"/>
              </a:rPr>
              <a:t>Name: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640043"/>
            <a:ext cx="2681106" cy="101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C5771F-B00E-4C2F-88E9-D7145D8261D8}"/>
              </a:ext>
            </a:extLst>
          </p:cNvPr>
          <p:cNvSpPr txBox="1"/>
          <p:nvPr/>
        </p:nvSpPr>
        <p:spPr>
          <a:xfrm>
            <a:off x="2970772" y="1886893"/>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First Name</a:t>
            </a:r>
          </a:p>
        </p:txBody>
      </p:sp>
      <p:sp>
        <p:nvSpPr>
          <p:cNvPr id="10" name="TextBox 9">
            <a:extLst>
              <a:ext uri="{FF2B5EF4-FFF2-40B4-BE49-F238E27FC236}">
                <a16:creationId xmlns:a16="http://schemas.microsoft.com/office/drawing/2014/main" id="{43073E27-C914-4C76-8299-EBA5D360AFB8}"/>
              </a:ext>
            </a:extLst>
          </p:cNvPr>
          <p:cNvSpPr txBox="1"/>
          <p:nvPr/>
        </p:nvSpPr>
        <p:spPr>
          <a:xfrm>
            <a:off x="4246733" y="1896034"/>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Last Name</a:t>
            </a:r>
          </a:p>
        </p:txBody>
      </p:sp>
      <p:sp>
        <p:nvSpPr>
          <p:cNvPr id="11" name="TextBox 10">
            <a:extLst>
              <a:ext uri="{FF2B5EF4-FFF2-40B4-BE49-F238E27FC236}">
                <a16:creationId xmlns:a16="http://schemas.microsoft.com/office/drawing/2014/main" id="{8CA859F6-F1BC-47DC-8D0F-75299F3EC20B}"/>
              </a:ext>
            </a:extLst>
          </p:cNvPr>
          <p:cNvSpPr txBox="1"/>
          <p:nvPr/>
        </p:nvSpPr>
        <p:spPr>
          <a:xfrm>
            <a:off x="2857342" y="2167609"/>
            <a:ext cx="15901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Expert’s </a:t>
            </a:r>
            <a:r>
              <a:rPr lang="en-US" b="1" dirty="0">
                <a:solidFill>
                  <a:srgbClr val="4472C4">
                    <a:lumMod val="75000"/>
                  </a:srgbClr>
                </a:solidFill>
                <a:latin typeface="Calibri" panose="020F0502020204030204"/>
              </a:rPr>
              <a:t>Email:</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0772" y="2476790"/>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Email</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0772" y="3008763"/>
            <a:ext cx="159902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Register Expert</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a:off x="4637314" y="2340962"/>
            <a:ext cx="2556306" cy="852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7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3518</TotalTime>
  <Words>1662</Words>
  <Application>Microsoft Macintosh PowerPoint</Application>
  <PresentationFormat>Widescreen</PresentationFormat>
  <Paragraphs>235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 Wyborski</dc:creator>
  <cp:lastModifiedBy>Sawyer Paeth</cp:lastModifiedBy>
  <cp:revision>31</cp:revision>
  <dcterms:created xsi:type="dcterms:W3CDTF">2020-10-30T02:56:15Z</dcterms:created>
  <dcterms:modified xsi:type="dcterms:W3CDTF">2020-11-20T04:55:35Z</dcterms:modified>
</cp:coreProperties>
</file>