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84" r:id="rId6"/>
    <p:sldId id="268" r:id="rId7"/>
    <p:sldId id="272" r:id="rId8"/>
    <p:sldId id="273" r:id="rId9"/>
    <p:sldId id="274" r:id="rId10"/>
    <p:sldId id="275" r:id="rId11"/>
    <p:sldId id="276" r:id="rId12"/>
    <p:sldId id="277" r:id="rId13"/>
    <p:sldId id="278" r:id="rId14"/>
    <p:sldId id="285" r:id="rId15"/>
    <p:sldId id="279" r:id="rId16"/>
    <p:sldId id="281" r:id="rId17"/>
    <p:sldId id="282" r:id="rId18"/>
    <p:sldId id="283" r:id="rId19"/>
    <p:sldId id="286" r:id="rId20"/>
    <p:sldId id="265" r:id="rId21"/>
    <p:sldId id="288" r:id="rId22"/>
    <p:sldId id="280"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3" d="100"/>
          <a:sy n="83" d="100"/>
        </p:scale>
        <p:origin x="614"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11/9/2021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11/9/2021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11/9/2021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11/9/2021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11/9/2021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11/9/2021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11/9/2021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computer-aided-software-engineering-case/" TargetMode="External"/><Relationship Id="rId2" Type="http://schemas.openxmlformats.org/officeDocument/2006/relationships/hyperlink" Target="https://drive.google.com/file/d/1NGA0FyXv0OfuU9H7q_SdBxbjwDvSxx2b/view" TargetMode="External"/><Relationship Id="rId1" Type="http://schemas.openxmlformats.org/officeDocument/2006/relationships/slideLayout" Target="../slideLayouts/slideLayout4.xml"/><Relationship Id="rId6" Type="http://schemas.openxmlformats.org/officeDocument/2006/relationships/hyperlink" Target="https://www.csm.ornl.gov/~sheldon/cs330/PDF/SLIDES/c26.1.pdf" TargetMode="External"/><Relationship Id="rId5" Type="http://schemas.openxmlformats.org/officeDocument/2006/relationships/hyperlink" Target="https://dl.acm.org/doi/10.5555/800032.800653" TargetMode="External"/><Relationship Id="rId4" Type="http://schemas.openxmlformats.org/officeDocument/2006/relationships/hyperlink" Target="https://dl.acm.org/doi/pdf/10.5555/1074100.107424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5089"/>
            <a:ext cx="12188825" cy="2052712"/>
          </a:xfrm>
        </p:spPr>
        <p:txBody>
          <a:bodyPr>
            <a:noAutofit/>
          </a:bodyPr>
          <a:lstStyle/>
          <a:p>
            <a:pPr algn="ctr"/>
            <a:r>
              <a:rPr lang="en-US" b="1" dirty="0">
                <a:effectLst>
                  <a:glow rad="228600">
                    <a:schemeClr val="tx2">
                      <a:alpha val="40000"/>
                    </a:schemeClr>
                  </a:glow>
                </a:effectLst>
                <a:latin typeface="Rockwell" panose="02060603020205020403" pitchFamily="18" charset="0"/>
              </a:rPr>
              <a:t>COMPUTER-AIDED </a:t>
            </a:r>
            <a:br>
              <a:rPr lang="en-US" b="1" dirty="0">
                <a:effectLst>
                  <a:glow rad="228600">
                    <a:schemeClr val="tx2">
                      <a:alpha val="40000"/>
                    </a:schemeClr>
                  </a:glow>
                </a:effectLst>
                <a:latin typeface="Rockwell" panose="02060603020205020403" pitchFamily="18" charset="0"/>
              </a:rPr>
            </a:br>
            <a:r>
              <a:rPr lang="en-US" b="1" dirty="0">
                <a:effectLst>
                  <a:glow rad="228600">
                    <a:schemeClr val="tx2">
                      <a:alpha val="40000"/>
                    </a:schemeClr>
                  </a:glow>
                </a:effectLst>
                <a:latin typeface="Rockwell" panose="02060603020205020403" pitchFamily="18" charset="0"/>
              </a:rPr>
              <a:t>SOFTWARE ENGINEERING</a:t>
            </a:r>
          </a:p>
        </p:txBody>
      </p:sp>
      <p:sp>
        <p:nvSpPr>
          <p:cNvPr id="5" name="Subtitle 4"/>
          <p:cNvSpPr>
            <a:spLocks noGrp="1"/>
          </p:cNvSpPr>
          <p:nvPr>
            <p:ph type="subTitle" idx="1"/>
          </p:nvPr>
        </p:nvSpPr>
        <p:spPr>
          <a:xfrm>
            <a:off x="-1" y="4437112"/>
            <a:ext cx="12188826" cy="1752600"/>
          </a:xfrm>
        </p:spPr>
        <p:txBody>
          <a:bodyPr>
            <a:normAutofit fontScale="92500" lnSpcReduction="10000"/>
          </a:bodyPr>
          <a:lstStyle/>
          <a:p>
            <a:pPr marL="285750" indent="-285750" algn="ctr">
              <a:buFont typeface="Arial" panose="020B0604020202020204" pitchFamily="34" charset="0"/>
              <a:buChar char="•"/>
            </a:pPr>
            <a:r>
              <a:rPr lang="en-IN" b="1" cap="none" spc="0" dirty="0">
                <a:ln w="0"/>
                <a:solidFill>
                  <a:schemeClr val="tx1"/>
                </a:solidFill>
                <a:effectLst>
                  <a:outerShdw blurRad="38100" dist="19050" dir="2700000" algn="tl" rotWithShape="0">
                    <a:schemeClr val="dk1">
                      <a:alpha val="40000"/>
                    </a:schemeClr>
                  </a:outerShdw>
                </a:effectLst>
              </a:rPr>
              <a:t>Prepared under the guidance of-</a:t>
            </a:r>
          </a:p>
          <a:p>
            <a:pPr marL="285750" indent="-285750" algn="ctr">
              <a:buFont typeface="Arial" panose="020B0604020202020204" pitchFamily="34" charset="0"/>
              <a:buChar char="•"/>
            </a:pPr>
            <a:r>
              <a:rPr lang="en-IN" b="1" cap="none" spc="0" dirty="0" err="1">
                <a:ln w="0"/>
                <a:solidFill>
                  <a:schemeClr val="tx1"/>
                </a:solidFill>
                <a:effectLst>
                  <a:outerShdw blurRad="38100" dist="19050" dir="2700000" algn="tl" rotWithShape="0">
                    <a:schemeClr val="dk1">
                      <a:alpha val="40000"/>
                    </a:schemeClr>
                  </a:outerShdw>
                </a:effectLst>
              </a:rPr>
              <a:t>Dr.</a:t>
            </a:r>
            <a:r>
              <a:rPr lang="en-IN" b="1" cap="none" spc="0" dirty="0">
                <a:ln w="0"/>
                <a:solidFill>
                  <a:schemeClr val="tx1"/>
                </a:solidFill>
                <a:effectLst>
                  <a:outerShdw blurRad="38100" dist="19050" dir="2700000" algn="tl" rotWithShape="0">
                    <a:schemeClr val="dk1">
                      <a:alpha val="40000"/>
                    </a:schemeClr>
                  </a:outerShdw>
                </a:effectLst>
              </a:rPr>
              <a:t> </a:t>
            </a:r>
            <a:r>
              <a:rPr lang="en-IN" b="1" cap="none" spc="0" dirty="0" err="1">
                <a:ln w="0"/>
                <a:solidFill>
                  <a:schemeClr val="tx1"/>
                </a:solidFill>
                <a:effectLst>
                  <a:outerShdw blurRad="38100" dist="19050" dir="2700000" algn="tl" rotWithShape="0">
                    <a:schemeClr val="dk1">
                      <a:alpha val="40000"/>
                    </a:schemeClr>
                  </a:outerShdw>
                </a:effectLst>
              </a:rPr>
              <a:t>Shaligram</a:t>
            </a:r>
            <a:r>
              <a:rPr lang="en-IN" b="1" cap="none" spc="0" dirty="0">
                <a:ln w="0"/>
                <a:solidFill>
                  <a:schemeClr val="tx1"/>
                </a:solidFill>
                <a:effectLst>
                  <a:outerShdw blurRad="38100" dist="19050" dir="2700000" algn="tl" rotWithShape="0">
                    <a:schemeClr val="dk1">
                      <a:alpha val="40000"/>
                    </a:schemeClr>
                  </a:outerShdw>
                </a:effectLst>
              </a:rPr>
              <a:t> </a:t>
            </a:r>
            <a:r>
              <a:rPr lang="en-IN" b="1" cap="none" spc="0" dirty="0" err="1">
                <a:ln w="0"/>
                <a:solidFill>
                  <a:schemeClr val="tx1"/>
                </a:solidFill>
                <a:effectLst>
                  <a:outerShdw blurRad="38100" dist="19050" dir="2700000" algn="tl" rotWithShape="0">
                    <a:schemeClr val="dk1">
                      <a:alpha val="40000"/>
                    </a:schemeClr>
                  </a:outerShdw>
                </a:effectLst>
              </a:rPr>
              <a:t>Prajapat</a:t>
            </a:r>
            <a:r>
              <a:rPr lang="en-IN" b="1" cap="none" spc="0" dirty="0">
                <a:ln w="0"/>
                <a:solidFill>
                  <a:schemeClr val="tx1"/>
                </a:solidFill>
                <a:effectLst>
                  <a:outerShdw blurRad="38100" dist="19050" dir="2700000" algn="tl" rotWithShape="0">
                    <a:schemeClr val="dk1">
                      <a:alpha val="40000"/>
                    </a:schemeClr>
                  </a:outerShdw>
                </a:effectLst>
              </a:rPr>
              <a:t> sir</a:t>
            </a:r>
          </a:p>
          <a:p>
            <a:pPr algn="ctr"/>
            <a:endParaRPr lang="en-IN" b="1" cap="none" spc="0" dirty="0">
              <a:ln w="0"/>
              <a:solidFill>
                <a:schemeClr val="tx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IN" b="1" cap="none" spc="0" dirty="0">
                <a:ln w="0"/>
                <a:solidFill>
                  <a:schemeClr val="tx1"/>
                </a:solidFill>
                <a:effectLst>
                  <a:outerShdw blurRad="38100" dist="19050" dir="2700000" algn="tl" rotWithShape="0">
                    <a:schemeClr val="dk1">
                      <a:alpha val="40000"/>
                    </a:schemeClr>
                  </a:outerShdw>
                </a:effectLst>
              </a:rPr>
              <a:t>Presented &amp; prepared by-</a:t>
            </a:r>
          </a:p>
          <a:p>
            <a:pPr marL="285750" indent="-285750" algn="ctr">
              <a:buFont typeface="Arial" panose="020B0604020202020204" pitchFamily="34" charset="0"/>
              <a:buChar char="•"/>
            </a:pPr>
            <a:r>
              <a:rPr lang="en-IN" b="1" cap="none" spc="0" dirty="0">
                <a:ln w="0"/>
                <a:solidFill>
                  <a:schemeClr val="tx1"/>
                </a:solidFill>
                <a:effectLst>
                  <a:outerShdw blurRad="38100" dist="19050" dir="2700000" algn="tl" rotWithShape="0">
                    <a:schemeClr val="dk1">
                      <a:alpha val="40000"/>
                    </a:schemeClr>
                  </a:outerShdw>
                </a:effectLst>
              </a:rPr>
              <a:t>Anushka Saxena</a:t>
            </a:r>
          </a:p>
        </p:txBody>
      </p:sp>
      <p:pic>
        <p:nvPicPr>
          <p:cNvPr id="3074" name="Picture 2" descr="Home | International Institute of Professional Studies, Devi Ahilya  Vishwavidhalay">
            <a:extLst>
              <a:ext uri="{FF2B5EF4-FFF2-40B4-BE49-F238E27FC236}">
                <a16:creationId xmlns:a16="http://schemas.microsoft.com/office/drawing/2014/main" id="{AECF2847-35DC-47AC-B1C3-8BA13BC39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116" y="2492896"/>
            <a:ext cx="5400600"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50"/>
                                        <p:tgtEl>
                                          <p:spTgt spid="2"/>
                                        </p:tgtEl>
                                      </p:cBhvr>
                                    </p:animEffect>
                                  </p:childTnLst>
                                </p:cTn>
                              </p:par>
                            </p:childTnLst>
                          </p:cTn>
                        </p:par>
                        <p:par>
                          <p:cTn id="8" fill="hold">
                            <p:stCondLst>
                              <p:cond delay="250"/>
                            </p:stCondLst>
                            <p:childTnLst>
                              <p:par>
                                <p:cTn id="9" presetID="22" presetClass="entr" presetSubtype="2"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right)">
                                      <p:cBhvr>
                                        <p:cTn id="11" dur="250"/>
                                        <p:tgtEl>
                                          <p:spTgt spid="5">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right)">
                                      <p:cBhvr>
                                        <p:cTn id="15" dur="250"/>
                                        <p:tgtEl>
                                          <p:spTgt spid="5">
                                            <p:txEl>
                                              <p:pRg st="1" end="1"/>
                                            </p:txEl>
                                          </p:spTgt>
                                        </p:tgtEl>
                                      </p:cBhvr>
                                    </p:animEffect>
                                  </p:childTnLst>
                                </p:cTn>
                              </p:par>
                            </p:childTnLst>
                          </p:cTn>
                        </p:par>
                        <p:par>
                          <p:cTn id="16" fill="hold">
                            <p:stCondLst>
                              <p:cond delay="750"/>
                            </p:stCondLst>
                            <p:childTnLst>
                              <p:par>
                                <p:cTn id="17" presetID="22" presetClass="entr" presetSubtype="2"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right)">
                                      <p:cBhvr>
                                        <p:cTn id="19" dur="250"/>
                                        <p:tgtEl>
                                          <p:spTgt spid="5">
                                            <p:txEl>
                                              <p:pRg st="3" end="3"/>
                                            </p:txEl>
                                          </p:spTgt>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right)">
                                      <p:cBhvr>
                                        <p:cTn id="23" dur="250"/>
                                        <p:tgtEl>
                                          <p:spTgt spid="5">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074"/>
                                        </p:tgtEl>
                                        <p:attrNameLst>
                                          <p:attrName>style.visibility</p:attrName>
                                        </p:attrNameLst>
                                      </p:cBhvr>
                                      <p:to>
                                        <p:strVal val="visible"/>
                                      </p:to>
                                    </p:set>
                                    <p:animEffect transition="in" filter="box(in)">
                                      <p:cBhvr>
                                        <p:cTn id="2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5859-2679-4376-ADB8-AA8C535FE53A}"/>
              </a:ext>
            </a:extLst>
          </p:cNvPr>
          <p:cNvSpPr>
            <a:spLocks noGrp="1"/>
          </p:cNvSpPr>
          <p:nvPr>
            <p:ph type="title"/>
          </p:nvPr>
        </p:nvSpPr>
        <p:spPr>
          <a:xfrm>
            <a:off x="1203301" y="0"/>
            <a:ext cx="10348137" cy="1008112"/>
          </a:xfrm>
        </p:spPr>
        <p:txBody>
          <a:bodyPr>
            <a:normAutofit/>
          </a:bodyPr>
          <a:lstStyle/>
          <a:p>
            <a:pPr marL="457200" indent="-457200">
              <a:buFont typeface="Wingdings" panose="05000000000000000000" pitchFamily="2" charset="2"/>
              <a:buChar char="§"/>
            </a:pPr>
            <a:r>
              <a:rPr lang="en-IN" sz="32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Verification and validation tools</a:t>
            </a:r>
          </a:p>
        </p:txBody>
      </p:sp>
      <p:sp>
        <p:nvSpPr>
          <p:cNvPr id="3" name="Content Placeholder 2">
            <a:extLst>
              <a:ext uri="{FF2B5EF4-FFF2-40B4-BE49-F238E27FC236}">
                <a16:creationId xmlns:a16="http://schemas.microsoft.com/office/drawing/2014/main" id="{FFB840A2-1708-439D-83DB-7745D0C4A69D}"/>
              </a:ext>
            </a:extLst>
          </p:cNvPr>
          <p:cNvSpPr>
            <a:spLocks noGrp="1"/>
          </p:cNvSpPr>
          <p:nvPr>
            <p:ph idx="1"/>
          </p:nvPr>
        </p:nvSpPr>
        <p:spPr>
          <a:xfrm>
            <a:off x="1203301" y="1268760"/>
            <a:ext cx="10708177" cy="3816423"/>
          </a:xfrm>
        </p:spPr>
        <p:txBody>
          <a:bodyPr>
            <a:noAutofit/>
          </a:bodyPr>
          <a:lstStyle/>
          <a:p>
            <a:pPr>
              <a:buFont typeface="Wingdings" panose="05000000000000000000" pitchFamily="2" charset="2"/>
              <a:buChar char="§"/>
            </a:pPr>
            <a:r>
              <a:rPr lang="en-US" dirty="0"/>
              <a:t>Verifiers ensure that the syntax is correct </a:t>
            </a:r>
          </a:p>
          <a:p>
            <a:pPr>
              <a:buFont typeface="Wingdings" panose="05000000000000000000" pitchFamily="2" charset="2"/>
              <a:buChar char="§"/>
            </a:pPr>
            <a:r>
              <a:rPr lang="en-US" dirty="0"/>
              <a:t>Validation tools ensure that the requirements are correct and the product functions are the functions desired or requested by the customer.</a:t>
            </a:r>
          </a:p>
          <a:p>
            <a:pPr>
              <a:buFont typeface="Wingdings" panose="05000000000000000000" pitchFamily="2" charset="2"/>
              <a:buChar char="§"/>
            </a:pPr>
            <a:r>
              <a:rPr lang="en-US" dirty="0"/>
              <a:t>Static analyzers generate cross-references, check for syntax, and enforce standards on a program without executing the code.</a:t>
            </a:r>
          </a:p>
          <a:p>
            <a:pPr>
              <a:buFont typeface="Wingdings" panose="05000000000000000000" pitchFamily="2" charset="2"/>
              <a:buChar char="§"/>
            </a:pPr>
            <a:r>
              <a:rPr lang="en-US" dirty="0"/>
              <a:t>Dynamic analyzers, such as tracers and profilers, monitor program execution. </a:t>
            </a:r>
          </a:p>
          <a:p>
            <a:pPr>
              <a:buFont typeface="Wingdings" panose="05000000000000000000" pitchFamily="2" charset="2"/>
              <a:buChar char="§"/>
            </a:pPr>
            <a:r>
              <a:rPr lang="en-US" dirty="0"/>
              <a:t>Comparators check for differences or similarities between files; they are used for checking test output and expected program results.</a:t>
            </a:r>
            <a:endParaRPr lang="en-IN" dirty="0"/>
          </a:p>
        </p:txBody>
      </p:sp>
    </p:spTree>
    <p:extLst>
      <p:ext uri="{BB962C8B-B14F-4D97-AF65-F5344CB8AC3E}">
        <p14:creationId xmlns:p14="http://schemas.microsoft.com/office/powerpoint/2010/main" val="100836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125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DB90-9BEF-49CD-802C-9458C39561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F7B033-E65A-48F7-AF05-50FBA515C120}"/>
              </a:ext>
            </a:extLst>
          </p:cNvPr>
          <p:cNvSpPr>
            <a:spLocks noGrp="1"/>
          </p:cNvSpPr>
          <p:nvPr>
            <p:ph idx="1"/>
          </p:nvPr>
        </p:nvSpPr>
        <p:spPr/>
        <p:txBody>
          <a:bodyPr/>
          <a:lstStyle/>
          <a:p>
            <a:endParaRPr lang="en-IN"/>
          </a:p>
        </p:txBody>
      </p:sp>
      <p:pic>
        <p:nvPicPr>
          <p:cNvPr id="4" name="Picture 4" descr="Software Engineering | Verification and Validation - GeeksforGeeks">
            <a:extLst>
              <a:ext uri="{FF2B5EF4-FFF2-40B4-BE49-F238E27FC236}">
                <a16:creationId xmlns:a16="http://schemas.microsoft.com/office/drawing/2014/main" id="{13C1F187-ED21-424A-B628-B5B1336FC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246" y="274636"/>
            <a:ext cx="10359137" cy="583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97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DC2E-E899-44A2-9A3B-201A90467CF3}"/>
              </a:ext>
            </a:extLst>
          </p:cNvPr>
          <p:cNvSpPr>
            <a:spLocks noGrp="1"/>
          </p:cNvSpPr>
          <p:nvPr>
            <p:ph type="title"/>
          </p:nvPr>
        </p:nvSpPr>
        <p:spPr>
          <a:xfrm>
            <a:off x="1218883" y="188640"/>
            <a:ext cx="10360501" cy="706091"/>
          </a:xfrm>
        </p:spPr>
        <p:txBody>
          <a:bodyPr/>
          <a:lstStyle/>
          <a:p>
            <a:pPr marL="457200" indent="-457200">
              <a:buFont typeface="Wingdings" panose="05000000000000000000" pitchFamily="2" charset="2"/>
              <a:buChar char="§"/>
            </a:pPr>
            <a:r>
              <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Configuration management tools</a:t>
            </a:r>
          </a:p>
        </p:txBody>
      </p:sp>
      <p:sp>
        <p:nvSpPr>
          <p:cNvPr id="3" name="Content Placeholder 2">
            <a:extLst>
              <a:ext uri="{FF2B5EF4-FFF2-40B4-BE49-F238E27FC236}">
                <a16:creationId xmlns:a16="http://schemas.microsoft.com/office/drawing/2014/main" id="{6870E129-5A6F-49DA-9900-13A6ACE79FC6}"/>
              </a:ext>
            </a:extLst>
          </p:cNvPr>
          <p:cNvSpPr>
            <a:spLocks noGrp="1"/>
          </p:cNvSpPr>
          <p:nvPr>
            <p:ph idx="1"/>
          </p:nvPr>
        </p:nvSpPr>
        <p:spPr>
          <a:xfrm>
            <a:off x="1218883" y="1340768"/>
            <a:ext cx="6315689" cy="5400600"/>
          </a:xfrm>
        </p:spPr>
        <p:txBody>
          <a:bodyPr>
            <a:normAutofit/>
          </a:bodyPr>
          <a:lstStyle/>
          <a:p>
            <a:pPr>
              <a:buFont typeface="Wingdings" panose="05000000000000000000" pitchFamily="2" charset="2"/>
              <a:buChar char="§"/>
            </a:pPr>
            <a:r>
              <a:rPr lang="en-US" sz="2600" dirty="0"/>
              <a:t>Configuration management tools help coordinate and manage software development.</a:t>
            </a:r>
          </a:p>
          <a:p>
            <a:pPr>
              <a:buFont typeface="Wingdings" panose="05000000000000000000" pitchFamily="2" charset="2"/>
              <a:buChar char="§"/>
            </a:pPr>
            <a:r>
              <a:rPr lang="en-US" sz="2600" dirty="0"/>
              <a:t>Version management tools help maintain the various versions of code and ensure that the correct copy of the code is incorporated in subsequent work.</a:t>
            </a:r>
          </a:p>
          <a:p>
            <a:pPr>
              <a:buFont typeface="Wingdings" panose="05000000000000000000" pitchFamily="2" charset="2"/>
              <a:buChar char="§"/>
            </a:pPr>
            <a:r>
              <a:rPr lang="en-US" sz="2600" dirty="0"/>
              <a:t>Configuration builders ensure that the correct version of each component or piece of software is included in the finished product.</a:t>
            </a:r>
            <a:endParaRPr lang="en-IN" sz="2600" dirty="0"/>
          </a:p>
        </p:txBody>
      </p:sp>
      <p:pic>
        <p:nvPicPr>
          <p:cNvPr id="4098" name="Picture 2" descr="CONFIGURATION MANAGEMENT">
            <a:extLst>
              <a:ext uri="{FF2B5EF4-FFF2-40B4-BE49-F238E27FC236}">
                <a16:creationId xmlns:a16="http://schemas.microsoft.com/office/drawing/2014/main" id="{1D44E683-DBB6-40AB-B3EA-265805EA3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572" y="1052736"/>
            <a:ext cx="4490864" cy="4464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6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25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6" presetClass="entr" presetSubtype="32" fill="hold" nodeType="withEffect">
                                  <p:stCondLst>
                                    <p:cond delay="0"/>
                                  </p:stCondLst>
                                  <p:childTnLst>
                                    <p:set>
                                      <p:cBhvr>
                                        <p:cTn id="25" dur="1" fill="hold">
                                          <p:stCondLst>
                                            <p:cond delay="0"/>
                                          </p:stCondLst>
                                        </p:cTn>
                                        <p:tgtEl>
                                          <p:spTgt spid="4098"/>
                                        </p:tgtEl>
                                        <p:attrNameLst>
                                          <p:attrName>style.visibility</p:attrName>
                                        </p:attrNameLst>
                                      </p:cBhvr>
                                      <p:to>
                                        <p:strVal val="visible"/>
                                      </p:to>
                                    </p:set>
                                    <p:animEffect transition="in" filter="circle(out)">
                                      <p:cBhvr>
                                        <p:cTn id="26" dur="25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A786-5D7C-4C1C-B8AB-3FC357581674}"/>
              </a:ext>
            </a:extLst>
          </p:cNvPr>
          <p:cNvSpPr>
            <a:spLocks noGrp="1"/>
          </p:cNvSpPr>
          <p:nvPr>
            <p:ph type="title"/>
          </p:nvPr>
        </p:nvSpPr>
        <p:spPr>
          <a:xfrm>
            <a:off x="1218883" y="274637"/>
            <a:ext cx="10360501" cy="706091"/>
          </a:xfrm>
        </p:spPr>
        <p:txBody>
          <a:bodyPr/>
          <a:lstStyle/>
          <a:p>
            <a:pPr marL="457200" indent="-457200">
              <a:buFont typeface="Wingdings" panose="05000000000000000000" pitchFamily="2" charset="2"/>
              <a:buChar char="§"/>
            </a:pPr>
            <a:r>
              <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Project estimation and management</a:t>
            </a:r>
          </a:p>
        </p:txBody>
      </p:sp>
      <p:sp>
        <p:nvSpPr>
          <p:cNvPr id="3" name="Content Placeholder 2">
            <a:extLst>
              <a:ext uri="{FF2B5EF4-FFF2-40B4-BE49-F238E27FC236}">
                <a16:creationId xmlns:a16="http://schemas.microsoft.com/office/drawing/2014/main" id="{FFC99F79-A4C4-495D-A4A1-AD5E8FF6AC3C}"/>
              </a:ext>
            </a:extLst>
          </p:cNvPr>
          <p:cNvSpPr>
            <a:spLocks noGrp="1"/>
          </p:cNvSpPr>
          <p:nvPr>
            <p:ph idx="1"/>
          </p:nvPr>
        </p:nvSpPr>
        <p:spPr>
          <a:xfrm>
            <a:off x="1218883" y="1484784"/>
            <a:ext cx="10360501" cy="4894320"/>
          </a:xfrm>
        </p:spPr>
        <p:txBody>
          <a:bodyPr>
            <a:normAutofit/>
          </a:bodyPr>
          <a:lstStyle/>
          <a:p>
            <a:pPr>
              <a:buFont typeface="Wingdings" panose="05000000000000000000" pitchFamily="2" charset="2"/>
              <a:buChar char="§"/>
            </a:pPr>
            <a:r>
              <a:rPr lang="en-US" dirty="0"/>
              <a:t>CASE provides modules that can help in the estimation process.</a:t>
            </a:r>
          </a:p>
          <a:p>
            <a:pPr>
              <a:buFont typeface="Wingdings" panose="05000000000000000000" pitchFamily="2" charset="2"/>
              <a:buChar char="§"/>
            </a:pPr>
            <a:r>
              <a:rPr lang="en-US" dirty="0"/>
              <a:t>Typical project management tools enable managers to create and use detailed work plans for resource allocation, identify and track task dependency relationships, implement project tracking, maintain charge-back allocations, and create PERT and Gantt charts.</a:t>
            </a:r>
          </a:p>
          <a:p>
            <a:pPr>
              <a:buFont typeface="Wingdings" panose="05000000000000000000" pitchFamily="2" charset="2"/>
              <a:buChar char="§"/>
            </a:pPr>
            <a:r>
              <a:rPr lang="en-US" dirty="0"/>
              <a:t>A third sub-class of project management tools (email, bulletin boards, shared whiteboards) supports group work and may include tools to record various decisions taken during the system development process.</a:t>
            </a:r>
            <a:endParaRPr lang="en-IN" dirty="0"/>
          </a:p>
        </p:txBody>
      </p:sp>
    </p:spTree>
    <p:extLst>
      <p:ext uri="{BB962C8B-B14F-4D97-AF65-F5344CB8AC3E}">
        <p14:creationId xmlns:p14="http://schemas.microsoft.com/office/powerpoint/2010/main" val="391075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75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FC9D-8DE2-4F3B-88B9-9853854A681C}"/>
              </a:ext>
            </a:extLst>
          </p:cNvPr>
          <p:cNvSpPr>
            <a:spLocks noGrp="1"/>
          </p:cNvSpPr>
          <p:nvPr>
            <p:ph type="title"/>
          </p:nvPr>
        </p:nvSpPr>
        <p:spPr>
          <a:xfrm>
            <a:off x="1018852" y="116632"/>
            <a:ext cx="10492153" cy="850107"/>
          </a:xfrm>
        </p:spPr>
        <p:txBody>
          <a:bodyPr>
            <a:normAutofit/>
          </a:bodyPr>
          <a:lstStyle/>
          <a:p>
            <a:pPr algn="ctr"/>
            <a:r>
              <a:rPr lang="en-IN" sz="4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The Repository</a:t>
            </a:r>
          </a:p>
        </p:txBody>
      </p:sp>
      <p:sp>
        <p:nvSpPr>
          <p:cNvPr id="3" name="Content Placeholder 2">
            <a:extLst>
              <a:ext uri="{FF2B5EF4-FFF2-40B4-BE49-F238E27FC236}">
                <a16:creationId xmlns:a16="http://schemas.microsoft.com/office/drawing/2014/main" id="{9F951B3D-87C3-4BAC-8763-AD9AF2FD2770}"/>
              </a:ext>
            </a:extLst>
          </p:cNvPr>
          <p:cNvSpPr>
            <a:spLocks noGrp="1"/>
          </p:cNvSpPr>
          <p:nvPr>
            <p:ph idx="1"/>
          </p:nvPr>
        </p:nvSpPr>
        <p:spPr>
          <a:xfrm>
            <a:off x="1002858" y="966739"/>
            <a:ext cx="7323802" cy="5328592"/>
          </a:xfrm>
        </p:spPr>
        <p:txBody>
          <a:bodyPr>
            <a:normAutofit/>
          </a:bodyPr>
          <a:lstStyle/>
          <a:p>
            <a:pPr>
              <a:buFont typeface="Wingdings" panose="05000000000000000000" pitchFamily="2" charset="2"/>
              <a:buChar char="§"/>
            </a:pPr>
            <a:r>
              <a:rPr lang="en-US" sz="2600" dirty="0"/>
              <a:t>The repository is a holding area for storing and integrating diagrams, descriptions, specifications, test data, and other items relevant to the development process.</a:t>
            </a:r>
          </a:p>
          <a:p>
            <a:pPr>
              <a:buFont typeface="Wingdings" panose="05000000000000000000" pitchFamily="2" charset="2"/>
              <a:buChar char="§"/>
            </a:pPr>
            <a:r>
              <a:rPr lang="en-US" sz="2600" dirty="0"/>
              <a:t>The repository maintains information about the interrelationships between the various (logical and physical) models.</a:t>
            </a:r>
          </a:p>
          <a:p>
            <a:pPr>
              <a:buFont typeface="Wingdings" panose="05000000000000000000" pitchFamily="2" charset="2"/>
              <a:buChar char="§"/>
            </a:pPr>
            <a:r>
              <a:rPr lang="en-US" sz="2600" dirty="0"/>
              <a:t>Typically a separate repository is maintained for each project and a central repository maintains the details for all projects.</a:t>
            </a:r>
            <a:endParaRPr lang="en-IN" sz="2600" dirty="0"/>
          </a:p>
        </p:txBody>
      </p:sp>
      <p:pic>
        <p:nvPicPr>
          <p:cNvPr id="2050" name="Picture 2" descr="Supplement 02CASE Tools1 Supplement 02 - Case Tools And Franchise Colleges  By MANSHA NAWAZ. - ppt download">
            <a:extLst>
              <a:ext uri="{FF2B5EF4-FFF2-40B4-BE49-F238E27FC236}">
                <a16:creationId xmlns:a16="http://schemas.microsoft.com/office/drawing/2014/main" id="{4BBD9A69-37A1-400A-93A2-9C244AFC7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620" y="2204864"/>
            <a:ext cx="3923929"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82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75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 presetClass="entr" presetSubtype="16"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box(in)">
                                      <p:cBhvr>
                                        <p:cTn id="29" dur="2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918E-EC4C-4C32-9673-2ADCC56A5A7A}"/>
              </a:ext>
            </a:extLst>
          </p:cNvPr>
          <p:cNvSpPr>
            <a:spLocks noGrp="1"/>
          </p:cNvSpPr>
          <p:nvPr>
            <p:ph type="title"/>
          </p:nvPr>
        </p:nvSpPr>
        <p:spPr>
          <a:xfrm>
            <a:off x="1235411" y="11267"/>
            <a:ext cx="10360501" cy="969462"/>
          </a:xfrm>
        </p:spPr>
        <p:txBody>
          <a:bodyPr/>
          <a:lstStyle/>
          <a:p>
            <a:pPr marL="571500" indent="-571500">
              <a:buFont typeface="Wingdings" panose="05000000000000000000" pitchFamily="2" charset="2"/>
              <a:buChar char="q"/>
            </a:pPr>
            <a:r>
              <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Workbenches &amp; Object-oriented CASE tools</a:t>
            </a:r>
          </a:p>
        </p:txBody>
      </p:sp>
      <p:sp>
        <p:nvSpPr>
          <p:cNvPr id="3" name="Content Placeholder 2">
            <a:extLst>
              <a:ext uri="{FF2B5EF4-FFF2-40B4-BE49-F238E27FC236}">
                <a16:creationId xmlns:a16="http://schemas.microsoft.com/office/drawing/2014/main" id="{1A8DD0F4-B90A-4C6D-B2C1-E5FFF301FE47}"/>
              </a:ext>
            </a:extLst>
          </p:cNvPr>
          <p:cNvSpPr>
            <a:spLocks noGrp="1"/>
          </p:cNvSpPr>
          <p:nvPr>
            <p:ph idx="1"/>
          </p:nvPr>
        </p:nvSpPr>
        <p:spPr>
          <a:xfrm>
            <a:off x="1218883" y="1340768"/>
            <a:ext cx="10360501" cy="4823301"/>
          </a:xfrm>
        </p:spPr>
        <p:txBody>
          <a:bodyPr>
            <a:normAutofit/>
          </a:bodyPr>
          <a:lstStyle/>
          <a:p>
            <a:pPr>
              <a:buFont typeface="Wingdings" panose="05000000000000000000" pitchFamily="2" charset="2"/>
              <a:buChar char="§"/>
            </a:pPr>
            <a:r>
              <a:rPr lang="en-US" sz="2600" dirty="0"/>
              <a:t>CASE workbenches is a set of tools which supports a particular phase in the software process </a:t>
            </a:r>
          </a:p>
          <a:p>
            <a:pPr>
              <a:buFont typeface="Wingdings" panose="05000000000000000000" pitchFamily="2" charset="2"/>
              <a:buChar char="§"/>
            </a:pPr>
            <a:r>
              <a:rPr lang="en-US" sz="2600" dirty="0"/>
              <a:t>Tools work together to provide comprehensive support. Common services are provided which are used by all tools and some data integration is supported.</a:t>
            </a:r>
          </a:p>
          <a:p>
            <a:pPr>
              <a:buFont typeface="Wingdings" panose="05000000000000000000" pitchFamily="2" charset="2"/>
              <a:buChar char="§"/>
            </a:pPr>
            <a:r>
              <a:rPr lang="en-US" sz="2600" dirty="0"/>
              <a:t>Object-oriented CASE tools support diagramming techniques for such basic object-oriented concepts as classes, inheritance, etc.</a:t>
            </a:r>
          </a:p>
          <a:p>
            <a:pPr>
              <a:buFont typeface="Wingdings" panose="05000000000000000000" pitchFamily="2" charset="2"/>
              <a:buChar char="§"/>
            </a:pPr>
            <a:r>
              <a:rPr lang="en-US" sz="2600" dirty="0"/>
              <a:t>Object-oriented CASE tools must support consistency checks and provide error checking capabilities.</a:t>
            </a:r>
          </a:p>
          <a:p>
            <a:pPr>
              <a:buFont typeface="Wingdings" panose="05000000000000000000" pitchFamily="2" charset="2"/>
              <a:buChar char="§"/>
            </a:pPr>
            <a:endParaRPr lang="en-IN" sz="2600" dirty="0"/>
          </a:p>
        </p:txBody>
      </p:sp>
    </p:spTree>
    <p:extLst>
      <p:ext uri="{BB962C8B-B14F-4D97-AF65-F5344CB8AC3E}">
        <p14:creationId xmlns:p14="http://schemas.microsoft.com/office/powerpoint/2010/main" val="220557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75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250"/>
                                        <p:tgtEl>
                                          <p:spTgt spid="3">
                                            <p:txEl>
                                              <p:pRg st="3" end="3"/>
                                            </p:txEl>
                                          </p:spTgt>
                                        </p:tgtEl>
                                      </p:cBhvr>
                                    </p:animEffect>
                                    <p:anim calcmode="lin" valueType="num">
                                      <p:cBhvr>
                                        <p:cTn id="31"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5D9C-F554-4E94-AD85-B3F54534E10F}"/>
              </a:ext>
            </a:extLst>
          </p:cNvPr>
          <p:cNvSpPr>
            <a:spLocks noGrp="1"/>
          </p:cNvSpPr>
          <p:nvPr>
            <p:ph type="title"/>
          </p:nvPr>
        </p:nvSpPr>
        <p:spPr>
          <a:xfrm>
            <a:off x="1218883" y="274637"/>
            <a:ext cx="10360501" cy="634083"/>
          </a:xfrm>
        </p:spPr>
        <p:txBody>
          <a:bodyPr/>
          <a:lstStyle/>
          <a:p>
            <a:pPr marL="457200" indent="-457200">
              <a:buFont typeface="Wingdings" panose="05000000000000000000" pitchFamily="2" charset="2"/>
              <a:buChar char="q"/>
            </a:pPr>
            <a:r>
              <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CASE environments</a:t>
            </a:r>
          </a:p>
        </p:txBody>
      </p:sp>
      <p:sp>
        <p:nvSpPr>
          <p:cNvPr id="3" name="Content Placeholder 2">
            <a:extLst>
              <a:ext uri="{FF2B5EF4-FFF2-40B4-BE49-F238E27FC236}">
                <a16:creationId xmlns:a16="http://schemas.microsoft.com/office/drawing/2014/main" id="{BAFFB4F6-BBF8-479A-B62B-6D257CBCE1CD}"/>
              </a:ext>
            </a:extLst>
          </p:cNvPr>
          <p:cNvSpPr>
            <a:spLocks noGrp="1"/>
          </p:cNvSpPr>
          <p:nvPr>
            <p:ph idx="1"/>
          </p:nvPr>
        </p:nvSpPr>
        <p:spPr>
          <a:xfrm>
            <a:off x="1218883" y="1052736"/>
            <a:ext cx="6819745" cy="5530627"/>
          </a:xfrm>
        </p:spPr>
        <p:txBody>
          <a:bodyPr>
            <a:normAutofit/>
          </a:bodyPr>
          <a:lstStyle/>
          <a:p>
            <a:pPr>
              <a:buFont typeface="Wingdings" panose="05000000000000000000" pitchFamily="2" charset="2"/>
              <a:buChar char="§"/>
            </a:pPr>
            <a:r>
              <a:rPr lang="en-US" sz="2400" dirty="0"/>
              <a:t>The term environment is reserved for the complete set of automated facilities required to support all the activities in the systems development life cycle, including facilities that allow users to switch easily from one activity to another.</a:t>
            </a:r>
          </a:p>
          <a:p>
            <a:pPr>
              <a:buFont typeface="Wingdings" panose="05000000000000000000" pitchFamily="2" charset="2"/>
              <a:buChar char="§"/>
            </a:pPr>
            <a:r>
              <a:rPr lang="en-US" sz="2400" dirty="0"/>
              <a:t>An environment must support reusability of tool components, ease of tool integration, prototyping, and support for system development life cycle activities in big multi-user, multi-project software environments.</a:t>
            </a:r>
          </a:p>
          <a:p>
            <a:pPr>
              <a:buFont typeface="Wingdings" panose="05000000000000000000" pitchFamily="2" charset="2"/>
              <a:buChar char="§"/>
            </a:pPr>
            <a:r>
              <a:rPr lang="en-US" sz="2400" dirty="0"/>
              <a:t>An environment must be extensible.</a:t>
            </a:r>
            <a:endParaRPr lang="en-IN" sz="2400" dirty="0"/>
          </a:p>
        </p:txBody>
      </p:sp>
      <p:pic>
        <p:nvPicPr>
          <p:cNvPr id="1026" name="Picture 2" descr="Software Engineering | Architecture of a CASE environment - GeeksforGeeks">
            <a:extLst>
              <a:ext uri="{FF2B5EF4-FFF2-40B4-BE49-F238E27FC236}">
                <a16:creationId xmlns:a16="http://schemas.microsoft.com/office/drawing/2014/main" id="{E4330A06-CCF9-411F-8BC7-25D9A427F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8628" y="1052736"/>
            <a:ext cx="3960440" cy="5640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23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75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 presetClass="entr" presetSubtype="16"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box(in)">
                                      <p:cBhvr>
                                        <p:cTn id="29"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273944" y="332656"/>
            <a:ext cx="6836691" cy="1930400"/>
          </a:xfrm>
        </p:spPr>
        <p:txBody>
          <a:bodyPr>
            <a:normAutofit/>
          </a:bodyPr>
          <a:lstStyle/>
          <a:p>
            <a:r>
              <a:rPr lang="en-IN" sz="3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SWOT Analysis of CASE </a:t>
            </a:r>
            <a:endParaRPr lang="en-US" sz="3400" dirty="0"/>
          </a:p>
        </p:txBody>
      </p:sp>
      <p:sp>
        <p:nvSpPr>
          <p:cNvPr id="2" name="TextBox 1">
            <a:extLst>
              <a:ext uri="{FF2B5EF4-FFF2-40B4-BE49-F238E27FC236}">
                <a16:creationId xmlns:a16="http://schemas.microsoft.com/office/drawing/2014/main" id="{C59DB7E3-0B22-4463-BE39-6854AE2EDF7E}"/>
              </a:ext>
            </a:extLst>
          </p:cNvPr>
          <p:cNvSpPr txBox="1"/>
          <p:nvPr/>
        </p:nvSpPr>
        <p:spPr>
          <a:xfrm>
            <a:off x="1123001" y="1124745"/>
            <a:ext cx="11065824" cy="4647426"/>
          </a:xfrm>
          <a:prstGeom prst="rect">
            <a:avLst/>
          </a:prstGeom>
          <a:noFill/>
        </p:spPr>
        <p:txBody>
          <a:bodyPr wrap="square" rtlCol="0">
            <a:spAutoFit/>
          </a:bodyPr>
          <a:lstStyle/>
          <a:p>
            <a:pPr marL="457200" indent="-457200">
              <a:buClr>
                <a:schemeClr val="bg2"/>
              </a:buClr>
              <a:buFont typeface="Wingdings" panose="05000000000000000000" pitchFamily="2" charset="2"/>
              <a:buChar char="q"/>
            </a:pPr>
            <a:r>
              <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Strengths-</a:t>
            </a:r>
            <a:br>
              <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br>
            <a:endPar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endParaRPr>
          </a:p>
          <a:p>
            <a:pPr marL="457200" indent="-457200">
              <a:buClr>
                <a:schemeClr val="bg2"/>
              </a:buClr>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The major benefit attributed to CASE is improved productivity as it significantly reduces development time.</a:t>
            </a:r>
          </a:p>
          <a:p>
            <a:pPr marL="457200" indent="-457200">
              <a:buClr>
                <a:schemeClr val="bg2"/>
              </a:buClr>
              <a:buFont typeface="Wingdings" panose="05000000000000000000" pitchFamily="2" charset="2"/>
              <a:buChar char="§"/>
            </a:pPr>
            <a:r>
              <a:rPr lang="en-US" dirty="0">
                <a:ln w="0"/>
                <a:effectLst>
                  <a:outerShdw blurRad="38100" dist="19050" dir="2700000" algn="tl" rotWithShape="0">
                    <a:schemeClr val="dk1">
                      <a:alpha val="40000"/>
                    </a:schemeClr>
                  </a:outerShdw>
                </a:effectLst>
                <a:ea typeface="Segoe UI Black" panose="020B0A02040204020203" pitchFamily="34" charset="0"/>
                <a:cs typeface="Aharoni" panose="02010803020104030203" pitchFamily="2" charset="-79"/>
              </a:rPr>
              <a:t>I</a:t>
            </a:r>
            <a:r>
              <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mproved quality, generates highly maintainable code</a:t>
            </a:r>
            <a:endParaRPr lang="en-US" dirty="0">
              <a:ln w="0"/>
              <a:effectLst>
                <a:outerShdw blurRad="38100" dist="19050" dir="2700000" algn="tl" rotWithShape="0">
                  <a:schemeClr val="dk1">
                    <a:alpha val="40000"/>
                  </a:schemeClr>
                </a:outerShdw>
              </a:effectLst>
              <a:ea typeface="Segoe UI Black" panose="020B0A02040204020203" pitchFamily="34" charset="0"/>
              <a:cs typeface="Aharoni" panose="02010803020104030203" pitchFamily="2" charset="-79"/>
            </a:endParaRPr>
          </a:p>
          <a:p>
            <a:pPr marL="457200" indent="-457200">
              <a:buClr>
                <a:schemeClr val="bg2"/>
              </a:buClr>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Helps to enforce style conventions, validate syntax, perform consistency checks across models</a:t>
            </a:r>
          </a:p>
          <a:p>
            <a:pPr marL="457200" indent="-457200">
              <a:buClr>
                <a:schemeClr val="bg2"/>
              </a:buClr>
              <a:buFont typeface="Wingdings" panose="05000000000000000000" pitchFamily="2" charset="2"/>
              <a:buChar char="§"/>
            </a:pPr>
            <a:r>
              <a:rPr lang="en-US" dirty="0">
                <a:ln w="0"/>
                <a:effectLst>
                  <a:outerShdw blurRad="38100" dist="19050" dir="2700000" algn="tl" rotWithShape="0">
                    <a:schemeClr val="dk1">
                      <a:alpha val="40000"/>
                    </a:schemeClr>
                  </a:outerShdw>
                </a:effectLst>
                <a:ea typeface="Segoe UI Black" panose="020B0A02040204020203" pitchFamily="34" charset="0"/>
                <a:cs typeface="Aharoni" panose="02010803020104030203" pitchFamily="2" charset="-79"/>
              </a:rPr>
              <a:t>C</a:t>
            </a:r>
            <a:r>
              <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an be used to track the progress of a project and maintain traceability from analysis, through design and implementation.</a:t>
            </a:r>
          </a:p>
          <a:p>
            <a:pPr marL="457200" indent="-457200">
              <a:buClr>
                <a:schemeClr val="bg2"/>
              </a:buClr>
              <a:buFont typeface="Wingdings" panose="05000000000000000000" pitchFamily="2" charset="2"/>
              <a:buChar char="§"/>
            </a:pPr>
            <a:r>
              <a:rPr lang="en-US" dirty="0">
                <a:ln w="0"/>
                <a:effectLst>
                  <a:outerShdw blurRad="38100" dist="19050" dir="2700000" algn="tl" rotWithShape="0">
                    <a:schemeClr val="dk1">
                      <a:alpha val="40000"/>
                    </a:schemeClr>
                  </a:outerShdw>
                </a:effectLst>
                <a:ea typeface="Segoe UI Black" panose="020B0A02040204020203" pitchFamily="34" charset="0"/>
                <a:cs typeface="Aharoni" panose="02010803020104030203" pitchFamily="2" charset="-79"/>
              </a:rPr>
              <a:t>A</a:t>
            </a:r>
            <a:r>
              <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ids in managing the ripple effects that result from a change to a model.</a:t>
            </a:r>
          </a:p>
          <a:p>
            <a:pPr marL="457200" indent="-457200">
              <a:buClr>
                <a:schemeClr val="bg2"/>
              </a:buClr>
              <a:buFont typeface="Wingdings" panose="05000000000000000000" pitchFamily="2" charset="2"/>
              <a:buChar char="§"/>
            </a:pPr>
            <a:r>
              <a:rPr lang="en-US" dirty="0">
                <a:ln w="0"/>
                <a:effectLst>
                  <a:outerShdw blurRad="38100" dist="19050" dir="2700000" algn="tl" rotWithShape="0">
                    <a:schemeClr val="dk1">
                      <a:alpha val="40000"/>
                    </a:schemeClr>
                  </a:outerShdw>
                </a:effectLst>
                <a:ea typeface="Segoe UI Black" panose="020B0A02040204020203" pitchFamily="34" charset="0"/>
                <a:cs typeface="Aharoni" panose="02010803020104030203" pitchFamily="2" charset="-79"/>
              </a:rPr>
              <a:t>B</a:t>
            </a:r>
            <a:r>
              <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etter documentation</a:t>
            </a:r>
          </a:p>
          <a:p>
            <a:pPr marL="457200" indent="-457200">
              <a:buClr>
                <a:schemeClr val="bg2"/>
              </a:buClr>
              <a:buFont typeface="Arial" panose="020B0604020202020204" pitchFamily="34" charset="0"/>
              <a:buChar char="•"/>
            </a:pPr>
            <a:endParaRPr lang="en-IN"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2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2" dur="25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250"/>
                            </p:stCondLst>
                            <p:childTnLst>
                              <p:par>
                                <p:cTn id="14" presetID="42" presetClass="entr" presetSubtype="0" fill="hold"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250"/>
                                        <p:tgtEl>
                                          <p:spTgt spid="2">
                                            <p:txEl>
                                              <p:pRg st="1" end="1"/>
                                            </p:txEl>
                                          </p:spTgt>
                                        </p:tgtEl>
                                      </p:cBhvr>
                                    </p:animEffect>
                                    <p:anim calcmode="lin" valueType="num">
                                      <p:cBhvr>
                                        <p:cTn id="17"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8" dur="2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250"/>
                                        <p:tgtEl>
                                          <p:spTgt spid="2">
                                            <p:txEl>
                                              <p:pRg st="2" end="2"/>
                                            </p:txEl>
                                          </p:spTgt>
                                        </p:tgtEl>
                                      </p:cBhvr>
                                    </p:animEffect>
                                    <p:anim calcmode="lin" valueType="num">
                                      <p:cBhvr>
                                        <p:cTn id="23" dur="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4" dur="2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5" fill="hold">
                            <p:stCondLst>
                              <p:cond delay="750"/>
                            </p:stCondLst>
                            <p:childTnLst>
                              <p:par>
                                <p:cTn id="26" presetID="42" presetClass="entr" presetSubtype="0" fill="hold" nodeType="after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250"/>
                                        <p:tgtEl>
                                          <p:spTgt spid="2">
                                            <p:txEl>
                                              <p:pRg st="3" end="3"/>
                                            </p:txEl>
                                          </p:spTgt>
                                        </p:tgtEl>
                                      </p:cBhvr>
                                    </p:animEffect>
                                    <p:anim calcmode="lin" valueType="num">
                                      <p:cBhvr>
                                        <p:cTn id="29" dur="2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250"/>
                                        <p:tgtEl>
                                          <p:spTgt spid="2">
                                            <p:txEl>
                                              <p:pRg st="4" end="4"/>
                                            </p:txEl>
                                          </p:spTgt>
                                        </p:tgtEl>
                                      </p:cBhvr>
                                    </p:animEffect>
                                    <p:anim calcmode="lin" valueType="num">
                                      <p:cBhvr>
                                        <p:cTn id="35" dur="2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6" dur="25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1250"/>
                            </p:stCondLst>
                            <p:childTnLst>
                              <p:par>
                                <p:cTn id="38" presetID="42" presetClass="entr" presetSubtype="0" fill="hold" nodeType="after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250"/>
                                        <p:tgtEl>
                                          <p:spTgt spid="2">
                                            <p:txEl>
                                              <p:pRg st="5" end="5"/>
                                            </p:txEl>
                                          </p:spTgt>
                                        </p:tgtEl>
                                      </p:cBhvr>
                                    </p:animEffect>
                                    <p:anim calcmode="lin" valueType="num">
                                      <p:cBhvr>
                                        <p:cTn id="41" dur="25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25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3" fill="hold">
                            <p:stCondLst>
                              <p:cond delay="1500"/>
                            </p:stCondLst>
                            <p:childTnLst>
                              <p:par>
                                <p:cTn id="44" presetID="42" presetClass="entr" presetSubtype="0" fill="hold" nodeType="after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250"/>
                                        <p:tgtEl>
                                          <p:spTgt spid="2">
                                            <p:txEl>
                                              <p:pRg st="6" end="6"/>
                                            </p:txEl>
                                          </p:spTgt>
                                        </p:tgtEl>
                                      </p:cBhvr>
                                    </p:animEffect>
                                    <p:anim calcmode="lin" valueType="num">
                                      <p:cBhvr>
                                        <p:cTn id="47" dur="25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8" dur="25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1273944" y="332656"/>
            <a:ext cx="6836691" cy="1930400"/>
          </a:xfrm>
        </p:spPr>
        <p:txBody>
          <a:bodyPr>
            <a:normAutofit/>
          </a:bodyPr>
          <a:lstStyle/>
          <a:p>
            <a:r>
              <a:rPr lang="en-IN" sz="32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SWOT Analysis of CASE </a:t>
            </a:r>
            <a:endParaRPr lang="en-US" sz="3200" dirty="0"/>
          </a:p>
        </p:txBody>
      </p:sp>
      <p:sp>
        <p:nvSpPr>
          <p:cNvPr id="2" name="TextBox 1">
            <a:extLst>
              <a:ext uri="{FF2B5EF4-FFF2-40B4-BE49-F238E27FC236}">
                <a16:creationId xmlns:a16="http://schemas.microsoft.com/office/drawing/2014/main" id="{C59DB7E3-0B22-4463-BE39-6854AE2EDF7E}"/>
              </a:ext>
            </a:extLst>
          </p:cNvPr>
          <p:cNvSpPr txBox="1"/>
          <p:nvPr/>
        </p:nvSpPr>
        <p:spPr>
          <a:xfrm>
            <a:off x="1123001" y="908720"/>
            <a:ext cx="11065824" cy="3908762"/>
          </a:xfrm>
          <a:prstGeom prst="rect">
            <a:avLst/>
          </a:prstGeom>
          <a:noFill/>
        </p:spPr>
        <p:txBody>
          <a:bodyPr wrap="square" rtlCol="0">
            <a:spAutoFit/>
          </a:bodyPr>
          <a:lstStyle/>
          <a:p>
            <a:pPr marL="457200" indent="-457200">
              <a:buClr>
                <a:schemeClr val="bg2"/>
              </a:buClr>
              <a:buFont typeface="Wingdings" panose="05000000000000000000" pitchFamily="2" charset="2"/>
              <a:buChar char="q"/>
            </a:pPr>
            <a:r>
              <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Weaknesses-</a:t>
            </a:r>
            <a:br>
              <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br>
            <a:endPar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endParaRPr>
          </a:p>
          <a:p>
            <a:pPr marL="457200" indent="-457200">
              <a:buClr>
                <a:schemeClr val="bg2"/>
              </a:buClr>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Some CASE tools are based on a specific methodology or do not support the modeling conventions required by a given </a:t>
            </a:r>
            <a:r>
              <a:rPr lang="en-US" dirty="0" err="1">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project.</a:t>
            </a:r>
            <a:r>
              <a:rPr lang="en-US" dirty="0" err="1">
                <a:ln w="0"/>
                <a:effectLst>
                  <a:outerShdw blurRad="38100" dist="19050" dir="2700000" algn="tl" rotWithShape="0">
                    <a:schemeClr val="dk1">
                      <a:alpha val="40000"/>
                    </a:schemeClr>
                  </a:outerShdw>
                </a:effectLst>
                <a:ea typeface="Segoe UI Black" panose="020B0A02040204020203" pitchFamily="34" charset="0"/>
                <a:cs typeface="Aharoni" panose="02010803020104030203" pitchFamily="2" charset="-79"/>
              </a:rPr>
              <a:t>I</a:t>
            </a:r>
            <a:r>
              <a:rPr lang="en-US" dirty="0" err="1">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mproved</a:t>
            </a:r>
            <a:r>
              <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 quality, generates highly maintainable code</a:t>
            </a:r>
            <a:endParaRPr lang="en-US" dirty="0">
              <a:ln w="0"/>
              <a:effectLst>
                <a:outerShdw blurRad="38100" dist="19050" dir="2700000" algn="tl" rotWithShape="0">
                  <a:schemeClr val="dk1">
                    <a:alpha val="40000"/>
                  </a:schemeClr>
                </a:outerShdw>
              </a:effectLst>
              <a:ea typeface="Segoe UI Black" panose="020B0A02040204020203" pitchFamily="34" charset="0"/>
              <a:cs typeface="Aharoni" panose="02010803020104030203" pitchFamily="2" charset="-79"/>
            </a:endParaRPr>
          </a:p>
          <a:p>
            <a:pPr marL="457200" indent="-457200">
              <a:buClr>
                <a:schemeClr val="bg2"/>
              </a:buClr>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Various studies have shown that CASE is often not used uniformly across the organization, is used by only one group, or is never used.</a:t>
            </a:r>
            <a:r>
              <a:rPr lang="en-US" dirty="0">
                <a:ln w="0"/>
                <a:effectLst>
                  <a:outerShdw blurRad="38100" dist="19050" dir="2700000" algn="tl" rotWithShape="0">
                    <a:schemeClr val="dk1">
                      <a:alpha val="40000"/>
                    </a:schemeClr>
                  </a:outerShdw>
                </a:effectLst>
                <a:ea typeface="Segoe UI Black" panose="020B0A02040204020203" pitchFamily="34" charset="0"/>
                <a:cs typeface="Aharoni" panose="02010803020104030203" pitchFamily="2" charset="-79"/>
              </a:rPr>
              <a:t> </a:t>
            </a:r>
          </a:p>
          <a:p>
            <a:pPr marL="457200" indent="-457200">
              <a:buClr>
                <a:schemeClr val="bg2"/>
              </a:buClr>
              <a:buFont typeface="Wingdings" panose="05000000000000000000" pitchFamily="2" charset="2"/>
              <a:buChar char="§"/>
            </a:pPr>
            <a:r>
              <a:rPr lang="en-US" dirty="0">
                <a:ln w="0"/>
                <a:effectLst>
                  <a:outerShdw blurRad="38100" dist="19050" dir="2700000" algn="tl" rotWithShape="0">
                    <a:schemeClr val="dk1">
                      <a:alpha val="40000"/>
                    </a:schemeClr>
                  </a:outerShdw>
                </a:effectLst>
                <a:ea typeface="Segoe UI Black" panose="020B0A02040204020203" pitchFamily="34" charset="0"/>
                <a:cs typeface="Aharoni" panose="02010803020104030203" pitchFamily="2" charset="-79"/>
              </a:rPr>
              <a:t>Unless the organization realigns its CASE technology goals with its business goals, the results are likely to be disappointing.</a:t>
            </a:r>
          </a:p>
          <a:p>
            <a:pPr marL="457200" indent="-457200">
              <a:buClr>
                <a:schemeClr val="bg2"/>
              </a:buClr>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85876670-D906-4C20-8FDE-D9778FBC7348}"/>
              </a:ext>
            </a:extLst>
          </p:cNvPr>
          <p:cNvSpPr txBox="1"/>
          <p:nvPr/>
        </p:nvSpPr>
        <p:spPr>
          <a:xfrm>
            <a:off x="1123001" y="4437112"/>
            <a:ext cx="11065824" cy="2800767"/>
          </a:xfrm>
          <a:prstGeom prst="rect">
            <a:avLst/>
          </a:prstGeom>
          <a:noFill/>
        </p:spPr>
        <p:txBody>
          <a:bodyPr wrap="square" rtlCol="0">
            <a:spAutoFit/>
          </a:bodyPr>
          <a:lstStyle/>
          <a:p>
            <a:pPr marL="457200" indent="-457200">
              <a:buClr>
                <a:schemeClr val="bg2"/>
              </a:buClr>
              <a:buFont typeface="Wingdings" panose="05000000000000000000" pitchFamily="2" charset="2"/>
              <a:buChar char="q"/>
            </a:pPr>
            <a:r>
              <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Opportunities-</a:t>
            </a:r>
          </a:p>
          <a:p>
            <a:pPr marL="457200" indent="-457200">
              <a:buClr>
                <a:schemeClr val="bg2"/>
              </a:buClr>
              <a:buFont typeface="Wingdings" panose="05000000000000000000" pitchFamily="2" charset="2"/>
              <a:buChar char="q"/>
            </a:pPr>
            <a:endPar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endParaRPr>
          </a:p>
          <a:p>
            <a:pPr marL="457200" indent="-457200">
              <a:buClr>
                <a:schemeClr val="bg2"/>
              </a:buClr>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rPr>
              <a:t>Given proper training, if users perceive that CASE tools provide them a relative advantage they are likely to use them voluntarily.</a:t>
            </a:r>
          </a:p>
          <a:p>
            <a:pPr marL="457200" indent="-457200">
              <a:buClr>
                <a:schemeClr val="bg2"/>
              </a:buClr>
              <a:buFont typeface="Wingdings" panose="05000000000000000000" pitchFamily="2" charset="2"/>
              <a:buChar char="§"/>
            </a:pPr>
            <a:endPar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endParaRPr>
          </a:p>
          <a:p>
            <a:pPr marL="457200" indent="-457200">
              <a:buClr>
                <a:schemeClr val="bg2"/>
              </a:buClr>
              <a:buFont typeface="Wingdings" panose="05000000000000000000" pitchFamily="2" charset="2"/>
              <a:buChar char="§"/>
            </a:pPr>
            <a:endParaRPr lang="en-US" dirty="0">
              <a:ln w="0"/>
              <a:effectLst>
                <a:outerShdw blurRad="38100" dist="19050" dir="2700000" algn="tl" rotWithShape="0">
                  <a:schemeClr val="dk1">
                    <a:alpha val="40000"/>
                  </a:schemeClr>
                </a:outerShdw>
              </a:effectLst>
              <a:latin typeface="+mn-lt"/>
              <a:ea typeface="Segoe UI Black" panose="020B0A02040204020203" pitchFamily="34" charset="0"/>
              <a:cs typeface="Aharoni" panose="02010803020104030203" pitchFamily="2" charset="-79"/>
            </a:endParaRPr>
          </a:p>
          <a:p>
            <a:pPr marL="457200" indent="-457200">
              <a:buClr>
                <a:schemeClr val="bg2"/>
              </a:buClr>
              <a:buFont typeface="Wingdings" panose="05000000000000000000" pitchFamily="2" charset="2"/>
              <a:buChar char="§"/>
            </a:pPr>
            <a:endParaRPr lang="en-IN" dirty="0"/>
          </a:p>
        </p:txBody>
      </p:sp>
    </p:spTree>
    <p:extLst>
      <p:ext uri="{BB962C8B-B14F-4D97-AF65-F5344CB8AC3E}">
        <p14:creationId xmlns:p14="http://schemas.microsoft.com/office/powerpoint/2010/main" val="43630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2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2" dur="25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250"/>
                            </p:stCondLst>
                            <p:childTnLst>
                              <p:par>
                                <p:cTn id="14" presetID="42" presetClass="entr" presetSubtype="0" fill="hold"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250"/>
                                        <p:tgtEl>
                                          <p:spTgt spid="2">
                                            <p:txEl>
                                              <p:pRg st="1" end="1"/>
                                            </p:txEl>
                                          </p:spTgt>
                                        </p:tgtEl>
                                      </p:cBhvr>
                                    </p:animEffect>
                                    <p:anim calcmode="lin" valueType="num">
                                      <p:cBhvr>
                                        <p:cTn id="17"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8" dur="2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250"/>
                                        <p:tgtEl>
                                          <p:spTgt spid="2">
                                            <p:txEl>
                                              <p:pRg st="2" end="2"/>
                                            </p:txEl>
                                          </p:spTgt>
                                        </p:tgtEl>
                                      </p:cBhvr>
                                    </p:animEffect>
                                    <p:anim calcmode="lin" valueType="num">
                                      <p:cBhvr>
                                        <p:cTn id="23" dur="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4" dur="2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5" fill="hold">
                            <p:stCondLst>
                              <p:cond delay="750"/>
                            </p:stCondLst>
                            <p:childTnLst>
                              <p:par>
                                <p:cTn id="26" presetID="42" presetClass="entr" presetSubtype="0" fill="hold" nodeType="after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250"/>
                                        <p:tgtEl>
                                          <p:spTgt spid="2">
                                            <p:txEl>
                                              <p:pRg st="3" end="3"/>
                                            </p:txEl>
                                          </p:spTgt>
                                        </p:tgtEl>
                                      </p:cBhvr>
                                    </p:animEffect>
                                    <p:anim calcmode="lin" valueType="num">
                                      <p:cBhvr>
                                        <p:cTn id="29" dur="2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2" presetClass="entr" presetSubtype="4" fill="hold" nodeType="after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 calcmode="lin" valueType="num">
                                      <p:cBhvr additive="base">
                                        <p:cTn id="34"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5" dur="250" fill="hold"/>
                                        <p:tgtEl>
                                          <p:spTgt spid="4">
                                            <p:txEl>
                                              <p:pRg st="0" end="0"/>
                                            </p:txEl>
                                          </p:spTgt>
                                        </p:tgtEl>
                                        <p:attrNameLst>
                                          <p:attrName>ppt_y</p:attrName>
                                        </p:attrNameLst>
                                      </p:cBhvr>
                                      <p:tavLst>
                                        <p:tav tm="0">
                                          <p:val>
                                            <p:strVal val="1+#ppt_h/2"/>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250"/>
                                        <p:tgtEl>
                                          <p:spTgt spid="4">
                                            <p:txEl>
                                              <p:pRg st="2" end="2"/>
                                            </p:txEl>
                                          </p:spTgt>
                                        </p:tgtEl>
                                      </p:cBhvr>
                                    </p:animEffect>
                                    <p:anim calcmode="lin" valueType="num">
                                      <p:cBhvr>
                                        <p:cTn id="39"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0" dur="2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2953-C46C-4CE7-8086-BD4F65331E4C}"/>
              </a:ext>
            </a:extLst>
          </p:cNvPr>
          <p:cNvSpPr>
            <a:spLocks noGrp="1"/>
          </p:cNvSpPr>
          <p:nvPr>
            <p:ph type="title"/>
          </p:nvPr>
        </p:nvSpPr>
        <p:spPr>
          <a:xfrm>
            <a:off x="0" y="522085"/>
            <a:ext cx="12188825" cy="706091"/>
          </a:xfrm>
        </p:spPr>
        <p:txBody>
          <a:bodyPr>
            <a:normAutofit/>
          </a:bodyPr>
          <a:lstStyle/>
          <a:p>
            <a:pPr algn="ctr"/>
            <a:r>
              <a:rPr lang="en-IN" sz="3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REFERENCES</a:t>
            </a:r>
          </a:p>
        </p:txBody>
      </p:sp>
      <p:sp>
        <p:nvSpPr>
          <p:cNvPr id="3" name="Content Placeholder 2">
            <a:extLst>
              <a:ext uri="{FF2B5EF4-FFF2-40B4-BE49-F238E27FC236}">
                <a16:creationId xmlns:a16="http://schemas.microsoft.com/office/drawing/2014/main" id="{987F8CFD-E876-4348-A57A-319703B7FE3A}"/>
              </a:ext>
            </a:extLst>
          </p:cNvPr>
          <p:cNvSpPr>
            <a:spLocks noGrp="1"/>
          </p:cNvSpPr>
          <p:nvPr>
            <p:ph sz="half" idx="1"/>
          </p:nvPr>
        </p:nvSpPr>
        <p:spPr>
          <a:xfrm>
            <a:off x="1218883" y="2924944"/>
            <a:ext cx="10780185" cy="5400600"/>
          </a:xfrm>
        </p:spPr>
        <p:txBody>
          <a:bodyPr>
            <a:normAutofit/>
          </a:bodyPr>
          <a:lstStyle/>
          <a:p>
            <a:pPr>
              <a:buFont typeface="Wingdings" panose="05000000000000000000" pitchFamily="2" charset="2"/>
              <a:buChar char="§"/>
            </a:pPr>
            <a:r>
              <a:rPr lang="en-IN" sz="2400" dirty="0">
                <a:solidFill>
                  <a:srgbClr val="0066FF"/>
                </a:solidFill>
                <a:hlinkClick r:id="rId2">
                  <a:extLst>
                    <a:ext uri="{A12FA001-AC4F-418D-AE19-62706E023703}">
                      <ahyp:hlinkClr xmlns:ahyp="http://schemas.microsoft.com/office/drawing/2018/hyperlinkcolor" val="tx"/>
                    </a:ext>
                  </a:extLst>
                </a:hlinkClick>
              </a:rPr>
              <a:t>https://drive.google.com/file/d/1NGA0FyXv0OfuU9H7q_SdBxbjwDvSxx2b/view</a:t>
            </a:r>
            <a:endParaRPr lang="en-IN" sz="2400" dirty="0"/>
          </a:p>
          <a:p>
            <a:pPr>
              <a:buFont typeface="Wingdings" panose="05000000000000000000" pitchFamily="2" charset="2"/>
              <a:buChar char="§"/>
            </a:pPr>
            <a:r>
              <a:rPr lang="en-IN" sz="2400" dirty="0">
                <a:hlinkClick r:id="rId3"/>
              </a:rPr>
              <a:t>https://www.geeksforgeeks.org/computer-aided-software-engineering-case/</a:t>
            </a:r>
            <a:endParaRPr lang="en-IN" sz="2400" dirty="0"/>
          </a:p>
          <a:p>
            <a:pPr>
              <a:buFont typeface="Wingdings" panose="05000000000000000000" pitchFamily="2" charset="2"/>
              <a:buChar char="§"/>
            </a:pPr>
            <a:r>
              <a:rPr lang="en-IN" sz="2400" dirty="0">
                <a:hlinkClick r:id="rId4"/>
              </a:rPr>
              <a:t>https://dl.acm.org/doi/pdf/10.5555/1074100.1074241</a:t>
            </a:r>
            <a:endParaRPr lang="en-IN" sz="2400" dirty="0"/>
          </a:p>
          <a:p>
            <a:pPr>
              <a:buFont typeface="Wingdings" panose="05000000000000000000" pitchFamily="2" charset="2"/>
              <a:buChar char="§"/>
            </a:pPr>
            <a:r>
              <a:rPr lang="en-IN" sz="2400" dirty="0">
                <a:hlinkClick r:id="rId5"/>
              </a:rPr>
              <a:t>https://dl.acm.org/doi/10.5555/800032.800653</a:t>
            </a:r>
            <a:endParaRPr lang="en-IN" sz="2400" dirty="0"/>
          </a:p>
          <a:p>
            <a:pPr>
              <a:buFont typeface="Wingdings" panose="05000000000000000000" pitchFamily="2" charset="2"/>
              <a:buChar char="§"/>
            </a:pPr>
            <a:r>
              <a:rPr lang="en-IN" sz="2400" dirty="0">
                <a:hlinkClick r:id="rId6"/>
              </a:rPr>
              <a:t>https://www.csm.ornl.gov/~sheldon/cs330/PDF/SLIDES/c26.1.pdf</a:t>
            </a:r>
            <a:endParaRPr lang="en-IN" sz="2400" dirty="0"/>
          </a:p>
          <a:p>
            <a:pPr>
              <a:buFont typeface="Wingdings" panose="05000000000000000000" pitchFamily="2" charset="2"/>
              <a:buChar char="§"/>
            </a:pPr>
            <a:endParaRPr lang="en-IN" sz="2400" dirty="0"/>
          </a:p>
          <a:p>
            <a:pPr>
              <a:buFont typeface="Wingdings" panose="05000000000000000000" pitchFamily="2" charset="2"/>
              <a:buChar char="§"/>
            </a:pPr>
            <a:endParaRPr lang="en-IN" sz="2400" dirty="0"/>
          </a:p>
          <a:p>
            <a:pPr>
              <a:buFont typeface="Wingdings" panose="05000000000000000000" pitchFamily="2" charset="2"/>
              <a:buChar char="§"/>
            </a:pPr>
            <a:endParaRPr lang="en-IN" sz="2400" dirty="0"/>
          </a:p>
        </p:txBody>
      </p:sp>
      <p:sp>
        <p:nvSpPr>
          <p:cNvPr id="5" name="TextBox 4">
            <a:extLst>
              <a:ext uri="{FF2B5EF4-FFF2-40B4-BE49-F238E27FC236}">
                <a16:creationId xmlns:a16="http://schemas.microsoft.com/office/drawing/2014/main" id="{23153E70-BBA0-4798-BB17-29FEBC1D52A5}"/>
              </a:ext>
            </a:extLst>
          </p:cNvPr>
          <p:cNvSpPr txBox="1"/>
          <p:nvPr/>
        </p:nvSpPr>
        <p:spPr>
          <a:xfrm>
            <a:off x="1236023" y="1700808"/>
            <a:ext cx="10636169" cy="1938992"/>
          </a:xfrm>
          <a:prstGeom prst="rect">
            <a:avLst/>
          </a:prstGeom>
          <a:noFill/>
        </p:spPr>
        <p:txBody>
          <a:bodyPr wrap="square" rtlCol="0">
            <a:spAutoFit/>
          </a:bodyPr>
          <a:lstStyle/>
          <a:p>
            <a:pPr marL="457200" indent="-457200">
              <a:buClr>
                <a:schemeClr val="accent1"/>
              </a:buClr>
              <a:buFont typeface="Wingdings" panose="05000000000000000000" pitchFamily="2" charset="2"/>
              <a:buChar char="§"/>
            </a:pPr>
            <a:r>
              <a:rPr lang="en-IN" dirty="0"/>
              <a:t>Class notes and pdf provided by </a:t>
            </a:r>
            <a:r>
              <a:rPr lang="en-IN" dirty="0" err="1"/>
              <a:t>Shaligram</a:t>
            </a:r>
            <a:r>
              <a:rPr lang="en-IN" dirty="0"/>
              <a:t> sir</a:t>
            </a:r>
          </a:p>
          <a:p>
            <a:pPr marL="457200" indent="-457200">
              <a:buClr>
                <a:schemeClr val="accent1"/>
              </a:buClr>
              <a:buFont typeface="Wingdings" panose="05000000000000000000" pitchFamily="2" charset="2"/>
              <a:buChar char="§"/>
            </a:pPr>
            <a:r>
              <a:rPr lang="en-IN" dirty="0"/>
              <a:t>William S. </a:t>
            </a:r>
            <a:r>
              <a:rPr lang="en-IN" dirty="0" err="1"/>
              <a:t>Devis</a:t>
            </a:r>
            <a:r>
              <a:rPr lang="en-IN" dirty="0"/>
              <a:t> &amp; David C. Yen “The Information System Consultant’s Handbook”, CRC Press LLC, 1999. </a:t>
            </a:r>
          </a:p>
          <a:p>
            <a:pPr marL="457200" indent="-457200">
              <a:buClr>
                <a:schemeClr val="accent1"/>
              </a:buClr>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351443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anim calcmode="lin" valueType="num">
                                      <p:cBhvr>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3">
                                            <p:txEl>
                                              <p:pRg st="0" end="0"/>
                                            </p:txEl>
                                          </p:spTgt>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anim calcmode="lin" valueType="num">
                                      <p:cBhvr>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anim calcmode="lin" valueType="num">
                                      <p:cBhvr>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anim calcmode="lin" valueType="num">
                                      <p:cBhvr>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7CF4-ECA1-4247-BA85-953838C1E3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2CAABC-D348-479A-BC7F-E7A3AC96CA7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4E37331-4CB4-4D51-9BAB-5A7E2D8A42AD}"/>
              </a:ext>
            </a:extLst>
          </p:cNvPr>
          <p:cNvPicPr>
            <a:picLocks noChangeAspect="1"/>
          </p:cNvPicPr>
          <p:nvPr/>
        </p:nvPicPr>
        <p:blipFill rotWithShape="1">
          <a:blip r:embed="rId2"/>
          <a:srcRect l="25188" t="32145" r="25779" b="4839"/>
          <a:stretch/>
        </p:blipFill>
        <p:spPr>
          <a:xfrm>
            <a:off x="1211289" y="274637"/>
            <a:ext cx="10360501" cy="5924451"/>
          </a:xfrm>
          <a:prstGeom prst="rect">
            <a:avLst/>
          </a:prstGeom>
        </p:spPr>
      </p:pic>
    </p:spTree>
    <p:extLst>
      <p:ext uri="{BB962C8B-B14F-4D97-AF65-F5344CB8AC3E}">
        <p14:creationId xmlns:p14="http://schemas.microsoft.com/office/powerpoint/2010/main" val="106062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95555"/>
            <a:ext cx="12188824" cy="908720"/>
          </a:xfrm>
        </p:spPr>
        <p:txBody>
          <a:bodyPr>
            <a:normAutofit/>
          </a:bodyPr>
          <a:lstStyle/>
          <a:p>
            <a:pPr algn="ctr"/>
            <a:r>
              <a:rPr lang="en-US" sz="4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Presentation Outline</a:t>
            </a:r>
          </a:p>
        </p:txBody>
      </p:sp>
      <p:sp>
        <p:nvSpPr>
          <p:cNvPr id="14" name="Content Placeholder 13"/>
          <p:cNvSpPr>
            <a:spLocks noGrp="1"/>
          </p:cNvSpPr>
          <p:nvPr>
            <p:ph idx="1"/>
          </p:nvPr>
        </p:nvSpPr>
        <p:spPr>
          <a:xfrm>
            <a:off x="1557908" y="1196752"/>
            <a:ext cx="10360501" cy="5039325"/>
          </a:xfrm>
        </p:spPr>
        <p:txBody>
          <a:bodyPr>
            <a:normAutofit lnSpcReduction="10000"/>
          </a:bodyPr>
          <a:lstStyle/>
          <a:p>
            <a:pPr>
              <a:buFont typeface="Wingdings" panose="05000000000000000000" pitchFamily="2" charset="2"/>
              <a:buChar char="q"/>
            </a:pPr>
            <a:r>
              <a:rPr lang="en-US" dirty="0"/>
              <a:t>Definition</a:t>
            </a:r>
          </a:p>
          <a:p>
            <a:pPr>
              <a:buFont typeface="Wingdings" panose="05000000000000000000" pitchFamily="2" charset="2"/>
              <a:buChar char="q"/>
            </a:pPr>
            <a:r>
              <a:rPr lang="en-US" dirty="0"/>
              <a:t>Purpose</a:t>
            </a:r>
          </a:p>
          <a:p>
            <a:pPr>
              <a:buFont typeface="Wingdings" panose="05000000000000000000" pitchFamily="2" charset="2"/>
              <a:buChar char="q"/>
            </a:pPr>
            <a:r>
              <a:rPr lang="en-US" dirty="0"/>
              <a:t>CASE Architecture</a:t>
            </a:r>
          </a:p>
          <a:p>
            <a:pPr marL="688975" indent="-457200">
              <a:buFont typeface="Wingdings" panose="05000000000000000000" pitchFamily="2" charset="2"/>
              <a:buChar char="§"/>
            </a:pPr>
            <a:r>
              <a:rPr lang="en-US" dirty="0"/>
              <a:t>CASE tools</a:t>
            </a:r>
          </a:p>
          <a:p>
            <a:pPr marL="688975" indent="-457200">
              <a:buFont typeface="Wingdings" panose="05000000000000000000" pitchFamily="2" charset="2"/>
              <a:buChar char="§"/>
            </a:pPr>
            <a:r>
              <a:rPr lang="en-US" dirty="0"/>
              <a:t>Repository</a:t>
            </a:r>
          </a:p>
          <a:p>
            <a:pPr marL="688975" indent="-457200">
              <a:lnSpc>
                <a:spcPct val="100000"/>
              </a:lnSpc>
              <a:buFont typeface="Wingdings" panose="05000000000000000000" pitchFamily="2" charset="2"/>
              <a:buChar char="§"/>
            </a:pPr>
            <a:r>
              <a:rPr lang="en-IN" dirty="0"/>
              <a:t>Workbenches &amp; Object-oriented CASE tools</a:t>
            </a:r>
          </a:p>
          <a:p>
            <a:pPr marL="688975" indent="-457200">
              <a:lnSpc>
                <a:spcPct val="100000"/>
              </a:lnSpc>
              <a:buFont typeface="Wingdings" panose="05000000000000000000" pitchFamily="2" charset="2"/>
              <a:buChar char="§"/>
            </a:pPr>
            <a:r>
              <a:rPr lang="en-US" dirty="0"/>
              <a:t>CASE Environment</a:t>
            </a:r>
          </a:p>
          <a:p>
            <a:pPr>
              <a:buFont typeface="Wingdings" panose="05000000000000000000" pitchFamily="2" charset="2"/>
              <a:buChar char="q"/>
            </a:pPr>
            <a:r>
              <a:rPr lang="en-US" dirty="0"/>
              <a:t>SWOT analysis of CASE </a:t>
            </a:r>
          </a:p>
          <a:p>
            <a:pPr>
              <a:buFont typeface="Wingdings" panose="05000000000000000000" pitchFamily="2" charset="2"/>
              <a:buChar char="q"/>
            </a:pPr>
            <a:r>
              <a:rPr lang="en-US" dirty="0"/>
              <a:t>References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additive="base">
                                        <p:cTn id="12" dur="2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3" dur="2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8" fill="hold" grpId="0" nodeType="after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 calcmode="lin" valueType="num">
                                      <p:cBhvr additive="base">
                                        <p:cTn id="17" dur="25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18" dur="25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 calcmode="lin" valueType="num">
                                      <p:cBhvr additive="base">
                                        <p:cTn id="22" dur="25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23" dur="25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1250"/>
                            </p:stCondLst>
                            <p:childTnLst>
                              <p:par>
                                <p:cTn id="25" presetID="2" presetClass="entr" presetSubtype="8" fill="hold" grpId="0" nodeType="after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 calcmode="lin" valueType="num">
                                      <p:cBhvr additive="base">
                                        <p:cTn id="27" dur="25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28" dur="25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grpId="0" nodeType="after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 calcmode="lin" valueType="num">
                                      <p:cBhvr additive="base">
                                        <p:cTn id="32" dur="250" fill="hold"/>
                                        <p:tgtEl>
                                          <p:spTgt spid="14">
                                            <p:txEl>
                                              <p:pRg st="4" end="4"/>
                                            </p:txEl>
                                          </p:spTgt>
                                        </p:tgtEl>
                                        <p:attrNameLst>
                                          <p:attrName>ppt_x</p:attrName>
                                        </p:attrNameLst>
                                      </p:cBhvr>
                                      <p:tavLst>
                                        <p:tav tm="0">
                                          <p:val>
                                            <p:strVal val="0-#ppt_w/2"/>
                                          </p:val>
                                        </p:tav>
                                        <p:tav tm="100000">
                                          <p:val>
                                            <p:strVal val="#ppt_x"/>
                                          </p:val>
                                        </p:tav>
                                      </p:tavLst>
                                    </p:anim>
                                    <p:anim calcmode="lin" valueType="num">
                                      <p:cBhvr additive="base">
                                        <p:cTn id="33" dur="250" fill="hold"/>
                                        <p:tgtEl>
                                          <p:spTgt spid="14">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1750"/>
                            </p:stCondLst>
                            <p:childTnLst>
                              <p:par>
                                <p:cTn id="35" presetID="2" presetClass="entr" presetSubtype="8" fill="hold" grpId="0" nodeType="after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250" fill="hold"/>
                                        <p:tgtEl>
                                          <p:spTgt spid="14">
                                            <p:txEl>
                                              <p:pRg st="5" end="5"/>
                                            </p:txEl>
                                          </p:spTgt>
                                        </p:tgtEl>
                                        <p:attrNameLst>
                                          <p:attrName>ppt_x</p:attrName>
                                        </p:attrNameLst>
                                      </p:cBhvr>
                                      <p:tavLst>
                                        <p:tav tm="0">
                                          <p:val>
                                            <p:strVal val="0-#ppt_w/2"/>
                                          </p:val>
                                        </p:tav>
                                        <p:tav tm="100000">
                                          <p:val>
                                            <p:strVal val="#ppt_x"/>
                                          </p:val>
                                        </p:tav>
                                      </p:tavLst>
                                    </p:anim>
                                    <p:anim calcmode="lin" valueType="num">
                                      <p:cBhvr additive="base">
                                        <p:cTn id="38" dur="250" fill="hold"/>
                                        <p:tgtEl>
                                          <p:spTgt spid="14">
                                            <p:txEl>
                                              <p:pRg st="5" end="5"/>
                                            </p:txEl>
                                          </p:spTgt>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 presetClass="entr" presetSubtype="8" fill="hold" grpId="0" nodeType="afterEffect">
                                  <p:stCondLst>
                                    <p:cond delay="0"/>
                                  </p:stCondLst>
                                  <p:childTnLst>
                                    <p:set>
                                      <p:cBhvr>
                                        <p:cTn id="41" dur="1" fill="hold">
                                          <p:stCondLst>
                                            <p:cond delay="0"/>
                                          </p:stCondLst>
                                        </p:cTn>
                                        <p:tgtEl>
                                          <p:spTgt spid="14">
                                            <p:txEl>
                                              <p:pRg st="6" end="6"/>
                                            </p:txEl>
                                          </p:spTgt>
                                        </p:tgtEl>
                                        <p:attrNameLst>
                                          <p:attrName>style.visibility</p:attrName>
                                        </p:attrNameLst>
                                      </p:cBhvr>
                                      <p:to>
                                        <p:strVal val="visible"/>
                                      </p:to>
                                    </p:set>
                                    <p:anim calcmode="lin" valueType="num">
                                      <p:cBhvr additive="base">
                                        <p:cTn id="42" dur="250" fill="hold"/>
                                        <p:tgtEl>
                                          <p:spTgt spid="14">
                                            <p:txEl>
                                              <p:pRg st="6" end="6"/>
                                            </p:txEl>
                                          </p:spTgt>
                                        </p:tgtEl>
                                        <p:attrNameLst>
                                          <p:attrName>ppt_x</p:attrName>
                                        </p:attrNameLst>
                                      </p:cBhvr>
                                      <p:tavLst>
                                        <p:tav tm="0">
                                          <p:val>
                                            <p:strVal val="0-#ppt_w/2"/>
                                          </p:val>
                                        </p:tav>
                                        <p:tav tm="100000">
                                          <p:val>
                                            <p:strVal val="#ppt_x"/>
                                          </p:val>
                                        </p:tav>
                                      </p:tavLst>
                                    </p:anim>
                                    <p:anim calcmode="lin" valueType="num">
                                      <p:cBhvr additive="base">
                                        <p:cTn id="43" dur="250" fill="hold"/>
                                        <p:tgtEl>
                                          <p:spTgt spid="14">
                                            <p:txEl>
                                              <p:pRg st="6" end="6"/>
                                            </p:txEl>
                                          </p:spTgt>
                                        </p:tgtEl>
                                        <p:attrNameLst>
                                          <p:attrName>ppt_y</p:attrName>
                                        </p:attrNameLst>
                                      </p:cBhvr>
                                      <p:tavLst>
                                        <p:tav tm="0">
                                          <p:val>
                                            <p:strVal val="#ppt_y"/>
                                          </p:val>
                                        </p:tav>
                                        <p:tav tm="100000">
                                          <p:val>
                                            <p:strVal val="#ppt_y"/>
                                          </p:val>
                                        </p:tav>
                                      </p:tavLst>
                                    </p:anim>
                                  </p:childTnLst>
                                </p:cTn>
                              </p:par>
                            </p:childTnLst>
                          </p:cTn>
                        </p:par>
                        <p:par>
                          <p:cTn id="44" fill="hold">
                            <p:stCondLst>
                              <p:cond delay="2250"/>
                            </p:stCondLst>
                            <p:childTnLst>
                              <p:par>
                                <p:cTn id="45" presetID="2" presetClass="entr" presetSubtype="8" fill="hold" grpId="0" nodeType="afterEffect">
                                  <p:stCondLst>
                                    <p:cond delay="0"/>
                                  </p:stCondLst>
                                  <p:childTnLst>
                                    <p:set>
                                      <p:cBhvr>
                                        <p:cTn id="46" dur="1" fill="hold">
                                          <p:stCondLst>
                                            <p:cond delay="0"/>
                                          </p:stCondLst>
                                        </p:cTn>
                                        <p:tgtEl>
                                          <p:spTgt spid="14">
                                            <p:txEl>
                                              <p:pRg st="7" end="7"/>
                                            </p:txEl>
                                          </p:spTgt>
                                        </p:tgtEl>
                                        <p:attrNameLst>
                                          <p:attrName>style.visibility</p:attrName>
                                        </p:attrNameLst>
                                      </p:cBhvr>
                                      <p:to>
                                        <p:strVal val="visible"/>
                                      </p:to>
                                    </p:set>
                                    <p:anim calcmode="lin" valueType="num">
                                      <p:cBhvr additive="base">
                                        <p:cTn id="47" dur="250" fill="hold"/>
                                        <p:tgtEl>
                                          <p:spTgt spid="14">
                                            <p:txEl>
                                              <p:pRg st="7" end="7"/>
                                            </p:txEl>
                                          </p:spTgt>
                                        </p:tgtEl>
                                        <p:attrNameLst>
                                          <p:attrName>ppt_x</p:attrName>
                                        </p:attrNameLst>
                                      </p:cBhvr>
                                      <p:tavLst>
                                        <p:tav tm="0">
                                          <p:val>
                                            <p:strVal val="0-#ppt_w/2"/>
                                          </p:val>
                                        </p:tav>
                                        <p:tav tm="100000">
                                          <p:val>
                                            <p:strVal val="#ppt_x"/>
                                          </p:val>
                                        </p:tav>
                                      </p:tavLst>
                                    </p:anim>
                                    <p:anim calcmode="lin" valueType="num">
                                      <p:cBhvr additive="base">
                                        <p:cTn id="48" dur="250" fill="hold"/>
                                        <p:tgtEl>
                                          <p:spTgt spid="14">
                                            <p:txEl>
                                              <p:pRg st="7" end="7"/>
                                            </p:txEl>
                                          </p:spTgt>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grpId="0" nodeType="afterEffect">
                                  <p:stCondLst>
                                    <p:cond delay="0"/>
                                  </p:stCondLst>
                                  <p:childTnLst>
                                    <p:set>
                                      <p:cBhvr>
                                        <p:cTn id="51" dur="1" fill="hold">
                                          <p:stCondLst>
                                            <p:cond delay="0"/>
                                          </p:stCondLst>
                                        </p:cTn>
                                        <p:tgtEl>
                                          <p:spTgt spid="14">
                                            <p:txEl>
                                              <p:pRg st="8" end="8"/>
                                            </p:txEl>
                                          </p:spTgt>
                                        </p:tgtEl>
                                        <p:attrNameLst>
                                          <p:attrName>style.visibility</p:attrName>
                                        </p:attrNameLst>
                                      </p:cBhvr>
                                      <p:to>
                                        <p:strVal val="visible"/>
                                      </p:to>
                                    </p:set>
                                    <p:anim calcmode="lin" valueType="num">
                                      <p:cBhvr additive="base">
                                        <p:cTn id="52" dur="250" fill="hold"/>
                                        <p:tgtEl>
                                          <p:spTgt spid="14">
                                            <p:txEl>
                                              <p:pRg st="8" end="8"/>
                                            </p:txEl>
                                          </p:spTgt>
                                        </p:tgtEl>
                                        <p:attrNameLst>
                                          <p:attrName>ppt_x</p:attrName>
                                        </p:attrNameLst>
                                      </p:cBhvr>
                                      <p:tavLst>
                                        <p:tav tm="0">
                                          <p:val>
                                            <p:strVal val="0-#ppt_w/2"/>
                                          </p:val>
                                        </p:tav>
                                        <p:tav tm="100000">
                                          <p:val>
                                            <p:strVal val="#ppt_x"/>
                                          </p:val>
                                        </p:tav>
                                      </p:tavLst>
                                    </p:anim>
                                    <p:anim calcmode="lin" valueType="num">
                                      <p:cBhvr additive="base">
                                        <p:cTn id="53" dur="250" fill="hold"/>
                                        <p:tgtEl>
                                          <p:spTgt spid="1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A690-D3E7-4E83-AEA2-1EAE4F918CC8}"/>
              </a:ext>
            </a:extLst>
          </p:cNvPr>
          <p:cNvSpPr>
            <a:spLocks noGrp="1"/>
          </p:cNvSpPr>
          <p:nvPr>
            <p:ph type="title"/>
          </p:nvPr>
        </p:nvSpPr>
        <p:spPr>
          <a:xfrm>
            <a:off x="1218883" y="0"/>
            <a:ext cx="10360501" cy="1223963"/>
          </a:xfrm>
        </p:spPr>
        <p:txBody>
          <a:bodyPr/>
          <a:lstStyle/>
          <a:p>
            <a:pPr algn="ctr"/>
            <a:r>
              <a:rPr lang="en-IN" sz="4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What is CASE?</a:t>
            </a:r>
          </a:p>
        </p:txBody>
      </p:sp>
      <p:sp>
        <p:nvSpPr>
          <p:cNvPr id="3" name="Content Placeholder 2">
            <a:extLst>
              <a:ext uri="{FF2B5EF4-FFF2-40B4-BE49-F238E27FC236}">
                <a16:creationId xmlns:a16="http://schemas.microsoft.com/office/drawing/2014/main" id="{289B8620-39D2-4ECB-85E0-A50F4DF17BEC}"/>
              </a:ext>
            </a:extLst>
          </p:cNvPr>
          <p:cNvSpPr>
            <a:spLocks noGrp="1"/>
          </p:cNvSpPr>
          <p:nvPr>
            <p:ph idx="1"/>
          </p:nvPr>
        </p:nvSpPr>
        <p:spPr>
          <a:xfrm>
            <a:off x="1218883" y="1772816"/>
            <a:ext cx="10360501" cy="4462272"/>
          </a:xfrm>
        </p:spPr>
        <p:txBody>
          <a:bodyPr/>
          <a:lstStyle/>
          <a:p>
            <a:pPr>
              <a:buFont typeface="Wingdings" panose="05000000000000000000" pitchFamily="2" charset="2"/>
              <a:buChar char="§"/>
            </a:pPr>
            <a:r>
              <a:rPr lang="en-US" i="1" u="sng" dirty="0"/>
              <a:t>Computer Aided Software Engineering (</a:t>
            </a:r>
            <a:r>
              <a:rPr lang="en-US" u="sng" dirty="0"/>
              <a:t>CASE) </a:t>
            </a:r>
            <a:r>
              <a:rPr lang="en-US" dirty="0"/>
              <a:t>can be broadly defined as a set of automated tools that assist in the entire software engineering process to improve productivity during the development process and the quality of the resulting system.</a:t>
            </a:r>
          </a:p>
          <a:p>
            <a:pPr>
              <a:buFont typeface="Wingdings" panose="05000000000000000000" pitchFamily="2" charset="2"/>
              <a:buChar char="§"/>
            </a:pPr>
            <a:r>
              <a:rPr lang="en-US" dirty="0">
                <a:solidFill>
                  <a:srgbClr val="FFFFFF"/>
                </a:solidFill>
                <a:latin typeface="urw-din"/>
              </a:rPr>
              <a:t>It i</a:t>
            </a:r>
            <a:r>
              <a:rPr lang="en-US" b="0" i="0" dirty="0">
                <a:solidFill>
                  <a:srgbClr val="FFFFFF"/>
                </a:solidFill>
                <a:effectLst/>
                <a:latin typeface="urw-din"/>
              </a:rPr>
              <a:t>s the implementation of computer facilitated tools and methods in software development to ensure a high-quality and defect-free software. </a:t>
            </a:r>
            <a:endParaRPr lang="en-IN" dirty="0"/>
          </a:p>
        </p:txBody>
      </p:sp>
    </p:spTree>
    <p:extLst>
      <p:ext uri="{BB962C8B-B14F-4D97-AF65-F5344CB8AC3E}">
        <p14:creationId xmlns:p14="http://schemas.microsoft.com/office/powerpoint/2010/main" val="172854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59A0-7B40-4900-AF25-DDC4A12E1BEB}"/>
              </a:ext>
            </a:extLst>
          </p:cNvPr>
          <p:cNvSpPr>
            <a:spLocks noGrp="1"/>
          </p:cNvSpPr>
          <p:nvPr>
            <p:ph type="title"/>
          </p:nvPr>
        </p:nvSpPr>
        <p:spPr>
          <a:xfrm>
            <a:off x="1218883" y="274637"/>
            <a:ext cx="10360501" cy="922115"/>
          </a:xfrm>
        </p:spPr>
        <p:txBody>
          <a:bodyPr/>
          <a:lstStyle/>
          <a:p>
            <a:pPr algn="ctr"/>
            <a:r>
              <a:rPr lang="en-IN" sz="4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Purpose of CASE</a:t>
            </a:r>
          </a:p>
        </p:txBody>
      </p:sp>
      <p:sp>
        <p:nvSpPr>
          <p:cNvPr id="3" name="Content Placeholder 2">
            <a:extLst>
              <a:ext uri="{FF2B5EF4-FFF2-40B4-BE49-F238E27FC236}">
                <a16:creationId xmlns:a16="http://schemas.microsoft.com/office/drawing/2014/main" id="{6661C7FC-F732-46CD-B441-D49F8060E769}"/>
              </a:ext>
            </a:extLst>
          </p:cNvPr>
          <p:cNvSpPr>
            <a:spLocks noGrp="1"/>
          </p:cNvSpPr>
          <p:nvPr>
            <p:ph idx="1"/>
          </p:nvPr>
        </p:nvSpPr>
        <p:spPr>
          <a:xfrm>
            <a:off x="1220984" y="1412776"/>
            <a:ext cx="10360501" cy="4890013"/>
          </a:xfrm>
        </p:spPr>
        <p:txBody>
          <a:bodyPr>
            <a:normAutofit/>
          </a:bodyPr>
          <a:lstStyle/>
          <a:p>
            <a:pPr>
              <a:buFont typeface="Wingdings" panose="05000000000000000000" pitchFamily="2" charset="2"/>
              <a:buChar char="§"/>
            </a:pPr>
            <a:r>
              <a:rPr lang="en-US" sz="2400" dirty="0"/>
              <a:t>Support the notation conventions of a specific development method and enforce the method’s rules. </a:t>
            </a:r>
          </a:p>
          <a:p>
            <a:pPr>
              <a:buFont typeface="Wingdings" panose="05000000000000000000" pitchFamily="2" charset="2"/>
              <a:buChar char="§"/>
            </a:pPr>
            <a:r>
              <a:rPr lang="en-US" sz="2400" dirty="0"/>
              <a:t>Support teams of analysts and designers working together on a project.</a:t>
            </a:r>
          </a:p>
          <a:p>
            <a:pPr>
              <a:buFont typeface="Wingdings" panose="05000000000000000000" pitchFamily="2" charset="2"/>
              <a:buChar char="§"/>
            </a:pPr>
            <a:r>
              <a:rPr lang="en-US" sz="2400" dirty="0"/>
              <a:t> Allow the user to navigate freely between different models.</a:t>
            </a:r>
          </a:p>
          <a:p>
            <a:pPr>
              <a:buFont typeface="Wingdings" panose="05000000000000000000" pitchFamily="2" charset="2"/>
              <a:buChar char="§"/>
            </a:pPr>
            <a:r>
              <a:rPr lang="en-US" sz="2400" dirty="0"/>
              <a:t>Support maintenance of traceability and configuration management information to help management control the development process.</a:t>
            </a:r>
          </a:p>
          <a:p>
            <a:pPr>
              <a:buFont typeface="Wingdings" panose="05000000000000000000" pitchFamily="2" charset="2"/>
              <a:buChar char="§"/>
            </a:pPr>
            <a:r>
              <a:rPr lang="en-US" sz="2400" dirty="0"/>
              <a:t>Support testing to ensure that a model is consistent with the real-world problem it represents.</a:t>
            </a:r>
            <a:endParaRPr lang="en-IN" sz="2400" dirty="0"/>
          </a:p>
        </p:txBody>
      </p:sp>
    </p:spTree>
    <p:extLst>
      <p:ext uri="{BB962C8B-B14F-4D97-AF65-F5344CB8AC3E}">
        <p14:creationId xmlns:p14="http://schemas.microsoft.com/office/powerpoint/2010/main" val="232508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25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250"/>
                                        <p:tgtEl>
                                          <p:spTgt spid="3">
                                            <p:txEl>
                                              <p:pRg st="2" end="2"/>
                                            </p:txEl>
                                          </p:spTgt>
                                        </p:tgtEl>
                                      </p:cBhvr>
                                    </p:animEffect>
                                  </p:childTnLst>
                                </p:cTn>
                              </p:par>
                            </p:childTnLst>
                          </p:cTn>
                        </p:par>
                        <p:par>
                          <p:cTn id="21" fill="hold">
                            <p:stCondLst>
                              <p:cond delay="125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50"/>
                                        <p:tgtEl>
                                          <p:spTgt spid="3">
                                            <p:txEl>
                                              <p:pRg st="3" end="3"/>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E24D-63E8-4A04-BA5F-100EC63211CC}"/>
              </a:ext>
            </a:extLst>
          </p:cNvPr>
          <p:cNvSpPr>
            <a:spLocks noGrp="1"/>
          </p:cNvSpPr>
          <p:nvPr>
            <p:ph type="title"/>
          </p:nvPr>
        </p:nvSpPr>
        <p:spPr>
          <a:xfrm>
            <a:off x="1218883" y="15615"/>
            <a:ext cx="10360501" cy="821097"/>
          </a:xfrm>
        </p:spPr>
        <p:txBody>
          <a:bodyPr/>
          <a:lstStyle/>
          <a:p>
            <a:pPr algn="ctr"/>
            <a:r>
              <a:rPr lang="en-IN" sz="4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CASE architecture</a:t>
            </a:r>
          </a:p>
        </p:txBody>
      </p:sp>
      <p:sp>
        <p:nvSpPr>
          <p:cNvPr id="3" name="Content Placeholder 2">
            <a:extLst>
              <a:ext uri="{FF2B5EF4-FFF2-40B4-BE49-F238E27FC236}">
                <a16:creationId xmlns:a16="http://schemas.microsoft.com/office/drawing/2014/main" id="{797FC473-9F4F-4B02-BFCE-37708C019A97}"/>
              </a:ext>
            </a:extLst>
          </p:cNvPr>
          <p:cNvSpPr>
            <a:spLocks noGrp="1"/>
          </p:cNvSpPr>
          <p:nvPr>
            <p:ph idx="1"/>
          </p:nvPr>
        </p:nvSpPr>
        <p:spPr>
          <a:xfrm>
            <a:off x="1218883" y="1701796"/>
            <a:ext cx="10360501" cy="4607523"/>
          </a:xfrm>
        </p:spPr>
        <p:txBody>
          <a:bodyPr/>
          <a:lstStyle/>
          <a:p>
            <a:endParaRPr lang="en-IN" dirty="0"/>
          </a:p>
        </p:txBody>
      </p:sp>
      <p:pic>
        <p:nvPicPr>
          <p:cNvPr id="5" name="Picture 4">
            <a:extLst>
              <a:ext uri="{FF2B5EF4-FFF2-40B4-BE49-F238E27FC236}">
                <a16:creationId xmlns:a16="http://schemas.microsoft.com/office/drawing/2014/main" id="{6587A9B9-1F3E-44B7-B266-54E3E26587AB}"/>
              </a:ext>
            </a:extLst>
          </p:cNvPr>
          <p:cNvPicPr>
            <a:picLocks noChangeAspect="1"/>
          </p:cNvPicPr>
          <p:nvPr/>
        </p:nvPicPr>
        <p:blipFill rotWithShape="1">
          <a:blip r:embed="rId2"/>
          <a:srcRect l="26370" t="20593" r="24597" b="18492"/>
          <a:stretch/>
        </p:blipFill>
        <p:spPr>
          <a:xfrm>
            <a:off x="1218883" y="1052736"/>
            <a:ext cx="10360501" cy="5487707"/>
          </a:xfrm>
          <a:prstGeom prst="rect">
            <a:avLst/>
          </a:prstGeom>
        </p:spPr>
      </p:pic>
    </p:spTree>
    <p:extLst>
      <p:ext uri="{BB962C8B-B14F-4D97-AF65-F5344CB8AC3E}">
        <p14:creationId xmlns:p14="http://schemas.microsoft.com/office/powerpoint/2010/main" val="337708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29F1-820D-41A9-B75F-F0377E3059F5}"/>
              </a:ext>
            </a:extLst>
          </p:cNvPr>
          <p:cNvSpPr>
            <a:spLocks noGrp="1"/>
          </p:cNvSpPr>
          <p:nvPr>
            <p:ph type="title"/>
          </p:nvPr>
        </p:nvSpPr>
        <p:spPr>
          <a:xfrm>
            <a:off x="1269876" y="0"/>
            <a:ext cx="10360501" cy="994123"/>
          </a:xfrm>
        </p:spPr>
        <p:txBody>
          <a:bodyPr/>
          <a:lstStyle/>
          <a:p>
            <a:pPr algn="ctr"/>
            <a:r>
              <a:rPr lang="en-IN" sz="4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CASE tools</a:t>
            </a:r>
          </a:p>
        </p:txBody>
      </p:sp>
      <p:sp>
        <p:nvSpPr>
          <p:cNvPr id="3" name="Content Placeholder 2">
            <a:extLst>
              <a:ext uri="{FF2B5EF4-FFF2-40B4-BE49-F238E27FC236}">
                <a16:creationId xmlns:a16="http://schemas.microsoft.com/office/drawing/2014/main" id="{9949AB41-474F-4B18-8926-6DAF57D5CB30}"/>
              </a:ext>
            </a:extLst>
          </p:cNvPr>
          <p:cNvSpPr>
            <a:spLocks noGrp="1"/>
          </p:cNvSpPr>
          <p:nvPr>
            <p:ph idx="1"/>
          </p:nvPr>
        </p:nvSpPr>
        <p:spPr>
          <a:xfrm>
            <a:off x="1557908" y="1268760"/>
            <a:ext cx="10360501" cy="4607277"/>
          </a:xfrm>
        </p:spPr>
        <p:txBody>
          <a:bodyPr>
            <a:noAutofit/>
          </a:bodyPr>
          <a:lstStyle/>
          <a:p>
            <a:pPr>
              <a:buFont typeface="Wingdings" panose="05000000000000000000" pitchFamily="2" charset="2"/>
              <a:buChar char="§"/>
            </a:pPr>
            <a:r>
              <a:rPr lang="en-US" sz="2600" dirty="0"/>
              <a:t>Editing tools</a:t>
            </a:r>
          </a:p>
          <a:p>
            <a:pPr>
              <a:buFont typeface="Wingdings" panose="05000000000000000000" pitchFamily="2" charset="2"/>
              <a:buChar char="§"/>
            </a:pPr>
            <a:r>
              <a:rPr lang="en-US" sz="2600" dirty="0"/>
              <a:t>Programming tool</a:t>
            </a:r>
          </a:p>
          <a:p>
            <a:pPr>
              <a:buFont typeface="Wingdings" panose="05000000000000000000" pitchFamily="2" charset="2"/>
              <a:buChar char="§"/>
            </a:pPr>
            <a:r>
              <a:rPr lang="en-US" sz="2600" dirty="0"/>
              <a:t>Verification and validation tools</a:t>
            </a:r>
          </a:p>
          <a:p>
            <a:pPr>
              <a:buFont typeface="Wingdings" panose="05000000000000000000" pitchFamily="2" charset="2"/>
              <a:buChar char="§"/>
            </a:pPr>
            <a:r>
              <a:rPr lang="en-US" sz="2600" dirty="0"/>
              <a:t>Configuration management tools</a:t>
            </a:r>
          </a:p>
          <a:p>
            <a:pPr>
              <a:buFont typeface="Wingdings" panose="05000000000000000000" pitchFamily="2" charset="2"/>
              <a:buChar char="§"/>
            </a:pPr>
            <a:r>
              <a:rPr lang="en-US" sz="2600" dirty="0"/>
              <a:t>Metrics and measurement tools</a:t>
            </a:r>
          </a:p>
          <a:p>
            <a:pPr>
              <a:buFont typeface="Wingdings" panose="05000000000000000000" pitchFamily="2" charset="2"/>
              <a:buChar char="§"/>
            </a:pPr>
            <a:r>
              <a:rPr lang="en-US" sz="2600" dirty="0"/>
              <a:t>Project management tools</a:t>
            </a:r>
          </a:p>
          <a:p>
            <a:pPr>
              <a:buFont typeface="Wingdings" panose="05000000000000000000" pitchFamily="2" charset="2"/>
              <a:buChar char="§"/>
            </a:pPr>
            <a:r>
              <a:rPr lang="en-US" sz="2600" dirty="0"/>
              <a:t>Housekeeping tools</a:t>
            </a:r>
          </a:p>
          <a:p>
            <a:pPr>
              <a:buFont typeface="Wingdings" panose="05000000000000000000" pitchFamily="2" charset="2"/>
              <a:buChar char="§"/>
            </a:pPr>
            <a:r>
              <a:rPr lang="en-US" sz="2600" dirty="0"/>
              <a:t>Reengineering tools</a:t>
            </a:r>
          </a:p>
          <a:p>
            <a:pPr>
              <a:buFont typeface="Wingdings" panose="05000000000000000000" pitchFamily="2" charset="2"/>
              <a:buChar char="§"/>
            </a:pPr>
            <a:r>
              <a:rPr lang="en-US" sz="2600" dirty="0"/>
              <a:t>Miscellaneous tools</a:t>
            </a:r>
            <a:endParaRPr lang="en-IN" sz="2600" dirty="0"/>
          </a:p>
        </p:txBody>
      </p:sp>
    </p:spTree>
    <p:extLst>
      <p:ext uri="{BB962C8B-B14F-4D97-AF65-F5344CB8AC3E}">
        <p14:creationId xmlns:p14="http://schemas.microsoft.com/office/powerpoint/2010/main" val="14393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
                                        <p:tgtEl>
                                          <p:spTgt spid="3">
                                            <p:txEl>
                                              <p:pRg st="0" end="0"/>
                                            </p:txEl>
                                          </p:spTgt>
                                        </p:tgtEl>
                                      </p:cBhvr>
                                    </p:animEffect>
                                  </p:childTnLst>
                                </p:cTn>
                              </p:par>
                            </p:childTnLst>
                          </p:cTn>
                        </p:par>
                        <p:par>
                          <p:cTn id="13" fill="hold">
                            <p:stCondLst>
                              <p:cond delay="7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200"/>
                                        <p:tgtEl>
                                          <p:spTgt spid="3">
                                            <p:txEl>
                                              <p:pRg st="1" end="1"/>
                                            </p:txEl>
                                          </p:spTgt>
                                        </p:tgtEl>
                                      </p:cBhvr>
                                    </p:animEffect>
                                  </p:childTnLst>
                                </p:cTn>
                              </p:par>
                            </p:childTnLst>
                          </p:cTn>
                        </p:par>
                        <p:par>
                          <p:cTn id="17" fill="hold">
                            <p:stCondLst>
                              <p:cond delay="9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200"/>
                                        <p:tgtEl>
                                          <p:spTgt spid="3">
                                            <p:txEl>
                                              <p:pRg st="2" end="2"/>
                                            </p:txEl>
                                          </p:spTgt>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00"/>
                                        <p:tgtEl>
                                          <p:spTgt spid="3">
                                            <p:txEl>
                                              <p:pRg st="3" end="3"/>
                                            </p:txEl>
                                          </p:spTgt>
                                        </p:tgtEl>
                                      </p:cBhvr>
                                    </p:animEffect>
                                  </p:childTnLst>
                                </p:cTn>
                              </p:par>
                            </p:childTnLst>
                          </p:cTn>
                        </p:par>
                        <p:par>
                          <p:cTn id="25" fill="hold">
                            <p:stCondLst>
                              <p:cond delay="13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00"/>
                                        <p:tgtEl>
                                          <p:spTgt spid="3">
                                            <p:txEl>
                                              <p:pRg st="4" end="4"/>
                                            </p:txEl>
                                          </p:spTgt>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
                                        <p:tgtEl>
                                          <p:spTgt spid="3">
                                            <p:txEl>
                                              <p:pRg st="5" end="5"/>
                                            </p:txEl>
                                          </p:spTgt>
                                        </p:tgtEl>
                                      </p:cBhvr>
                                    </p:animEffect>
                                  </p:childTnLst>
                                </p:cTn>
                              </p:par>
                            </p:childTnLst>
                          </p:cTn>
                        </p:par>
                        <p:par>
                          <p:cTn id="33" fill="hold">
                            <p:stCondLst>
                              <p:cond delay="17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200"/>
                                        <p:tgtEl>
                                          <p:spTgt spid="3">
                                            <p:txEl>
                                              <p:pRg st="6" end="6"/>
                                            </p:txEl>
                                          </p:spTgt>
                                        </p:tgtEl>
                                      </p:cBhvr>
                                    </p:animEffect>
                                  </p:childTnLst>
                                </p:cTn>
                              </p:par>
                            </p:childTnLst>
                          </p:cTn>
                        </p:par>
                        <p:par>
                          <p:cTn id="37" fill="hold">
                            <p:stCondLst>
                              <p:cond delay="1900"/>
                            </p:stCondLst>
                            <p:childTnLst>
                              <p:par>
                                <p:cTn id="38" presetID="10" presetClass="entr" presetSubtype="0"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200"/>
                                        <p:tgtEl>
                                          <p:spTgt spid="3">
                                            <p:txEl>
                                              <p:pRg st="7" end="7"/>
                                            </p:txEl>
                                          </p:spTgt>
                                        </p:tgtEl>
                                      </p:cBhvr>
                                    </p:animEffect>
                                  </p:childTnLst>
                                </p:cTn>
                              </p:par>
                            </p:childTnLst>
                          </p:cTn>
                        </p:par>
                        <p:par>
                          <p:cTn id="41" fill="hold">
                            <p:stCondLst>
                              <p:cond delay="2100"/>
                            </p:stCondLst>
                            <p:childTnLst>
                              <p:par>
                                <p:cTn id="42" presetID="10" presetClass="entr" presetSubtype="0"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2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0B8C-3377-467B-BC70-4FAF4496FC0F}"/>
              </a:ext>
            </a:extLst>
          </p:cNvPr>
          <p:cNvSpPr>
            <a:spLocks noGrp="1"/>
          </p:cNvSpPr>
          <p:nvPr>
            <p:ph type="title"/>
          </p:nvPr>
        </p:nvSpPr>
        <p:spPr/>
        <p:txBody>
          <a:bodyPr>
            <a:noAutofit/>
          </a:bodyPr>
          <a:lstStyle/>
          <a:p>
            <a:pPr marL="342900" indent="-342900">
              <a:buFont typeface="Wingdings" panose="05000000000000000000" pitchFamily="2" charset="2"/>
              <a:buChar char="§"/>
            </a:pPr>
            <a:r>
              <a:rPr lang="en-US"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Editing tools</a:t>
            </a:r>
            <a:br>
              <a:rPr lang="en-US"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br>
            <a:br>
              <a:rPr lang="en-US"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br>
            <a:endParaRPr lang="en-IN" sz="28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endParaRPr>
          </a:p>
        </p:txBody>
      </p:sp>
      <p:sp>
        <p:nvSpPr>
          <p:cNvPr id="3" name="Content Placeholder 2">
            <a:extLst>
              <a:ext uri="{FF2B5EF4-FFF2-40B4-BE49-F238E27FC236}">
                <a16:creationId xmlns:a16="http://schemas.microsoft.com/office/drawing/2014/main" id="{CB2CC9C9-6AE1-4ABC-AAE3-18215A2483E9}"/>
              </a:ext>
            </a:extLst>
          </p:cNvPr>
          <p:cNvSpPr>
            <a:spLocks noGrp="1"/>
          </p:cNvSpPr>
          <p:nvPr>
            <p:ph idx="1"/>
          </p:nvPr>
        </p:nvSpPr>
        <p:spPr>
          <a:xfrm>
            <a:off x="1218882" y="836712"/>
            <a:ext cx="10360501" cy="4462272"/>
          </a:xfrm>
        </p:spPr>
        <p:txBody>
          <a:bodyPr>
            <a:normAutofit/>
          </a:bodyPr>
          <a:lstStyle/>
          <a:p>
            <a:pPr>
              <a:buFont typeface="Wingdings" panose="05000000000000000000" pitchFamily="2" charset="2"/>
              <a:buChar char="§"/>
            </a:pPr>
            <a:r>
              <a:rPr lang="en-US" sz="2600" dirty="0"/>
              <a:t>Editing tools include traditional tools (such as word-processing and programming editors) that help in creating documentation and diagramming tools that provide graphical capabilities.</a:t>
            </a:r>
          </a:p>
          <a:p>
            <a:pPr>
              <a:buFont typeface="Wingdings" panose="05000000000000000000" pitchFamily="2" charset="2"/>
              <a:buChar char="§"/>
            </a:pPr>
            <a:endParaRPr lang="en-IN" sz="2600" dirty="0"/>
          </a:p>
        </p:txBody>
      </p:sp>
      <p:pic>
        <p:nvPicPr>
          <p:cNvPr id="1026" name="Picture 2" descr="Software Engineering Data Flow Diagrams - javatpoint">
            <a:extLst>
              <a:ext uri="{FF2B5EF4-FFF2-40B4-BE49-F238E27FC236}">
                <a16:creationId xmlns:a16="http://schemas.microsoft.com/office/drawing/2014/main" id="{2349AED3-30CD-41ED-95FF-0CF87F5CD8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42" b="12170"/>
          <a:stretch/>
        </p:blipFill>
        <p:spPr bwMode="auto">
          <a:xfrm>
            <a:off x="1629916" y="2967166"/>
            <a:ext cx="4392488" cy="34603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fference between DFD and ERD - GeeksforGeeks">
            <a:extLst>
              <a:ext uri="{FF2B5EF4-FFF2-40B4-BE49-F238E27FC236}">
                <a16:creationId xmlns:a16="http://schemas.microsoft.com/office/drawing/2014/main" id="{4467D08C-F121-4543-A1AF-163D0A60DF0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45" r="1147" b="1645"/>
          <a:stretch/>
        </p:blipFill>
        <p:spPr bwMode="auto">
          <a:xfrm>
            <a:off x="6701997" y="2967167"/>
            <a:ext cx="5103917" cy="3414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93F4AA-94C2-4314-AC64-65821147B77D}"/>
              </a:ext>
            </a:extLst>
          </p:cNvPr>
          <p:cNvSpPr txBox="1"/>
          <p:nvPr/>
        </p:nvSpPr>
        <p:spPr>
          <a:xfrm>
            <a:off x="1629916" y="2424519"/>
            <a:ext cx="3528392" cy="523220"/>
          </a:xfrm>
          <a:prstGeom prst="rect">
            <a:avLst/>
          </a:prstGeom>
          <a:noFill/>
        </p:spPr>
        <p:txBody>
          <a:bodyPr wrap="square" rtlCol="0">
            <a:spAutoFit/>
          </a:bodyPr>
          <a:lstStyle/>
          <a:p>
            <a:pPr marL="457200" indent="-457200">
              <a:buClr>
                <a:schemeClr val="accent1"/>
              </a:buClr>
              <a:buFont typeface="Wingdings" panose="05000000000000000000" pitchFamily="2" charset="2"/>
              <a:buChar char="§"/>
            </a:pPr>
            <a:r>
              <a:rPr lang="en-IN" sz="2800" dirty="0"/>
              <a:t>Data flow diagram</a:t>
            </a:r>
          </a:p>
        </p:txBody>
      </p:sp>
      <p:sp>
        <p:nvSpPr>
          <p:cNvPr id="5" name="TextBox 4">
            <a:extLst>
              <a:ext uri="{FF2B5EF4-FFF2-40B4-BE49-F238E27FC236}">
                <a16:creationId xmlns:a16="http://schemas.microsoft.com/office/drawing/2014/main" id="{F9C593B2-3998-467E-93F9-68B485C38BDC}"/>
              </a:ext>
            </a:extLst>
          </p:cNvPr>
          <p:cNvSpPr txBox="1"/>
          <p:nvPr/>
        </p:nvSpPr>
        <p:spPr>
          <a:xfrm>
            <a:off x="6701708" y="2360410"/>
            <a:ext cx="4896544" cy="523220"/>
          </a:xfrm>
          <a:prstGeom prst="rect">
            <a:avLst/>
          </a:prstGeom>
          <a:noFill/>
        </p:spPr>
        <p:txBody>
          <a:bodyPr wrap="square" rtlCol="0">
            <a:spAutoFit/>
          </a:bodyPr>
          <a:lstStyle/>
          <a:p>
            <a:pPr marL="457200" indent="-457200">
              <a:buClr>
                <a:schemeClr val="accent1"/>
              </a:buClr>
              <a:buFont typeface="Wingdings" panose="05000000000000000000" pitchFamily="2" charset="2"/>
              <a:buChar char="§"/>
            </a:pPr>
            <a:r>
              <a:rPr lang="en-IN" sz="2800" dirty="0"/>
              <a:t>Entity-relationship diagram</a:t>
            </a:r>
          </a:p>
        </p:txBody>
      </p:sp>
    </p:spTree>
    <p:extLst>
      <p:ext uri="{BB962C8B-B14F-4D97-AF65-F5344CB8AC3E}">
        <p14:creationId xmlns:p14="http://schemas.microsoft.com/office/powerpoint/2010/main" val="114351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heel(1)">
                                      <p:cBhvr>
                                        <p:cTn id="15" dur="500"/>
                                        <p:tgtEl>
                                          <p:spTgt spid="1026"/>
                                        </p:tgtEl>
                                      </p:cBhvr>
                                    </p:animEffect>
                                  </p:childTnLst>
                                </p:cTn>
                              </p:par>
                              <p:par>
                                <p:cTn id="16" presetID="21" presetClass="entr" presetSubtype="1"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wheel(1)">
                                      <p:cBhvr>
                                        <p:cTn id="18" dur="500"/>
                                        <p:tgtEl>
                                          <p:spTgt spid="1028"/>
                                        </p:tgtEl>
                                      </p:cBhvr>
                                    </p:animEffect>
                                  </p:childTnLst>
                                </p:cTn>
                              </p:par>
                              <p:par>
                                <p:cTn id="19" presetID="2" presetClass="entr" presetSubtype="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250" fill="hold"/>
                                        <p:tgtEl>
                                          <p:spTgt spid="4"/>
                                        </p:tgtEl>
                                        <p:attrNameLst>
                                          <p:attrName>ppt_x</p:attrName>
                                        </p:attrNameLst>
                                      </p:cBhvr>
                                      <p:tavLst>
                                        <p:tav tm="0">
                                          <p:val>
                                            <p:strVal val="0-#ppt_w/2"/>
                                          </p:val>
                                        </p:tav>
                                        <p:tav tm="100000">
                                          <p:val>
                                            <p:strVal val="#ppt_x"/>
                                          </p:val>
                                        </p:tav>
                                      </p:tavLst>
                                    </p:anim>
                                    <p:anim calcmode="lin" valueType="num">
                                      <p:cBhvr additive="base">
                                        <p:cTn id="22" dur="25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50" fill="hold"/>
                                        <p:tgtEl>
                                          <p:spTgt spid="5"/>
                                        </p:tgtEl>
                                        <p:attrNameLst>
                                          <p:attrName>ppt_x</p:attrName>
                                        </p:attrNameLst>
                                      </p:cBhvr>
                                      <p:tavLst>
                                        <p:tav tm="0">
                                          <p:val>
                                            <p:strVal val="0-#ppt_w/2"/>
                                          </p:val>
                                        </p:tav>
                                        <p:tav tm="100000">
                                          <p:val>
                                            <p:strVal val="#ppt_x"/>
                                          </p:val>
                                        </p:tav>
                                      </p:tavLst>
                                    </p:anim>
                                    <p:anim calcmode="lin" valueType="num">
                                      <p:cBhvr additive="base">
                                        <p:cTn id="26"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DC4D6-B13F-4556-BD55-4DDEDB83C614}"/>
              </a:ext>
            </a:extLst>
          </p:cNvPr>
          <p:cNvSpPr>
            <a:spLocks noGrp="1"/>
          </p:cNvSpPr>
          <p:nvPr>
            <p:ph type="title"/>
          </p:nvPr>
        </p:nvSpPr>
        <p:spPr>
          <a:xfrm>
            <a:off x="1218882" y="116632"/>
            <a:ext cx="10360501" cy="634083"/>
          </a:xfrm>
        </p:spPr>
        <p:txBody>
          <a:bodyPr>
            <a:normAutofit/>
          </a:bodyPr>
          <a:lstStyle/>
          <a:p>
            <a:pPr marL="457200" indent="-457200">
              <a:buFont typeface="Wingdings" panose="05000000000000000000" pitchFamily="2" charset="2"/>
              <a:buChar char="§"/>
            </a:pPr>
            <a:r>
              <a:rPr lang="en-IN" sz="30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ea typeface="Segoe UI Black" panose="020B0A02040204020203" pitchFamily="34" charset="0"/>
                <a:cs typeface="Aharoni" panose="02010803020104030203" pitchFamily="2" charset="-79"/>
              </a:rPr>
              <a:t>Programming tools</a:t>
            </a:r>
          </a:p>
        </p:txBody>
      </p:sp>
      <p:sp>
        <p:nvSpPr>
          <p:cNvPr id="3" name="Content Placeholder 2">
            <a:extLst>
              <a:ext uri="{FF2B5EF4-FFF2-40B4-BE49-F238E27FC236}">
                <a16:creationId xmlns:a16="http://schemas.microsoft.com/office/drawing/2014/main" id="{64E3FC1E-A953-4F22-AD2C-5AD9C80E4EFC}"/>
              </a:ext>
            </a:extLst>
          </p:cNvPr>
          <p:cNvSpPr>
            <a:spLocks noGrp="1"/>
          </p:cNvSpPr>
          <p:nvPr>
            <p:ph idx="1"/>
          </p:nvPr>
        </p:nvSpPr>
        <p:spPr>
          <a:xfrm>
            <a:off x="1341884" y="778215"/>
            <a:ext cx="10360501" cy="4462272"/>
          </a:xfrm>
        </p:spPr>
        <p:txBody>
          <a:bodyPr>
            <a:normAutofit/>
          </a:bodyPr>
          <a:lstStyle/>
          <a:p>
            <a:pPr>
              <a:buFont typeface="Wingdings" panose="05000000000000000000" pitchFamily="2" charset="2"/>
              <a:buChar char="§"/>
            </a:pPr>
            <a:r>
              <a:rPr lang="en-US" sz="2400" dirty="0"/>
              <a:t>Coding and debugging tools are the standard tools used to compile (or interpret), run, and debug a program. </a:t>
            </a:r>
          </a:p>
          <a:p>
            <a:pPr>
              <a:buFont typeface="Wingdings" panose="05000000000000000000" pitchFamily="2" charset="2"/>
              <a:buChar char="§"/>
            </a:pPr>
            <a:r>
              <a:rPr lang="en-US" sz="2400" dirty="0"/>
              <a:t>Code generators are tools that write code from a high-level specification of an application.</a:t>
            </a:r>
          </a:p>
          <a:p>
            <a:pPr>
              <a:buFont typeface="Wingdings" panose="05000000000000000000" pitchFamily="2" charset="2"/>
              <a:buChar char="§"/>
            </a:pPr>
            <a:r>
              <a:rPr lang="en-US" sz="2400" dirty="0"/>
              <a:t>Restructuring tools help in analyzing and reformatting existing code by removing unnecessary go-to statements or other unreachable portions of code.</a:t>
            </a:r>
          </a:p>
          <a:p>
            <a:pPr marL="0" indent="0">
              <a:buNone/>
            </a:pPr>
            <a:endParaRPr lang="en-IN" sz="2400" dirty="0"/>
          </a:p>
        </p:txBody>
      </p:sp>
      <p:pic>
        <p:nvPicPr>
          <p:cNvPr id="2050" name="Picture 2" descr="Discover the g9 Modeler and code generator – Tool review">
            <a:extLst>
              <a:ext uri="{FF2B5EF4-FFF2-40B4-BE49-F238E27FC236}">
                <a16:creationId xmlns:a16="http://schemas.microsoft.com/office/drawing/2014/main" id="{A50DADCF-41E2-4D5C-806D-9EF30480E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892" y="3698535"/>
            <a:ext cx="9793088" cy="308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34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75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anim calcmode="lin" valueType="num">
                                      <p:cBhvr additive="base">
                                        <p:cTn id="29" dur="250" fill="hold"/>
                                        <p:tgtEl>
                                          <p:spTgt spid="2050"/>
                                        </p:tgtEl>
                                        <p:attrNameLst>
                                          <p:attrName>ppt_x</p:attrName>
                                        </p:attrNameLst>
                                      </p:cBhvr>
                                      <p:tavLst>
                                        <p:tav tm="0">
                                          <p:val>
                                            <p:strVal val="#ppt_x"/>
                                          </p:val>
                                        </p:tav>
                                        <p:tav tm="100000">
                                          <p:val>
                                            <p:strVal val="#ppt_x"/>
                                          </p:val>
                                        </p:tav>
                                      </p:tavLst>
                                    </p:anim>
                                    <p:anim calcmode="lin" valueType="num">
                                      <p:cBhvr additive="base">
                                        <p:cTn id="30" dur="25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ech 16x9">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1050</Words>
  <Application>Microsoft Office PowerPoint</Application>
  <PresentationFormat>Custom</PresentationFormat>
  <Paragraphs>97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Rockwell</vt:lpstr>
      <vt:lpstr>urw-din</vt:lpstr>
      <vt:lpstr>Wingdings</vt:lpstr>
      <vt:lpstr>Tech 16x9</vt:lpstr>
      <vt:lpstr>COMPUTER-AIDED  SOFTWARE ENGINEERING</vt:lpstr>
      <vt:lpstr>PowerPoint Presentation</vt:lpstr>
      <vt:lpstr>Presentation Outline</vt:lpstr>
      <vt:lpstr>What is CASE?</vt:lpstr>
      <vt:lpstr>Purpose of CASE</vt:lpstr>
      <vt:lpstr>CASE architecture</vt:lpstr>
      <vt:lpstr>CASE tools</vt:lpstr>
      <vt:lpstr>Editing tools  </vt:lpstr>
      <vt:lpstr>Programming tools</vt:lpstr>
      <vt:lpstr>Verification and validation tools</vt:lpstr>
      <vt:lpstr>PowerPoint Presentation</vt:lpstr>
      <vt:lpstr>Configuration management tools</vt:lpstr>
      <vt:lpstr>Project estimation and management</vt:lpstr>
      <vt:lpstr>The Repository</vt:lpstr>
      <vt:lpstr>Workbenches &amp; Object-oriented CASE tools</vt:lpstr>
      <vt:lpstr>CASE environments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COMPUTER-AIDED  SOFTWARE ENGINEERING</dc:title>
  <dc:creator>Anushka Saxena</dc:creator>
  <cp:lastModifiedBy>Anushka Saxena</cp:lastModifiedBy>
  <cp:revision>6</cp:revision>
  <dcterms:created xsi:type="dcterms:W3CDTF">2021-11-07T11:31:50Z</dcterms:created>
  <dcterms:modified xsi:type="dcterms:W3CDTF">2021-11-09T16:24:14Z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