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sldIdLst>
    <p:sldId id="256" r:id="rId5"/>
    <p:sldId id="257" r:id="rId6"/>
    <p:sldId id="259" r:id="rId7"/>
    <p:sldId id="263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8BF80-CE6B-4900-857F-FBB5487A17A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FAB16-D847-4524-A3A3-DB365303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5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AB16-D847-4524-A3A3-DB36530316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AB16-D847-4524-A3A3-DB36530316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0F41-A19E-4730-A4CE-B39C0DF6705C}" type="datetime3">
              <a:rPr lang="en-US" smtClean="0"/>
              <a:t>21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6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8A4E-5D44-400C-9CD8-C46436C1DBE7}" type="datetime3">
              <a:rPr lang="en-US" smtClean="0"/>
              <a:t>21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BA20-F877-415A-8485-E91F9E4FF35B}" type="datetime3">
              <a:rPr lang="en-US" smtClean="0"/>
              <a:t>21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3CA5-04BC-4F2D-A456-007DB4DDF499}" type="datetime3">
              <a:rPr lang="en-US" smtClean="0"/>
              <a:t>21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8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5D0D-5506-4200-8A73-C2E9205B247F}" type="datetime3">
              <a:rPr lang="en-US" smtClean="0"/>
              <a:t>21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0E3F-F882-4E71-9354-F24D2C814B41}" type="datetime3">
              <a:rPr lang="en-US" smtClean="0"/>
              <a:t>21 May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5B5-8955-4B66-8717-B73A2AAF54E8}" type="datetime3">
              <a:rPr lang="en-US" smtClean="0"/>
              <a:t>21 May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6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C098-04B4-48F9-A2A6-F1582226CC6F}" type="datetime3">
              <a:rPr lang="en-US" smtClean="0"/>
              <a:t>21 May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CAAF-F03B-4EFE-8E66-369194E09A9E}" type="datetime3">
              <a:rPr lang="en-US" smtClean="0"/>
              <a:t>21 May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2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D29A-8ADA-4514-929A-46FA795B4E6D}" type="datetime3">
              <a:rPr lang="en-US" smtClean="0"/>
              <a:t>21 May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6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1B35-6E8A-4EBE-8AA5-536196B0D26B}" type="datetime3">
              <a:rPr lang="en-US" smtClean="0"/>
              <a:t>21 May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89B85-D7EF-47E1-A850-E18AC964FC7D}" type="datetime3">
              <a:rPr lang="en-US" smtClean="0"/>
              <a:t>21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5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cecube.wisc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DrHB/icecube-2nd-place/main/assets/model_structure.png" TargetMode="External"/><Relationship Id="rId2" Type="http://schemas.openxmlformats.org/officeDocument/2006/relationships/hyperlink" Target="https://icecube.wisc.edu/gallery/in-science-icecube-neutrinos-point-to-long-sought-cosmic-ray-accelera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photos/ice-frost-winter-snow-snowflakes-653860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IceCube Lab at the South Pole with aurora">
            <a:extLst>
              <a:ext uri="{FF2B5EF4-FFF2-40B4-BE49-F238E27FC236}">
                <a16:creationId xmlns:a16="http://schemas.microsoft.com/office/drawing/2014/main" id="{DC5AC55C-5F5C-EC1D-1253-26DB41E6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2" r="11234" b="234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52DD7-3077-B1AB-93F6-FA27850A4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7477506" cy="128219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br>
              <a:rPr lang="en-US" sz="4400" dirty="0"/>
            </a:br>
            <a:r>
              <a:rPr lang="en-US" sz="4400" dirty="0" err="1"/>
              <a:t>IceCube</a:t>
            </a:r>
            <a:r>
              <a:rPr lang="en-US" sz="4400" dirty="0"/>
              <a:t> - Neutrinos in Deep Ice</a:t>
            </a:r>
            <a:br>
              <a:rPr lang="en-US" sz="4400" dirty="0"/>
            </a:br>
            <a:r>
              <a:rPr lang="en-US" sz="4400" dirty="0"/>
              <a:t>Final Presentation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7722E-C652-D1A4-730B-B4B8C4B3E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979928"/>
            <a:ext cx="3438906" cy="29453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2200" dirty="0"/>
              <a:t>Group 12</a:t>
            </a:r>
          </a:p>
          <a:p>
            <a:pPr algn="l"/>
            <a:r>
              <a:rPr lang="en-US" sz="1700" dirty="0"/>
              <a:t>Michael </a:t>
            </a:r>
            <a:r>
              <a:rPr lang="en-US" sz="1700" dirty="0" err="1"/>
              <a:t>Saxer</a:t>
            </a:r>
            <a:r>
              <a:rPr lang="en-US" sz="1700" dirty="0"/>
              <a:t> (saxermi1)</a:t>
            </a:r>
          </a:p>
          <a:p>
            <a:pPr algn="l"/>
            <a:r>
              <a:rPr lang="en-US" sz="1700" dirty="0"/>
              <a:t>Andrés Mock (mockand1)</a:t>
            </a:r>
          </a:p>
          <a:p>
            <a:pPr algn="l"/>
            <a:r>
              <a:rPr lang="en-US" sz="1700" dirty="0"/>
              <a:t>Mike Gasser (</a:t>
            </a:r>
            <a:r>
              <a:rPr lang="en-US" sz="1700" dirty="0" err="1"/>
              <a:t>gassemik</a:t>
            </a:r>
            <a:r>
              <a:rPr lang="en-US" sz="1700" dirty="0"/>
              <a:t>)</a:t>
            </a:r>
          </a:p>
          <a:p>
            <a:pPr algn="l"/>
            <a:r>
              <a:rPr lang="en-US" sz="1700" dirty="0"/>
              <a:t>Fabian Stepinski (stepifab)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algn="l"/>
            <a:r>
              <a:rPr lang="en-US" sz="1700" dirty="0"/>
              <a:t>Machine Learning Operations</a:t>
            </a:r>
          </a:p>
          <a:p>
            <a:pPr algn="l"/>
            <a:r>
              <a:rPr lang="en-US" sz="1700" dirty="0"/>
              <a:t>FS 2025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5DA9E-D080-084B-74BE-E18FCBBEE585}"/>
              </a:ext>
            </a:extLst>
          </p:cNvPr>
          <p:cNvSpPr/>
          <p:nvPr/>
        </p:nvSpPr>
        <p:spPr>
          <a:xfrm>
            <a:off x="362119" y="191009"/>
            <a:ext cx="1056640" cy="970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863358-374A-65F3-7543-31E58ACBD3B5}"/>
              </a:ext>
            </a:extLst>
          </p:cNvPr>
          <p:cNvSpPr/>
          <p:nvPr/>
        </p:nvSpPr>
        <p:spPr>
          <a:xfrm>
            <a:off x="371094" y="2296414"/>
            <a:ext cx="3601466" cy="302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3CA-6588-F77F-775F-6B079167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Purpose/Task of the ML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9D6F-356B-8ADB-DAC1-2E1E3EC3C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148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e-CH" sz="2400" dirty="0"/>
              <a:t>Neutrinos </a:t>
            </a:r>
            <a:r>
              <a:rPr lang="de-CH" sz="2400" dirty="0" err="1"/>
              <a:t>are</a:t>
            </a:r>
            <a:r>
              <a:rPr lang="de-CH" sz="2400" dirty="0"/>
              <a:t> abundant </a:t>
            </a:r>
            <a:r>
              <a:rPr lang="de-CH" sz="2400" dirty="0" err="1"/>
              <a:t>particles</a:t>
            </a:r>
            <a:r>
              <a:rPr lang="de-CH" sz="2400" dirty="0"/>
              <a:t> in </a:t>
            </a:r>
            <a:r>
              <a:rPr lang="de-CH" sz="2400" dirty="0" err="1"/>
              <a:t>our</a:t>
            </a:r>
            <a:r>
              <a:rPr lang="de-CH" sz="2400" dirty="0"/>
              <a:t> </a:t>
            </a:r>
            <a:r>
              <a:rPr lang="de-CH" sz="2400" dirty="0" err="1"/>
              <a:t>universe</a:t>
            </a:r>
            <a:r>
              <a:rPr lang="de-CH" sz="2400" dirty="0"/>
              <a:t> </a:t>
            </a:r>
            <a:r>
              <a:rPr lang="de-CH" sz="2400" dirty="0" err="1"/>
              <a:t>emitted</a:t>
            </a:r>
            <a:r>
              <a:rPr lang="de-CH" sz="2400" dirty="0"/>
              <a:t> </a:t>
            </a:r>
            <a:r>
              <a:rPr lang="de-CH" sz="2400" dirty="0" err="1"/>
              <a:t>by</a:t>
            </a:r>
            <a:r>
              <a:rPr lang="de-CH" sz="2400" dirty="0"/>
              <a:t> violent </a:t>
            </a:r>
            <a:r>
              <a:rPr lang="de-CH" sz="2400" dirty="0" err="1"/>
              <a:t>astrophysical</a:t>
            </a:r>
            <a:r>
              <a:rPr lang="de-CH" sz="2400" dirty="0"/>
              <a:t> </a:t>
            </a:r>
            <a:r>
              <a:rPr lang="de-CH" sz="2400" dirty="0" err="1"/>
              <a:t>events</a:t>
            </a:r>
            <a:endParaRPr lang="de-CH" sz="2400" dirty="0"/>
          </a:p>
          <a:p>
            <a:r>
              <a:rPr lang="de-CH" sz="2400" dirty="0"/>
              <a:t>Hard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dected</a:t>
            </a:r>
            <a:r>
              <a:rPr lang="de-CH" sz="2400" dirty="0"/>
              <a:t> </a:t>
            </a:r>
            <a:r>
              <a:rPr lang="de-CH" sz="2400" dirty="0" err="1"/>
              <a:t>since</a:t>
            </a:r>
            <a:r>
              <a:rPr lang="de-CH" sz="2400" dirty="0"/>
              <a:t> </a:t>
            </a:r>
            <a:r>
              <a:rPr lang="de-CH" sz="2400" dirty="0" err="1"/>
              <a:t>they</a:t>
            </a:r>
            <a:r>
              <a:rPr lang="de-CH" sz="2400" dirty="0"/>
              <a:t> </a:t>
            </a:r>
            <a:r>
              <a:rPr lang="de-CH" sz="2400" dirty="0" err="1"/>
              <a:t>rarely</a:t>
            </a:r>
            <a:r>
              <a:rPr lang="de-CH" sz="2400" dirty="0"/>
              <a:t> </a:t>
            </a:r>
            <a:r>
              <a:rPr lang="de-CH" sz="2400" dirty="0" err="1"/>
              <a:t>interact</a:t>
            </a:r>
            <a:r>
              <a:rPr lang="de-CH" sz="2400" dirty="0"/>
              <a:t> </a:t>
            </a:r>
            <a:r>
              <a:rPr lang="de-CH" sz="2400" dirty="0" err="1"/>
              <a:t>with</a:t>
            </a:r>
            <a:r>
              <a:rPr lang="de-CH" sz="2400" dirty="0"/>
              <a:t> matter</a:t>
            </a:r>
          </a:p>
          <a:p>
            <a:r>
              <a:rPr lang="de-CH" sz="2400" dirty="0"/>
              <a:t>The </a:t>
            </a:r>
            <a:r>
              <a:rPr lang="de-CH" sz="2400" dirty="0">
                <a:hlinkClick r:id="rId2"/>
              </a:rPr>
              <a:t>IceCube Neutrino Observatory </a:t>
            </a:r>
            <a:endParaRPr lang="de-CH" sz="2400" dirty="0"/>
          </a:p>
          <a:p>
            <a:pPr lvl="1"/>
            <a:r>
              <a:rPr lang="en-US" sz="2000" dirty="0"/>
              <a:t>A detector array spanning a cubic kilometer of Antarctic ice</a:t>
            </a:r>
          </a:p>
          <a:p>
            <a:pPr lvl="1"/>
            <a:r>
              <a:rPr lang="de-CH" sz="2000" dirty="0" err="1"/>
              <a:t>Detects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directions</a:t>
            </a:r>
            <a:r>
              <a:rPr lang="de-CH" sz="2000" dirty="0"/>
              <a:t> of </a:t>
            </a:r>
            <a:r>
              <a:rPr lang="de-CH" sz="2000" dirty="0" err="1"/>
              <a:t>neutrino</a:t>
            </a:r>
            <a:r>
              <a:rPr lang="de-CH" sz="2000" dirty="0"/>
              <a:t> </a:t>
            </a:r>
            <a:r>
              <a:rPr lang="de-CH" sz="2000" dirty="0" err="1"/>
              <a:t>traces</a:t>
            </a:r>
            <a:r>
              <a:rPr lang="de-CH" sz="2000" dirty="0"/>
              <a:t> </a:t>
            </a:r>
            <a:r>
              <a:rPr lang="de-CH" sz="2000" dirty="0" err="1"/>
              <a:t>using</a:t>
            </a:r>
            <a:r>
              <a:rPr lang="de-CH" sz="2000" dirty="0"/>
              <a:t> </a:t>
            </a:r>
            <a:r>
              <a:rPr lang="de-CH" sz="2000" dirty="0" err="1"/>
              <a:t>photon</a:t>
            </a:r>
            <a:r>
              <a:rPr lang="de-CH" sz="2000" dirty="0"/>
              <a:t> </a:t>
            </a:r>
            <a:r>
              <a:rPr lang="de-CH" sz="2000" dirty="0" err="1"/>
              <a:t>detections</a:t>
            </a:r>
            <a:r>
              <a:rPr lang="de-CH" sz="2000" dirty="0"/>
              <a:t> (3D Unit Vector)</a:t>
            </a:r>
          </a:p>
          <a:p>
            <a:pPr lvl="1"/>
            <a:r>
              <a:rPr lang="en-US" sz="2000" dirty="0"/>
              <a:t>Enables determination of the neutrinos' origin, thereby helping locate astrophysical events</a:t>
            </a:r>
          </a:p>
          <a:p>
            <a:r>
              <a:rPr lang="en-US" sz="2400" dirty="0"/>
              <a:t>Disclaimer: Our aim is NOT to optimize ML performance, but to explore how the </a:t>
            </a:r>
            <a:r>
              <a:rPr lang="en-US" sz="2400" dirty="0" err="1"/>
              <a:t>IceCube</a:t>
            </a:r>
            <a:r>
              <a:rPr lang="en-US" sz="2400" dirty="0"/>
              <a:t> data processing might be structured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BC829-B1E0-0C29-AD1C-CC17817C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65C4-61E8-4769-B737-9C4072F7A6F0}" type="datetime3">
              <a:rPr lang="en-US" smtClean="0"/>
              <a:t>21 May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6E74-FADE-80A9-580E-9D2F8E90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AFF2E-CA31-57D7-BE03-13F68205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2</a:t>
            </a:fld>
            <a:endParaRPr lang="en-US"/>
          </a:p>
        </p:txBody>
      </p:sp>
      <p:pic>
        <p:nvPicPr>
          <p:cNvPr id="8" name="Grafik 6" descr="Ein Bild, das Text, Screenshot, Diagramm enthält.&#10;&#10;KI-generierte Inhalte können fehlerhaft sein.">
            <a:extLst>
              <a:ext uri="{FF2B5EF4-FFF2-40B4-BE49-F238E27FC236}">
                <a16:creationId xmlns:a16="http://schemas.microsoft.com/office/drawing/2014/main" id="{336F116D-9C9E-0A7F-0383-1FBA5E24B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508"/>
          <a:stretch/>
        </p:blipFill>
        <p:spPr>
          <a:xfrm>
            <a:off x="8475562" y="1424301"/>
            <a:ext cx="2396351" cy="4197540"/>
          </a:xfrm>
          <a:prstGeom prst="rect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FBC5B5-AF0B-741F-D688-04CDE0F77292}"/>
              </a:ext>
            </a:extLst>
          </p:cNvPr>
          <p:cNvSpPr txBox="1"/>
          <p:nvPr/>
        </p:nvSpPr>
        <p:spPr>
          <a:xfrm>
            <a:off x="8382713" y="5705808"/>
            <a:ext cx="248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3D Unit Vector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043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5024813-D98D-D74D-852B-17AB23F96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4" r="13066" b="28034"/>
          <a:stretch/>
        </p:blipFill>
        <p:spPr>
          <a:xfrm>
            <a:off x="604090" y="1303999"/>
            <a:ext cx="10983819" cy="50523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536E43-0081-FB97-1D6E-1CA4AE383E3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880689" y="2650105"/>
            <a:ext cx="1" cy="763373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4713CA-6588-F77F-775F-6B079167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r>
              <a:rPr lang="en-US" sz="4000" dirty="0"/>
              <a:t>Overview of Components/Pipeline/System Setup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051B1-6966-330B-BF53-982CA2A4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2A69-C8A3-44F6-833D-6190C7E01925}" type="datetime3">
              <a:rPr lang="en-US" smtClean="0"/>
              <a:t>21 May 2025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B09A9D-6A36-5153-3479-9B46AB3A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Operations FS 2025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C4C74E3-A272-070C-A9C5-E80075B6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071E6-044C-3571-0000-4A343D1AFCE8}"/>
              </a:ext>
            </a:extLst>
          </p:cNvPr>
          <p:cNvSpPr txBox="1"/>
          <p:nvPr/>
        </p:nvSpPr>
        <p:spPr>
          <a:xfrm>
            <a:off x="1348525" y="2342328"/>
            <a:ext cx="3064328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/>
              <a:t>[Raw </a:t>
            </a:r>
            <a:r>
              <a:rPr lang="de-CH" sz="1400" b="1" err="1"/>
              <a:t>IceCube</a:t>
            </a:r>
            <a:r>
              <a:rPr lang="de-CH" sz="1400" b="1"/>
              <a:t> Dataset]</a:t>
            </a:r>
            <a:endParaRPr lang="en-US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7BE32-35A6-CBCF-5F13-1643B1974E02}"/>
              </a:ext>
            </a:extLst>
          </p:cNvPr>
          <p:cNvSpPr txBox="1"/>
          <p:nvPr/>
        </p:nvSpPr>
        <p:spPr>
          <a:xfrm>
            <a:off x="1348525" y="3413478"/>
            <a:ext cx="3064329" cy="9541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/>
              <a:t>Emitter Container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Batches and </a:t>
            </a:r>
            <a:r>
              <a:rPr lang="de-CH" sz="1400" dirty="0" err="1"/>
              <a:t>Serialized</a:t>
            </a:r>
            <a:r>
              <a:rPr lang="de-CH" sz="1400" dirty="0"/>
              <a:t> Events</a:t>
            </a:r>
          </a:p>
          <a:p>
            <a:pPr marL="285750" indent="-285750">
              <a:buFontTx/>
              <a:buChar char="-"/>
            </a:pPr>
            <a:r>
              <a:rPr lang="de-CH" sz="1400" dirty="0" err="1"/>
              <a:t>Pushes</a:t>
            </a:r>
            <a:r>
              <a:rPr lang="de-CH" sz="1400" dirty="0"/>
              <a:t> </a:t>
            </a:r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Redis</a:t>
            </a:r>
            <a:r>
              <a:rPr lang="de-CH" sz="1400" dirty="0"/>
              <a:t> Queue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Send </a:t>
            </a:r>
            <a:r>
              <a:rPr lang="de-CH" sz="1400" dirty="0" err="1"/>
              <a:t>Heartbeat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7574D-F416-F832-3636-750044A2DAF0}"/>
              </a:ext>
            </a:extLst>
          </p:cNvPr>
          <p:cNvSpPr txBox="1"/>
          <p:nvPr/>
        </p:nvSpPr>
        <p:spPr>
          <a:xfrm>
            <a:off x="1348525" y="5075798"/>
            <a:ext cx="3064329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 err="1"/>
              <a:t>Redis</a:t>
            </a:r>
            <a:r>
              <a:rPr lang="de-CH" sz="1400" b="1" dirty="0"/>
              <a:t> Container (Message Broker)</a:t>
            </a:r>
          </a:p>
          <a:p>
            <a:pPr marL="285750" indent="-285750">
              <a:buFontTx/>
              <a:buChar char="-"/>
            </a:pPr>
            <a:r>
              <a:rPr lang="de-CH" sz="1400" dirty="0" err="1"/>
              <a:t>Stored</a:t>
            </a:r>
            <a:r>
              <a:rPr lang="de-CH" sz="1400" dirty="0"/>
              <a:t> </a:t>
            </a:r>
            <a:r>
              <a:rPr lang="de-CH" sz="1400" dirty="0" err="1"/>
              <a:t>Serialized</a:t>
            </a:r>
            <a:r>
              <a:rPr lang="de-CH" sz="1400" dirty="0"/>
              <a:t> Event Batches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89EDEF-BF42-8939-A0CD-1636429E3AA1}"/>
              </a:ext>
            </a:extLst>
          </p:cNvPr>
          <p:cNvSpPr/>
          <p:nvPr/>
        </p:nvSpPr>
        <p:spPr>
          <a:xfrm>
            <a:off x="1908339" y="1590074"/>
            <a:ext cx="1944699" cy="46166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2">
                    <a:lumMod val="10000"/>
                    <a:lumOff val="90000"/>
                  </a:schemeClr>
                </a:solidFill>
              </a:rPr>
              <a:t>Data Emitter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D84E3D-1194-13BB-0428-1A42699A4161}"/>
              </a:ext>
            </a:extLst>
          </p:cNvPr>
          <p:cNvSpPr/>
          <p:nvPr/>
        </p:nvSpPr>
        <p:spPr>
          <a:xfrm>
            <a:off x="5951369" y="1586497"/>
            <a:ext cx="4592989" cy="46166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2">
                    <a:lumMod val="10000"/>
                    <a:lumOff val="90000"/>
                  </a:schemeClr>
                </a:solidFill>
              </a:rPr>
              <a:t>Processing / Model / Monitoring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ADBEDF-4CD6-1B56-CB4B-ADA40C35ECC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880690" y="4367585"/>
            <a:ext cx="0" cy="708213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E8B96E-419A-3A62-32EE-1393348D5FD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5398" y="3521590"/>
            <a:ext cx="0" cy="368942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379C57-DBD5-3133-14D5-DCC6227C49C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736490" y="3510475"/>
            <a:ext cx="0" cy="392698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F4D8F3-D36D-7408-B507-A855839A110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940348" y="4057062"/>
            <a:ext cx="460848" cy="0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0F0103B-8828-2B6E-441B-6C1BF8697F68}"/>
              </a:ext>
            </a:extLst>
          </p:cNvPr>
          <p:cNvCxnSpPr>
            <a:stCxn id="11" idx="1"/>
            <a:endCxn id="12" idx="1"/>
          </p:cNvCxnSpPr>
          <p:nvPr/>
        </p:nvCxnSpPr>
        <p:spPr>
          <a:xfrm rot="10800000" flipV="1">
            <a:off x="5945020" y="4749940"/>
            <a:ext cx="12700" cy="866281"/>
          </a:xfrm>
          <a:prstGeom prst="curvedConnector3">
            <a:avLst>
              <a:gd name="adj1" fmla="val 2520000"/>
            </a:avLst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40D1C9E-64FD-DF1F-1B52-B9387035C581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 flipV="1">
            <a:off x="10617200" y="4749941"/>
            <a:ext cx="12700" cy="866281"/>
          </a:xfrm>
          <a:prstGeom prst="curvedConnector3">
            <a:avLst>
              <a:gd name="adj1" fmla="val 2620252"/>
            </a:avLst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F677D5-A00D-FEC8-BDB1-4EF1FDA77841}"/>
              </a:ext>
            </a:extLst>
          </p:cNvPr>
          <p:cNvSpPr txBox="1"/>
          <p:nvPr/>
        </p:nvSpPr>
        <p:spPr>
          <a:xfrm>
            <a:off x="5490436" y="2352039"/>
            <a:ext cx="2449923" cy="11695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dirty="0"/>
              <a:t>Consumer Container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Pops </a:t>
            </a:r>
            <a:r>
              <a:rPr lang="de-CH" sz="1400" dirty="0" err="1"/>
              <a:t>from</a:t>
            </a:r>
            <a:r>
              <a:rPr lang="de-CH" sz="1400" dirty="0"/>
              <a:t> </a:t>
            </a:r>
            <a:r>
              <a:rPr lang="de-CH" sz="1400" dirty="0" err="1"/>
              <a:t>Redis</a:t>
            </a: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Preprocesses</a:t>
            </a: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/>
              <a:t>Calls Model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Sends </a:t>
            </a:r>
            <a:r>
              <a:rPr lang="de-CH" sz="1400" dirty="0" err="1"/>
              <a:t>Heartbeat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CF18B-DE84-6C7F-072D-BD916CA83AEE}"/>
              </a:ext>
            </a:extLst>
          </p:cNvPr>
          <p:cNvSpPr txBox="1"/>
          <p:nvPr/>
        </p:nvSpPr>
        <p:spPr>
          <a:xfrm>
            <a:off x="8401196" y="2340924"/>
            <a:ext cx="2670588" cy="11695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dirty="0"/>
              <a:t>Model Server Container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REST API (/</a:t>
            </a:r>
            <a:r>
              <a:rPr lang="de-CH" sz="1400" dirty="0" err="1"/>
              <a:t>predict</a:t>
            </a:r>
            <a:r>
              <a:rPr lang="de-CH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Model </a:t>
            </a:r>
            <a:r>
              <a:rPr lang="de-CH" sz="1400" dirty="0" err="1"/>
              <a:t>Inference</a:t>
            </a: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/>
              <a:t>Health Check (/</a:t>
            </a:r>
            <a:r>
              <a:rPr lang="de-CH" sz="1400" dirty="0" err="1"/>
              <a:t>health</a:t>
            </a:r>
            <a:r>
              <a:rPr lang="de-CH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Sends </a:t>
            </a:r>
            <a:r>
              <a:rPr lang="de-CH" sz="1400" dirty="0" err="1"/>
              <a:t>Hearbeat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970A3-DC8A-2680-25DC-A3DE56341570}"/>
              </a:ext>
            </a:extLst>
          </p:cNvPr>
          <p:cNvSpPr txBox="1"/>
          <p:nvPr/>
        </p:nvSpPr>
        <p:spPr>
          <a:xfrm>
            <a:off x="8401196" y="3903173"/>
            <a:ext cx="2670588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err="1"/>
              <a:t>Inference</a:t>
            </a:r>
            <a:r>
              <a:rPr lang="de-CH" sz="1400"/>
              <a:t> </a:t>
            </a:r>
            <a:r>
              <a:rPr lang="de-CH" sz="1400" err="1"/>
              <a:t>Logging</a:t>
            </a:r>
            <a:r>
              <a:rPr lang="de-CH" sz="1400"/>
              <a:t> (Consumer)</a:t>
            </a:r>
            <a:endParaRPr 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4B2F98-C7BB-43D6-C58D-6CB178DA6C90}"/>
              </a:ext>
            </a:extLst>
          </p:cNvPr>
          <p:cNvSpPr txBox="1"/>
          <p:nvPr/>
        </p:nvSpPr>
        <p:spPr>
          <a:xfrm>
            <a:off x="5490435" y="3903173"/>
            <a:ext cx="244991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err="1"/>
              <a:t>MLflow</a:t>
            </a:r>
            <a:r>
              <a:rPr lang="de-CH" sz="1400"/>
              <a:t> Tracker</a:t>
            </a:r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FCAC96-CEBF-9993-693F-A5A028DE26A0}"/>
              </a:ext>
            </a:extLst>
          </p:cNvPr>
          <p:cNvSpPr txBox="1"/>
          <p:nvPr/>
        </p:nvSpPr>
        <p:spPr>
          <a:xfrm>
            <a:off x="5945020" y="4488331"/>
            <a:ext cx="4672180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CH" sz="1400" dirty="0"/>
              <a:t>Prometheus Container</a:t>
            </a:r>
          </a:p>
          <a:p>
            <a:r>
              <a:rPr lang="de-CH" sz="1400" dirty="0"/>
              <a:t>- </a:t>
            </a:r>
            <a:r>
              <a:rPr lang="de-CH" sz="1400" dirty="0" err="1"/>
              <a:t>Scrapes</a:t>
            </a:r>
            <a:r>
              <a:rPr lang="de-CH" sz="1400" dirty="0"/>
              <a:t>/</a:t>
            </a:r>
            <a:r>
              <a:rPr lang="de-CH" sz="1400" dirty="0" err="1"/>
              <a:t>Metrics</a:t>
            </a:r>
            <a:r>
              <a:rPr lang="de-CH" sz="1400" dirty="0"/>
              <a:t> Endpoints on all Containers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5431F3-5105-6354-F578-47A0104F2484}"/>
              </a:ext>
            </a:extLst>
          </p:cNvPr>
          <p:cNvSpPr txBox="1"/>
          <p:nvPr/>
        </p:nvSpPr>
        <p:spPr>
          <a:xfrm>
            <a:off x="5945020" y="5246890"/>
            <a:ext cx="4672180" cy="7386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err="1"/>
              <a:t>Grafana</a:t>
            </a:r>
            <a:r>
              <a:rPr lang="de-CH" sz="1400"/>
              <a:t> Container</a:t>
            </a:r>
          </a:p>
          <a:p>
            <a:pPr marL="285750" indent="-285750">
              <a:buFontTx/>
              <a:buChar char="-"/>
            </a:pPr>
            <a:r>
              <a:rPr lang="de-CH" sz="1400" err="1"/>
              <a:t>Visualizes</a:t>
            </a:r>
            <a:r>
              <a:rPr lang="de-CH" sz="1400"/>
              <a:t> </a:t>
            </a:r>
            <a:r>
              <a:rPr lang="de-CH" sz="1400" err="1"/>
              <a:t>Heartbeat</a:t>
            </a:r>
            <a:r>
              <a:rPr lang="de-CH" sz="1400"/>
              <a:t>, </a:t>
            </a:r>
            <a:r>
              <a:rPr lang="de-CH" sz="1400" err="1"/>
              <a:t>Throughput</a:t>
            </a:r>
            <a:r>
              <a:rPr lang="de-CH" sz="1400"/>
              <a:t>, </a:t>
            </a:r>
            <a:r>
              <a:rPr lang="de-CH" sz="1400" err="1"/>
              <a:t>inference</a:t>
            </a:r>
            <a:r>
              <a:rPr lang="de-CH" sz="1400"/>
              <a:t> </a:t>
            </a:r>
            <a:r>
              <a:rPr lang="de-CH" sz="1400" err="1"/>
              <a:t>Metrics</a:t>
            </a:r>
            <a:endParaRPr lang="de-CH" sz="1400"/>
          </a:p>
          <a:p>
            <a:pPr marL="285750" indent="-285750">
              <a:buFontTx/>
              <a:buChar char="-"/>
            </a:pPr>
            <a:r>
              <a:rPr lang="de-CH" sz="1400"/>
              <a:t>Alerts </a:t>
            </a:r>
            <a:r>
              <a:rPr lang="de-CH" sz="1400" err="1"/>
              <a:t>if</a:t>
            </a:r>
            <a:r>
              <a:rPr lang="de-CH" sz="1400"/>
              <a:t> </a:t>
            </a:r>
            <a:r>
              <a:rPr lang="de-CH" sz="1400" err="1"/>
              <a:t>Heartbeat</a:t>
            </a:r>
            <a:r>
              <a:rPr lang="de-CH" sz="1400"/>
              <a:t> </a:t>
            </a:r>
            <a:r>
              <a:rPr lang="de-CH" sz="1400" err="1"/>
              <a:t>is</a:t>
            </a:r>
            <a:r>
              <a:rPr lang="de-CH" sz="1400"/>
              <a:t> </a:t>
            </a:r>
            <a:r>
              <a:rPr lang="de-CH" sz="1400" err="1"/>
              <a:t>missing</a:t>
            </a:r>
            <a:r>
              <a:rPr lang="de-CH" sz="1400"/>
              <a:t> </a:t>
            </a:r>
            <a:r>
              <a:rPr lang="de-CH" sz="1400" err="1"/>
              <a:t>or</a:t>
            </a:r>
            <a:r>
              <a:rPr lang="de-CH" sz="1400"/>
              <a:t> high </a:t>
            </a:r>
            <a:r>
              <a:rPr lang="de-CH" sz="1400" err="1"/>
              <a:t>latency</a:t>
            </a:r>
            <a:endParaRPr lang="en-US" sz="140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60AD90C-CCE0-1CE5-3CD6-583308299F7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412854" y="2936815"/>
            <a:ext cx="1077582" cy="2400593"/>
          </a:xfrm>
          <a:prstGeom prst="curvedConnector3">
            <a:avLst>
              <a:gd name="adj1" fmla="val 50000"/>
            </a:avLst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21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70C18-1AD0-F130-AE2B-732182215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0548-CCEF-0E97-B51C-2AC7D537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the </a:t>
            </a:r>
            <a:r>
              <a:rPr lang="en-US" dirty="0" err="1"/>
              <a:t>MLOps</a:t>
            </a:r>
            <a:r>
              <a:rPr lang="en-US" dirty="0"/>
              <a:t> Pipeline [1/2]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FAD8-672F-E602-45FB-E82F3904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CADA-A579-4427-B891-EEF2E5E6FA70}" type="datetime3">
              <a:rPr lang="en-US" smtClean="0"/>
              <a:t>21 May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B5CD-80C6-7F71-12F4-5AED8ED0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4DA3-BE0C-4B34-D8F2-1D694A7F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D26E94-0FF2-F1B2-95FB-422B06CEA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293F7A61-8DB0-B3F5-25F3-4C5FDD0D0C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353411"/>
              </p:ext>
            </p:extLst>
          </p:nvPr>
        </p:nvGraphicFramePr>
        <p:xfrm>
          <a:off x="838200" y="1580064"/>
          <a:ext cx="10515601" cy="4624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423">
                  <a:extLst>
                    <a:ext uri="{9D8B030D-6E8A-4147-A177-3AD203B41FA5}">
                      <a16:colId xmlns:a16="http://schemas.microsoft.com/office/drawing/2014/main" val="1409609913"/>
                    </a:ext>
                  </a:extLst>
                </a:gridCol>
                <a:gridCol w="7615178">
                  <a:extLst>
                    <a:ext uri="{9D8B030D-6E8A-4147-A177-3AD203B41FA5}">
                      <a16:colId xmlns:a16="http://schemas.microsoft.com/office/drawing/2014/main" val="2297611916"/>
                    </a:ext>
                  </a:extLst>
                </a:gridCol>
              </a:tblGrid>
              <a:tr h="375743">
                <a:tc>
                  <a:txBody>
                    <a:bodyPr/>
                    <a:lstStyle/>
                    <a:p>
                      <a:r>
                        <a:rPr lang="de-CH" sz="1800" b="1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</a:rPr>
                        <a:t>Tool</a:t>
                      </a:r>
                      <a:endParaRPr lang="en-US" sz="1800" b="1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Raison d'être</a:t>
                      </a:r>
                    </a:p>
                  </a:txBody>
                  <a:tcPr anchor="ctr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08466"/>
                  </a:ext>
                </a:extLst>
              </a:tr>
              <a:tr h="545656">
                <a:tc>
                  <a:txBody>
                    <a:bodyPr/>
                    <a:lstStyle/>
                    <a:p>
                      <a:r>
                        <a:rPr lang="en-US" sz="1800" dirty="0" err="1"/>
                        <a:t>GiHub</a:t>
                      </a:r>
                      <a:r>
                        <a:rPr lang="en-US" sz="1800" dirty="0"/>
                        <a:t> Actions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400" dirty="0" err="1"/>
                        <a:t>Automatic</a:t>
                      </a:r>
                      <a:r>
                        <a:rPr lang="de-CH" sz="1400" dirty="0"/>
                        <a:t> Checks of Code Quality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400" dirty="0" err="1"/>
                        <a:t>Automatic</a:t>
                      </a:r>
                      <a:r>
                        <a:rPr lang="de-CH" sz="1400" dirty="0"/>
                        <a:t> requirments.txt check and update </a:t>
                      </a:r>
                      <a:r>
                        <a:rPr lang="de-CH" sz="1400"/>
                        <a:t>(Experimental)</a:t>
                      </a:r>
                      <a:endParaRPr lang="de-CH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400" dirty="0" err="1"/>
                        <a:t>Automatic</a:t>
                      </a:r>
                      <a:r>
                        <a:rPr lang="de-CH" sz="1400" dirty="0"/>
                        <a:t> Container </a:t>
                      </a:r>
                      <a:r>
                        <a:rPr lang="de-CH" sz="1400" dirty="0" err="1"/>
                        <a:t>Build</a:t>
                      </a:r>
                      <a:r>
                        <a:rPr lang="de-CH" sz="1400" dirty="0"/>
                        <a:t> and </a:t>
                      </a:r>
                      <a:r>
                        <a:rPr lang="de-CH" sz="1400" dirty="0" err="1"/>
                        <a:t>upload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to</a:t>
                      </a:r>
                      <a:r>
                        <a:rPr lang="de-CH" sz="1400" dirty="0"/>
                        <a:t> GHCR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417809"/>
                  </a:ext>
                </a:extLst>
              </a:tr>
              <a:tr h="751487">
                <a:tc>
                  <a:txBody>
                    <a:bodyPr/>
                    <a:lstStyle/>
                    <a:p>
                      <a:r>
                        <a:rPr lang="en-US" sz="1800" dirty="0"/>
                        <a:t>Docker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Easy to deploy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Ensures reproducibility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Allows containerization of each component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77131"/>
                  </a:ext>
                </a:extLst>
              </a:tr>
              <a:tr h="532303">
                <a:tc>
                  <a:txBody>
                    <a:bodyPr/>
                    <a:lstStyle/>
                    <a:p>
                      <a:r>
                        <a:rPr lang="en-US" sz="1800" dirty="0"/>
                        <a:t>Redis Community Edition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Easy to use and performant que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Relatively fast deployment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528073"/>
                  </a:ext>
                </a:extLst>
              </a:tr>
              <a:tr h="375743">
                <a:tc>
                  <a:txBody>
                    <a:bodyPr/>
                    <a:lstStyle/>
                    <a:p>
                      <a:r>
                        <a:rPr lang="en-US" sz="1800" dirty="0"/>
                        <a:t>MongoDB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to track Events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0132"/>
                  </a:ext>
                </a:extLst>
              </a:tr>
              <a:tr h="847091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Promotheus</a:t>
                      </a:r>
                      <a:endParaRPr lang="en-US" sz="18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Scrapes metrics (total requests, latency, etc.) from the different containers (including heartbeat)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Can define alert rules 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325369"/>
                  </a:ext>
                </a:extLst>
              </a:tr>
              <a:tr h="532303">
                <a:tc>
                  <a:txBody>
                    <a:bodyPr/>
                    <a:lstStyle/>
                    <a:p>
                      <a:r>
                        <a:rPr lang="en-US" sz="1800"/>
                        <a:t>Grafana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Dashboard build upon </a:t>
                      </a:r>
                      <a:r>
                        <a:rPr lang="en-US" sz="1400" dirty="0" err="1"/>
                        <a:t>Promotheus</a:t>
                      </a:r>
                      <a:endParaRPr lang="en-US" sz="1400" dirty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Displays Real Time Metrics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94392"/>
                  </a:ext>
                </a:extLst>
              </a:tr>
              <a:tr h="478443">
                <a:tc>
                  <a:txBody>
                    <a:bodyPr/>
                    <a:lstStyle/>
                    <a:p>
                      <a:r>
                        <a:rPr lang="en-US" sz="1800" dirty="0"/>
                        <a:t>Flask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Server used to serve the model via REST API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19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07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70C18-1AD0-F130-AE2B-732182215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0548-CCEF-0E97-B51C-2AC7D537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the </a:t>
            </a:r>
            <a:r>
              <a:rPr lang="en-US" dirty="0" err="1"/>
              <a:t>MLOps</a:t>
            </a:r>
            <a:r>
              <a:rPr lang="en-US" dirty="0"/>
              <a:t> Pipeline [2/2]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FAD8-672F-E602-45FB-E82F3904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CADA-A579-4427-B891-EEF2E5E6FA70}" type="datetime3">
              <a:rPr lang="en-US" smtClean="0"/>
              <a:t>21 May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B5CD-80C6-7F71-12F4-5AED8ED0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4DA3-BE0C-4B34-D8F2-1D694A7F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DFA735D-48D8-1B14-2DA2-6D94CD241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625" y="1667573"/>
            <a:ext cx="1917907" cy="2585436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9E41CB9-6243-2823-AB66-2F96CCD59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44" y="1829240"/>
            <a:ext cx="2627804" cy="2939702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FABF8B58-7292-1E88-6C92-F1024E581D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05"/>
          <a:stretch/>
        </p:blipFill>
        <p:spPr>
          <a:xfrm>
            <a:off x="835540" y="4229893"/>
            <a:ext cx="2944741" cy="1325563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4AB6EB5E-3DB6-F2B7-1F23-EF1D1A0D9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64" y="1690688"/>
            <a:ext cx="1917907" cy="1849482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FF17E7AB-7AA0-A249-0D6E-37655D508D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567" y="2214516"/>
            <a:ext cx="2218033" cy="2945676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22F9FB5-3CE7-816C-85CE-5D4E633B8A25}"/>
              </a:ext>
            </a:extLst>
          </p:cNvPr>
          <p:cNvSpPr txBox="1"/>
          <p:nvPr/>
        </p:nvSpPr>
        <p:spPr>
          <a:xfrm>
            <a:off x="853264" y="3578126"/>
            <a:ext cx="1917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/>
              <a:t>GitHub Actions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868272-F882-809A-E7FE-09775F838ECD}"/>
              </a:ext>
            </a:extLst>
          </p:cNvPr>
          <p:cNvSpPr txBox="1"/>
          <p:nvPr/>
        </p:nvSpPr>
        <p:spPr>
          <a:xfrm>
            <a:off x="853264" y="563783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/>
              <a:t>MongoDB </a:t>
            </a:r>
            <a:r>
              <a:rPr lang="de-CH" sz="1400" b="1" dirty="0" err="1"/>
              <a:t>for</a:t>
            </a:r>
            <a:r>
              <a:rPr lang="de-CH" sz="1400" b="1" dirty="0"/>
              <a:t> </a:t>
            </a:r>
            <a:r>
              <a:rPr lang="de-CH" sz="1400" b="1" dirty="0" err="1"/>
              <a:t>tracking</a:t>
            </a:r>
            <a:r>
              <a:rPr lang="de-CH" sz="1400" b="1" dirty="0"/>
              <a:t> </a:t>
            </a:r>
            <a:r>
              <a:rPr lang="de-CH" sz="1400" b="1" dirty="0" err="1"/>
              <a:t>Evenents</a:t>
            </a:r>
            <a:endParaRPr lang="de-CH" sz="1400" b="1" dirty="0"/>
          </a:p>
          <a:p>
            <a:endParaRPr lang="de-CH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81783B-9FA3-2756-8D57-104A4336B226}"/>
              </a:ext>
            </a:extLst>
          </p:cNvPr>
          <p:cNvSpPr txBox="1"/>
          <p:nvPr/>
        </p:nvSpPr>
        <p:spPr>
          <a:xfrm>
            <a:off x="4185625" y="4374551"/>
            <a:ext cx="1917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/>
              <a:t>Grafana</a:t>
            </a:r>
            <a:r>
              <a:rPr lang="de-CH" sz="1400" b="1" dirty="0"/>
              <a:t> Dashboard </a:t>
            </a:r>
            <a:r>
              <a:rPr lang="de-CH" sz="1400" b="1" dirty="0" err="1"/>
              <a:t>with</a:t>
            </a:r>
            <a:r>
              <a:rPr lang="de-CH" sz="1400" b="1" dirty="0"/>
              <a:t> Real Time </a:t>
            </a:r>
            <a:r>
              <a:rPr lang="de-CH" sz="1400" b="1" dirty="0" err="1"/>
              <a:t>Insights</a:t>
            </a:r>
            <a:endParaRPr lang="de-CH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C971A-D22F-BF3C-07E7-5CAB70B785C5}"/>
              </a:ext>
            </a:extLst>
          </p:cNvPr>
          <p:cNvSpPr txBox="1"/>
          <p:nvPr/>
        </p:nvSpPr>
        <p:spPr>
          <a:xfrm>
            <a:off x="6283844" y="5281734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/>
              <a:t>Promotheus</a:t>
            </a:r>
            <a:r>
              <a:rPr lang="de-CH" sz="1400" b="1" dirty="0"/>
              <a:t> (Eg. </a:t>
            </a:r>
            <a:r>
              <a:rPr lang="de-CH" sz="1400" b="1" dirty="0" err="1"/>
              <a:t>Automatic</a:t>
            </a:r>
            <a:r>
              <a:rPr lang="de-CH" sz="1400" b="1" dirty="0"/>
              <a:t> Alerts</a:t>
            </a:r>
          </a:p>
          <a:p>
            <a:endParaRPr lang="de-CH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7CB4C0-7C49-3808-716A-CBAF7286A552}"/>
              </a:ext>
            </a:extLst>
          </p:cNvPr>
          <p:cNvSpPr txBox="1"/>
          <p:nvPr/>
        </p:nvSpPr>
        <p:spPr>
          <a:xfrm>
            <a:off x="8971224" y="491240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/>
              <a:t>«Behind </a:t>
            </a:r>
            <a:r>
              <a:rPr lang="de-CH" sz="1400" b="1" dirty="0" err="1"/>
              <a:t>the</a:t>
            </a:r>
            <a:r>
              <a:rPr lang="de-CH" sz="1400" b="1" dirty="0"/>
              <a:t> Scenes» Info Flow</a:t>
            </a:r>
          </a:p>
          <a:p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330732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8519-6399-51A5-5F57-719D1B9C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Sources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9BD9-0BE3-75B1-97E6-DDBD3E37B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Title Slide Picture</a:t>
            </a:r>
            <a:r>
              <a:rPr lang="de-CH" dirty="0"/>
              <a:t> [Slide 1]</a:t>
            </a:r>
          </a:p>
          <a:p>
            <a:r>
              <a:rPr lang="de-CH" dirty="0">
                <a:hlinkClick r:id="rId3"/>
              </a:rPr>
              <a:t>3D Unit Vector </a:t>
            </a:r>
            <a:r>
              <a:rPr lang="de-CH" dirty="0"/>
              <a:t>[Slide 3]</a:t>
            </a:r>
          </a:p>
          <a:p>
            <a:r>
              <a:rPr lang="de-CH" dirty="0">
                <a:hlinkClick r:id="rId4"/>
              </a:rPr>
              <a:t>Ice Pattern</a:t>
            </a:r>
            <a:r>
              <a:rPr lang="de-CH" dirty="0"/>
              <a:t> [Slide 3]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A3DB-86F5-8223-9352-8C194F8B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C287-A90C-47C5-8A95-3D3DD8AD3500}" type="datetime3">
              <a:rPr lang="en-US" smtClean="0"/>
              <a:t>21 May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9598-AA99-6A11-1E82-F48B698C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185A6-07A3-45FA-4159-490A7A40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9DA9600FFC62C4380EB8A9891436C02" ma:contentTypeVersion="16" ma:contentTypeDescription="Ein neues Dokument erstellen." ma:contentTypeScope="" ma:versionID="67eb0afc3f8224b2420004f0cb3ce8d2">
  <xsd:schema xmlns:xsd="http://www.w3.org/2001/XMLSchema" xmlns:xs="http://www.w3.org/2001/XMLSchema" xmlns:p="http://schemas.microsoft.com/office/2006/metadata/properties" xmlns:ns3="d8beb1f9-b3ec-4b3e-9199-701cacd11a3b" xmlns:ns4="e5587986-081c-457d-96a2-b86e1f26b850" targetNamespace="http://schemas.microsoft.com/office/2006/metadata/properties" ma:root="true" ma:fieldsID="6dc230414bcfdfbfa10eec561246c840" ns3:_="" ns4:_="">
    <xsd:import namespace="d8beb1f9-b3ec-4b3e-9199-701cacd11a3b"/>
    <xsd:import namespace="e5587986-081c-457d-96a2-b86e1f26b85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DateTaken" minOccurs="0"/>
                <xsd:element ref="ns4:MediaLengthInSeconds" minOccurs="0"/>
                <xsd:element ref="ns4:MediaServiceObjectDetectorVersions" minOccurs="0"/>
                <xsd:element ref="ns4:MediaServiceSystemTags" minOccurs="0"/>
                <xsd:element ref="ns4:MediaServiceLocation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beb1f9-b3ec-4b3e-9199-701cacd11a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87986-081c-457d-96a2-b86e1f26b8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587986-081c-457d-96a2-b86e1f26b850" xsi:nil="true"/>
  </documentManagement>
</p:properties>
</file>

<file path=customXml/itemProps1.xml><?xml version="1.0" encoding="utf-8"?>
<ds:datastoreItem xmlns:ds="http://schemas.openxmlformats.org/officeDocument/2006/customXml" ds:itemID="{CBF61D78-2274-4297-A1E0-D149A81DF2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0DABAB-68DB-4BA0-9E8A-DE5A654113F8}">
  <ds:schemaRefs>
    <ds:schemaRef ds:uri="d8beb1f9-b3ec-4b3e-9199-701cacd11a3b"/>
    <ds:schemaRef ds:uri="e5587986-081c-457d-96a2-b86e1f26b8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7375FDA-8DC8-4F39-B90D-DA5846B4A646}">
  <ds:schemaRefs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e5587986-081c-457d-96a2-b86e1f26b850"/>
    <ds:schemaRef ds:uri="http://schemas.microsoft.com/office/infopath/2007/PartnerControls"/>
    <ds:schemaRef ds:uri="d8beb1f9-b3ec-4b3e-9199-701cacd11a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433</Words>
  <Application>Microsoft Office PowerPoint</Application>
  <PresentationFormat>Widescreen</PresentationFormat>
  <Paragraphs>97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 IceCube - Neutrinos in Deep Ice Final Presentation</vt:lpstr>
      <vt:lpstr>Purpose/Task of the ML System</vt:lpstr>
      <vt:lpstr>Overview of Components/Pipeline/System Setup</vt:lpstr>
      <vt:lpstr>Key Features of the MLOps Pipeline [1/2]</vt:lpstr>
      <vt:lpstr>Key Features of the MLOps Pipeline [2/2]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IceCube - Neutrinos in Deep Ice</dc:title>
  <dc:creator>Stepinski Fabian (stepifab)</dc:creator>
  <cp:lastModifiedBy>Stepinski Fabian (stepifab)</cp:lastModifiedBy>
  <cp:revision>21</cp:revision>
  <dcterms:created xsi:type="dcterms:W3CDTF">2025-04-23T08:31:28Z</dcterms:created>
  <dcterms:modified xsi:type="dcterms:W3CDTF">2025-05-21T08:52:08Z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0x010100F9DA9600FFC62C4380EB8A9891436C02</vt:lpwstr>
  </property>
</Properties>
</file>