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BF80-CE6B-4900-857F-FBB5487A17A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AB16-D847-4524-A3A3-DB36530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F41-A19E-4730-A4CE-B39C0DF6705C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8A4E-5D44-400C-9CD8-C46436C1DBE7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BA20-F877-415A-8485-E91F9E4FF35B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3CA5-04BC-4F2D-A456-007DB4DDF499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5D0D-5506-4200-8A73-C2E9205B247F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0E3F-F882-4E71-9354-F24D2C814B41}" type="datetime3">
              <a:rPr lang="en-US" smtClean="0"/>
              <a:t>30 April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B5-8955-4B66-8717-B73A2AAF54E8}" type="datetime3">
              <a:rPr lang="en-US" smtClean="0"/>
              <a:t>30 April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C098-04B4-48F9-A2A6-F1582226CC6F}" type="datetime3">
              <a:rPr lang="en-US" smtClean="0"/>
              <a:t>30 April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AAF-F03B-4EFE-8E66-369194E09A9E}" type="datetime3">
              <a:rPr lang="en-US" smtClean="0"/>
              <a:t>30 April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29A-8ADA-4514-929A-46FA795B4E6D}" type="datetime3">
              <a:rPr lang="en-US" smtClean="0"/>
              <a:t>30 April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B35-6E8A-4EBE-8AA5-536196B0D26B}" type="datetime3">
              <a:rPr lang="en-US" smtClean="0"/>
              <a:t>30 April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9B85-D7EF-47E1-A850-E18AC964FC7D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icecube.wis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rHB/icecube-2nd-pl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ice-frost-winter-snow-snowflakes-6538605/" TargetMode="External"/><Relationship Id="rId3" Type="http://schemas.openxmlformats.org/officeDocument/2006/relationships/hyperlink" Target="https://icecube.wisc.edu/" TargetMode="External"/><Relationship Id="rId7" Type="http://schemas.openxmlformats.org/officeDocument/2006/relationships/hyperlink" Target="https://raw.githubusercontent.com/DrHB/icecube-2nd-place/main/assets/model_structure.png" TargetMode="External"/><Relationship Id="rId2" Type="http://schemas.openxmlformats.org/officeDocument/2006/relationships/hyperlink" Target="https://icecube.wisc.edu/gallery/in-science-icecube-neutrinos-point-to-long-sought-cosmic-ray-accel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HB/icecube-2nd-place" TargetMode="External"/><Relationship Id="rId5" Type="http://schemas.openxmlformats.org/officeDocument/2006/relationships/hyperlink" Target="https://www.kaggle.com/competitions/icecube-neutrinos-in-deep-ice/overview" TargetMode="External"/><Relationship Id="rId4" Type="http://schemas.openxmlformats.org/officeDocument/2006/relationships/hyperlink" Target="https://storage.googleapis.com/kaggle-media/competitions/IceCube/icecube_detector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ceCube Lab at the South Pole with aurora">
            <a:extLst>
              <a:ext uri="{FF2B5EF4-FFF2-40B4-BE49-F238E27FC236}">
                <a16:creationId xmlns:a16="http://schemas.microsoft.com/office/drawing/2014/main" id="{DC5AC55C-5F5C-EC1D-1253-26DB41E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 r="11234" b="23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DD7-3077-B1AB-93F6-FA27850A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747750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IceCube</a:t>
            </a:r>
            <a:r>
              <a:rPr lang="en-US" sz="4400" dirty="0"/>
              <a:t> - Neutrinos in Deep Ice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722E-C652-D1A4-730B-B4B8C4B3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979928"/>
            <a:ext cx="3438906" cy="2945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Group 13</a:t>
            </a:r>
          </a:p>
          <a:p>
            <a:pPr algn="l"/>
            <a:r>
              <a:rPr lang="en-US" sz="1700" dirty="0"/>
              <a:t>Michael </a:t>
            </a:r>
            <a:r>
              <a:rPr lang="en-US" sz="1700" dirty="0" err="1"/>
              <a:t>Saxer</a:t>
            </a:r>
            <a:r>
              <a:rPr lang="en-US" sz="1700" dirty="0"/>
              <a:t> (saxermi1)</a:t>
            </a:r>
          </a:p>
          <a:p>
            <a:pPr algn="l"/>
            <a:r>
              <a:rPr lang="en-US" sz="1700" dirty="0"/>
              <a:t>Andrés Mock (mockand1)</a:t>
            </a:r>
          </a:p>
          <a:p>
            <a:pPr algn="l"/>
            <a:r>
              <a:rPr lang="en-US" sz="1700" dirty="0"/>
              <a:t>Mike Gasser (</a:t>
            </a:r>
            <a:r>
              <a:rPr lang="en-US" sz="1700" dirty="0" err="1"/>
              <a:t>gassemik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/>
              <a:t>Fabian Stepinski (stepifab)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Machine Learning Operations</a:t>
            </a:r>
          </a:p>
          <a:p>
            <a:pPr algn="l"/>
            <a:r>
              <a:rPr lang="en-US" sz="1700" dirty="0"/>
              <a:t>FS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5DA9E-D080-084B-74BE-E18FCBBEE585}"/>
              </a:ext>
            </a:extLst>
          </p:cNvPr>
          <p:cNvSpPr/>
          <p:nvPr/>
        </p:nvSpPr>
        <p:spPr>
          <a:xfrm>
            <a:off x="362119" y="191009"/>
            <a:ext cx="1056640" cy="9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63358-374A-65F3-7543-31E58ACBD3B5}"/>
              </a:ext>
            </a:extLst>
          </p:cNvPr>
          <p:cNvSpPr/>
          <p:nvPr/>
        </p:nvSpPr>
        <p:spPr>
          <a:xfrm>
            <a:off x="371094" y="2296414"/>
            <a:ext cx="3601466" cy="30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 [1/2]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400" dirty="0"/>
              <a:t>Neutrinos </a:t>
            </a:r>
            <a:r>
              <a:rPr lang="de-CH" sz="2400" dirty="0" err="1"/>
              <a:t>are</a:t>
            </a:r>
            <a:r>
              <a:rPr lang="de-CH" sz="2400" dirty="0"/>
              <a:t> abundant </a:t>
            </a:r>
            <a:r>
              <a:rPr lang="de-CH" sz="2400" dirty="0" err="1"/>
              <a:t>particles</a:t>
            </a:r>
            <a:r>
              <a:rPr lang="de-CH" sz="2400" dirty="0"/>
              <a:t> in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universe</a:t>
            </a:r>
            <a:r>
              <a:rPr lang="de-CH" sz="2400" dirty="0"/>
              <a:t> </a:t>
            </a:r>
            <a:r>
              <a:rPr lang="de-CH" sz="2400" dirty="0" err="1"/>
              <a:t>emitted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violent </a:t>
            </a:r>
            <a:r>
              <a:rPr lang="de-CH" sz="2400" dirty="0" err="1"/>
              <a:t>astrophysical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endParaRPr lang="de-CH" sz="2400" dirty="0"/>
          </a:p>
          <a:p>
            <a:r>
              <a:rPr lang="de-CH" sz="2400" dirty="0"/>
              <a:t>Hard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dected</a:t>
            </a:r>
            <a:r>
              <a:rPr lang="de-CH" sz="2400" dirty="0"/>
              <a:t> </a:t>
            </a:r>
            <a:r>
              <a:rPr lang="de-CH" sz="2400" dirty="0" err="1"/>
              <a:t>since</a:t>
            </a:r>
            <a:r>
              <a:rPr lang="de-CH" sz="2400" dirty="0"/>
              <a:t> </a:t>
            </a:r>
            <a:r>
              <a:rPr lang="de-CH" sz="2400" dirty="0" err="1"/>
              <a:t>they</a:t>
            </a:r>
            <a:r>
              <a:rPr lang="de-CH" sz="2400" dirty="0"/>
              <a:t> </a:t>
            </a:r>
            <a:r>
              <a:rPr lang="de-CH" sz="2400" dirty="0" err="1"/>
              <a:t>rarely</a:t>
            </a:r>
            <a:r>
              <a:rPr lang="de-CH" sz="2400" dirty="0"/>
              <a:t> </a:t>
            </a:r>
            <a:r>
              <a:rPr lang="de-CH" sz="2400" dirty="0" err="1"/>
              <a:t>interact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matter</a:t>
            </a:r>
          </a:p>
          <a:p>
            <a:r>
              <a:rPr lang="de-CH" sz="2400" dirty="0"/>
              <a:t>The </a:t>
            </a:r>
            <a:r>
              <a:rPr lang="de-CH" sz="2400" dirty="0">
                <a:hlinkClick r:id="rId2"/>
              </a:rPr>
              <a:t>IceCube Neutrino Observatory </a:t>
            </a:r>
            <a:endParaRPr lang="de-CH" sz="2400" dirty="0"/>
          </a:p>
          <a:p>
            <a:pPr lvl="1"/>
            <a:r>
              <a:rPr lang="en-US" sz="2000" dirty="0"/>
              <a:t>A detector array spanning a cubic kilometer of Antarctic ice</a:t>
            </a:r>
          </a:p>
          <a:p>
            <a:pPr lvl="1"/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directions</a:t>
            </a:r>
            <a:r>
              <a:rPr lang="de-CH" sz="2000" dirty="0"/>
              <a:t> of </a:t>
            </a:r>
            <a:r>
              <a:rPr lang="de-CH" sz="2000" dirty="0" err="1"/>
              <a:t>neutrino</a:t>
            </a:r>
            <a:r>
              <a:rPr lang="de-CH" sz="2000" dirty="0"/>
              <a:t> </a:t>
            </a:r>
            <a:r>
              <a:rPr lang="de-CH" sz="2000" dirty="0" err="1"/>
              <a:t>traces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photon</a:t>
            </a:r>
            <a:r>
              <a:rPr lang="de-CH" sz="2000" dirty="0"/>
              <a:t> </a:t>
            </a:r>
            <a:r>
              <a:rPr lang="de-CH" sz="2000" dirty="0" err="1"/>
              <a:t>detections</a:t>
            </a:r>
            <a:endParaRPr lang="de-CH" sz="2000" dirty="0"/>
          </a:p>
          <a:p>
            <a:pPr lvl="1"/>
            <a:r>
              <a:rPr lang="en-US" sz="2000" dirty="0"/>
              <a:t>Enables determination of the neutrinos' origin, thereby helping locate astrophysical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C829-B1E0-0C29-AD1C-CC1781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65C4-61E8-4769-B737-9C4072F7A6F0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E74-FADE-80A9-580E-9D2F8E9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F2E-CA31-57D7-BE03-13F6820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CCC6-936B-4585-EE8A-1812E86279F3}"/>
              </a:ext>
            </a:extLst>
          </p:cNvPr>
          <p:cNvSpPr txBox="1"/>
          <p:nvPr/>
        </p:nvSpPr>
        <p:spPr>
          <a:xfrm>
            <a:off x="8437880" y="5172414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Detector Array in </a:t>
            </a:r>
            <a:r>
              <a:rPr lang="de-CH" sz="1400" dirty="0" err="1"/>
              <a:t>the</a:t>
            </a:r>
            <a:r>
              <a:rPr lang="de-CH" sz="1400" dirty="0"/>
              <a:t> 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7E8AF-1729-6610-5DAD-9AA2EC01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40" y="2263994"/>
            <a:ext cx="3738880" cy="2804160"/>
          </a:xfrm>
          <a:prstGeom prst="rect">
            <a:avLst/>
          </a:prstGeom>
          <a:noFill/>
          <a:ln w="76200">
            <a:solidFill>
              <a:schemeClr val="tx2">
                <a:lumMod val="10000"/>
                <a:lumOff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4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 [2/2]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The Kaggle Challenge's 2nd Place Model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Solves a regression task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It takes as input the time-series of DOM (photomultiplier) hits for each event and outputs a 3D unit vector corresponding to the incoming neutrino’s direction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Is already pretrained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Disclaimer: The current model is provisional and may be changed in future stages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CFCD-EFCB-3DCF-5784-6CA74A0A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6E2C-49B1-65BA-B8B7-05C344C4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E2F4-52BD-A60F-6F15-F4DD1488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72290948-A008-15CD-3999-177B45DFA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08"/>
          <a:stretch/>
        </p:blipFill>
        <p:spPr>
          <a:xfrm>
            <a:off x="8001000" y="1551623"/>
            <a:ext cx="2396351" cy="4197540"/>
          </a:xfrm>
          <a:prstGeom prst="rect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7A3C9-F603-51F1-B53B-4219F49C1CD8}"/>
              </a:ext>
            </a:extLst>
          </p:cNvPr>
          <p:cNvSpPr txBox="1"/>
          <p:nvPr/>
        </p:nvSpPr>
        <p:spPr>
          <a:xfrm>
            <a:off x="7908151" y="5833130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3D Unit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323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024813-D98D-D74D-852B-17AB23F9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07"/>
          <a:stretch/>
        </p:blipFill>
        <p:spPr>
          <a:xfrm>
            <a:off x="537458" y="1251269"/>
            <a:ext cx="3543885" cy="5025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36E43-0081-FB97-1D6E-1CA4AE383E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09402" y="2650937"/>
            <a:ext cx="1" cy="76337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34DAA2A-7389-8065-4A0A-45305CFE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/>
          <a:stretch/>
        </p:blipFill>
        <p:spPr>
          <a:xfrm>
            <a:off x="5082539" y="1251269"/>
            <a:ext cx="6450083" cy="5025582"/>
          </a:xfrm>
          <a:prstGeom prst="roundRect">
            <a:avLst>
              <a:gd name="adj" fmla="val 114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4000" dirty="0"/>
              <a:t>Overview of Components/Pipeline/System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51B1-6966-330B-BF53-982CA2A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A69-C8A3-44F6-833D-6190C7E01925}" type="datetime3">
              <a:rPr lang="en-US" smtClean="0"/>
              <a:t>30 April 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B09A9D-6A36-5153-3479-9B46AB3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Operations FS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4C74E3-A272-070C-A9C5-E80075B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71E6-044C-3571-0000-4A343D1AFCE8}"/>
              </a:ext>
            </a:extLst>
          </p:cNvPr>
          <p:cNvSpPr txBox="1"/>
          <p:nvPr/>
        </p:nvSpPr>
        <p:spPr>
          <a:xfrm>
            <a:off x="777238" y="2343160"/>
            <a:ext cx="306432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[Raw </a:t>
            </a:r>
            <a:r>
              <a:rPr lang="de-CH" sz="1400" b="1" err="1"/>
              <a:t>IceCube</a:t>
            </a:r>
            <a:r>
              <a:rPr lang="de-CH" sz="1400" b="1"/>
              <a:t> Dataset]</a:t>
            </a:r>
            <a:endParaRPr 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BE32-35A6-CBCF-5F13-1643B1974E02}"/>
              </a:ext>
            </a:extLst>
          </p:cNvPr>
          <p:cNvSpPr txBox="1"/>
          <p:nvPr/>
        </p:nvSpPr>
        <p:spPr>
          <a:xfrm>
            <a:off x="777238" y="3414310"/>
            <a:ext cx="3064329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Emitter Container</a:t>
            </a:r>
          </a:p>
          <a:p>
            <a:pPr marL="285750" indent="-285750">
              <a:buFontTx/>
              <a:buChar char="-"/>
            </a:pPr>
            <a:r>
              <a:rPr lang="de-CH" sz="1400"/>
              <a:t>Batches and </a:t>
            </a:r>
            <a:r>
              <a:rPr lang="de-CH" sz="1400" err="1"/>
              <a:t>Serialized</a:t>
            </a:r>
            <a:r>
              <a:rPr lang="de-CH" sz="1400"/>
              <a:t> Events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Pushes</a:t>
            </a:r>
            <a:r>
              <a:rPr lang="de-CH" sz="1400"/>
              <a:t> </a:t>
            </a:r>
            <a:r>
              <a:rPr lang="de-CH" sz="1400" err="1"/>
              <a:t>to</a:t>
            </a:r>
            <a:r>
              <a:rPr lang="de-CH" sz="1400"/>
              <a:t> </a:t>
            </a:r>
            <a:r>
              <a:rPr lang="de-CH" sz="1400" err="1"/>
              <a:t>Redis</a:t>
            </a:r>
            <a:r>
              <a:rPr lang="de-CH" sz="1400"/>
              <a:t> Queue</a:t>
            </a:r>
          </a:p>
          <a:p>
            <a:pPr marL="285750" indent="-285750">
              <a:buFontTx/>
              <a:buChar char="-"/>
            </a:pPr>
            <a:r>
              <a:rPr lang="de-CH" sz="1400"/>
              <a:t>Send </a:t>
            </a:r>
            <a:r>
              <a:rPr lang="de-CH" sz="1400" err="1"/>
              <a:t>Heartbeat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574D-F416-F832-3636-750044A2DAF0}"/>
              </a:ext>
            </a:extLst>
          </p:cNvPr>
          <p:cNvSpPr txBox="1"/>
          <p:nvPr/>
        </p:nvSpPr>
        <p:spPr>
          <a:xfrm>
            <a:off x="777238" y="5076630"/>
            <a:ext cx="3064329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Redis</a:t>
            </a:r>
            <a:r>
              <a:rPr lang="de-CH" sz="1400" b="1" dirty="0"/>
              <a:t> Container (Message Broker)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Stored</a:t>
            </a:r>
            <a:r>
              <a:rPr lang="de-CH" sz="1400" dirty="0"/>
              <a:t> </a:t>
            </a:r>
            <a:r>
              <a:rPr lang="de-CH" sz="1400" dirty="0" err="1"/>
              <a:t>Serialized</a:t>
            </a:r>
            <a:r>
              <a:rPr lang="de-CH" sz="1400" dirty="0"/>
              <a:t> Event Batches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DEF-BF42-8939-A0CD-1636429E3AA1}"/>
              </a:ext>
            </a:extLst>
          </p:cNvPr>
          <p:cNvSpPr/>
          <p:nvPr/>
        </p:nvSpPr>
        <p:spPr>
          <a:xfrm>
            <a:off x="763710" y="1380391"/>
            <a:ext cx="3078022" cy="70788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de-CH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C</a:t>
            </a:r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ube 1: Data Emitter</a:t>
            </a:r>
          </a:p>
          <a:p>
            <a:pPr algn="ctr"/>
            <a:r>
              <a:rPr lang="en-US" sz="16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[Laptop/Container 1] </a:t>
            </a:r>
            <a:endParaRPr lang="en-US" sz="1600" b="1" cap="none" spc="0" dirty="0">
              <a:ln w="0"/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4E3D-1194-13BB-0428-1A42699A4161}"/>
              </a:ext>
            </a:extLst>
          </p:cNvPr>
          <p:cNvSpPr/>
          <p:nvPr/>
        </p:nvSpPr>
        <p:spPr>
          <a:xfrm>
            <a:off x="5417954" y="1377401"/>
            <a:ext cx="5726312" cy="70788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de-CH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C</a:t>
            </a:r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ube 2: Processing / Model / Monitoring</a:t>
            </a:r>
          </a:p>
          <a:p>
            <a:pPr algn="ctr"/>
            <a:r>
              <a:rPr lang="en-US" sz="16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[Laptop/Container 2] </a:t>
            </a:r>
            <a:endParaRPr lang="en-US" sz="1600" b="1" cap="none" spc="0" dirty="0">
              <a:ln w="0"/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DBEDF-4CD6-1B56-CB4B-ADA40C35EC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09403" y="4368417"/>
            <a:ext cx="0" cy="70821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8B96E-419A-3A62-32EE-1393348D5F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5398" y="3521590"/>
            <a:ext cx="0" cy="368942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79C57-DBD5-3133-14D5-DCC6227C49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36490" y="3510475"/>
            <a:ext cx="0" cy="392698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4D8F3-D36D-7408-B507-A855839A11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0348" y="4057062"/>
            <a:ext cx="460848" cy="0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F0103B-8828-2B6E-441B-6C1BF8697F68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945020" y="4749940"/>
            <a:ext cx="12700" cy="866281"/>
          </a:xfrm>
          <a:prstGeom prst="curvedConnector3">
            <a:avLst>
              <a:gd name="adj1" fmla="val 252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0D1C9E-64FD-DF1F-1B52-B9387035C58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10617200" y="4749941"/>
            <a:ext cx="12700" cy="866281"/>
          </a:xfrm>
          <a:prstGeom prst="curvedConnector3">
            <a:avLst>
              <a:gd name="adj1" fmla="val 2620252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677D5-A00D-FEC8-BDB1-4EF1FDA77841}"/>
              </a:ext>
            </a:extLst>
          </p:cNvPr>
          <p:cNvSpPr txBox="1"/>
          <p:nvPr/>
        </p:nvSpPr>
        <p:spPr>
          <a:xfrm>
            <a:off x="5490436" y="2352039"/>
            <a:ext cx="2449923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Consumer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Pops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Preprocesses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Calls Model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CF18B-DE84-6C7F-072D-BD916CA83AEE}"/>
              </a:ext>
            </a:extLst>
          </p:cNvPr>
          <p:cNvSpPr txBox="1"/>
          <p:nvPr/>
        </p:nvSpPr>
        <p:spPr>
          <a:xfrm>
            <a:off x="8401196" y="2340924"/>
            <a:ext cx="2670588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Model Server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REST API (/</a:t>
            </a:r>
            <a:r>
              <a:rPr lang="de-CH" sz="1400" dirty="0" err="1"/>
              <a:t>predict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Model </a:t>
            </a:r>
            <a:r>
              <a:rPr lang="de-CH" sz="1400" dirty="0" err="1"/>
              <a:t>Inference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Health Check (/</a:t>
            </a:r>
            <a:r>
              <a:rPr lang="de-CH" sz="1400" dirty="0" err="1"/>
              <a:t>health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Hearbeat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70A3-DC8A-2680-25DC-A3DE56341570}"/>
              </a:ext>
            </a:extLst>
          </p:cNvPr>
          <p:cNvSpPr txBox="1"/>
          <p:nvPr/>
        </p:nvSpPr>
        <p:spPr>
          <a:xfrm>
            <a:off x="8401196" y="3903173"/>
            <a:ext cx="267058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Logging</a:t>
            </a:r>
            <a:r>
              <a:rPr lang="de-CH" sz="1400"/>
              <a:t> (Consumer)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B2F98-C7BB-43D6-C58D-6CB178DA6C90}"/>
              </a:ext>
            </a:extLst>
          </p:cNvPr>
          <p:cNvSpPr txBox="1"/>
          <p:nvPr/>
        </p:nvSpPr>
        <p:spPr>
          <a:xfrm>
            <a:off x="5490435" y="3903173"/>
            <a:ext cx="244991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MLflow</a:t>
            </a:r>
            <a:r>
              <a:rPr lang="de-CH" sz="1400"/>
              <a:t> Tracker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C96-CEBF-9993-693F-A5A028DE26A0}"/>
              </a:ext>
            </a:extLst>
          </p:cNvPr>
          <p:cNvSpPr txBox="1"/>
          <p:nvPr/>
        </p:nvSpPr>
        <p:spPr>
          <a:xfrm>
            <a:off x="5945020" y="4488331"/>
            <a:ext cx="467218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400" dirty="0"/>
              <a:t>Prometheus Container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Scrapes</a:t>
            </a:r>
            <a:r>
              <a:rPr lang="de-CH" sz="1400" dirty="0"/>
              <a:t>/</a:t>
            </a:r>
            <a:r>
              <a:rPr lang="de-CH" sz="1400" dirty="0" err="1"/>
              <a:t>Metrics</a:t>
            </a:r>
            <a:r>
              <a:rPr lang="de-CH" sz="1400" dirty="0"/>
              <a:t> Endpoints on all Containers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431F3-5105-6354-F578-47A0104F2484}"/>
              </a:ext>
            </a:extLst>
          </p:cNvPr>
          <p:cNvSpPr txBox="1"/>
          <p:nvPr/>
        </p:nvSpPr>
        <p:spPr>
          <a:xfrm>
            <a:off x="5945020" y="5246890"/>
            <a:ext cx="4672180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Grafana</a:t>
            </a:r>
            <a:r>
              <a:rPr lang="de-CH" sz="1400"/>
              <a:t> Container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Visualizes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, </a:t>
            </a:r>
            <a:r>
              <a:rPr lang="de-CH" sz="1400" err="1"/>
              <a:t>Throughput</a:t>
            </a:r>
            <a:r>
              <a:rPr lang="de-CH" sz="1400"/>
              <a:t>, </a:t>
            </a:r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Metrics</a:t>
            </a:r>
            <a:endParaRPr lang="de-CH" sz="1400"/>
          </a:p>
          <a:p>
            <a:pPr marL="285750" indent="-285750">
              <a:buFontTx/>
              <a:buChar char="-"/>
            </a:pPr>
            <a:r>
              <a:rPr lang="de-CH" sz="1400"/>
              <a:t>Alerts </a:t>
            </a:r>
            <a:r>
              <a:rPr lang="de-CH" sz="1400" err="1"/>
              <a:t>if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 </a:t>
            </a:r>
            <a:r>
              <a:rPr lang="de-CH" sz="1400" err="1"/>
              <a:t>is</a:t>
            </a:r>
            <a:r>
              <a:rPr lang="de-CH" sz="1400"/>
              <a:t> </a:t>
            </a:r>
            <a:r>
              <a:rPr lang="de-CH" sz="1400" err="1"/>
              <a:t>missing</a:t>
            </a:r>
            <a:r>
              <a:rPr lang="de-CH" sz="1400"/>
              <a:t> </a:t>
            </a:r>
            <a:r>
              <a:rPr lang="de-CH" sz="1400" err="1"/>
              <a:t>or</a:t>
            </a:r>
            <a:r>
              <a:rPr lang="de-CH" sz="1400"/>
              <a:t> high </a:t>
            </a:r>
            <a:r>
              <a:rPr lang="de-CH" sz="1400" err="1"/>
              <a:t>latency</a:t>
            </a:r>
            <a:endParaRPr lang="en-US" sz="140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506EC29-7559-CCBA-FFD9-8F7CED5410D1}"/>
              </a:ext>
            </a:extLst>
          </p:cNvPr>
          <p:cNvSpPr/>
          <p:nvPr/>
        </p:nvSpPr>
        <p:spPr>
          <a:xfrm>
            <a:off x="4084149" y="3521590"/>
            <a:ext cx="998389" cy="44689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ML Ops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A7B0-5AB2-8ED9-22EA-51B19BA4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Build pipeline which processes data stream</a:t>
            </a:r>
          </a:p>
          <a:p>
            <a:r>
              <a:rPr lang="en-US" dirty="0"/>
              <a:t>Simulates the constant data flow</a:t>
            </a:r>
          </a:p>
          <a:p>
            <a:r>
              <a:rPr lang="en-US" dirty="0"/>
              <a:t>Two containers that communicate with each other</a:t>
            </a:r>
          </a:p>
          <a:p>
            <a:pPr lvl="1"/>
            <a:r>
              <a:rPr lang="en-US" b="1" dirty="0"/>
              <a:t>Emitter container (Cube 1) </a:t>
            </a:r>
            <a:r>
              <a:rPr lang="en-US" dirty="0"/>
              <a:t>simulates data sensors</a:t>
            </a:r>
          </a:p>
          <a:p>
            <a:pPr lvl="1"/>
            <a:r>
              <a:rPr lang="en-US" b="1" dirty="0"/>
              <a:t>Processing module (Cube 2)</a:t>
            </a:r>
            <a:r>
              <a:rPr lang="en-US" dirty="0"/>
              <a:t> simulates the remaining steps of the pipeline</a:t>
            </a:r>
          </a:p>
          <a:p>
            <a:endParaRPr lang="en-US" dirty="0"/>
          </a:p>
          <a:p>
            <a:r>
              <a:rPr lang="en-US" dirty="0"/>
              <a:t>Disclaimer: Our aim is </a:t>
            </a:r>
            <a:r>
              <a:rPr lang="en-US" b="1" u="sng" dirty="0"/>
              <a:t>NOT</a:t>
            </a:r>
            <a:r>
              <a:rPr lang="en-US" dirty="0"/>
              <a:t> to optimize ML performance, but to explore how the </a:t>
            </a:r>
            <a:r>
              <a:rPr lang="en-US" dirty="0" err="1"/>
              <a:t>IceCube</a:t>
            </a:r>
            <a:r>
              <a:rPr lang="en-US" dirty="0"/>
              <a:t> data processing might be structured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A00F-CA17-D571-40F8-369CF16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53795"/>
          </a:xfrm>
        </p:spPr>
        <p:txBody>
          <a:bodyPr/>
          <a:lstStyle/>
          <a:p>
            <a:r>
              <a:rPr lang="en-US" dirty="0"/>
              <a:t>List </a:t>
            </a:r>
            <a:r>
              <a:rPr lang="en-US"/>
              <a:t>of Tools </a:t>
            </a:r>
            <a:r>
              <a:rPr lang="en-US" dirty="0"/>
              <a:t>to be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EC333-D3ED-350C-12A9-E73C2C2D0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461335"/>
              </p:ext>
            </p:extLst>
          </p:nvPr>
        </p:nvGraphicFramePr>
        <p:xfrm>
          <a:off x="838200" y="1290320"/>
          <a:ext cx="10515597" cy="495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160">
                  <a:extLst>
                    <a:ext uri="{9D8B030D-6E8A-4147-A177-3AD203B41FA5}">
                      <a16:colId xmlns:a16="http://schemas.microsoft.com/office/drawing/2014/main" val="1409609913"/>
                    </a:ext>
                  </a:extLst>
                </a:gridCol>
                <a:gridCol w="4079238">
                  <a:extLst>
                    <a:ext uri="{9D8B030D-6E8A-4147-A177-3AD203B41FA5}">
                      <a16:colId xmlns:a16="http://schemas.microsoft.com/office/drawing/2014/main" val="22976119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0036969"/>
                    </a:ext>
                  </a:extLst>
                </a:gridCol>
              </a:tblGrid>
              <a:tr h="328370"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Tool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Motivation</a:t>
                      </a:r>
                      <a:endParaRPr lang="en-US" sz="1800" b="1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Additional Notes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8466"/>
                  </a:ext>
                </a:extLst>
              </a:tr>
              <a:tr h="919388"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Familiar</a:t>
                      </a:r>
                      <a:r>
                        <a:rPr lang="de-CH" sz="1400" dirty="0"/>
                        <a:t> and flexible </a:t>
                      </a:r>
                      <a:r>
                        <a:rPr lang="de-CH" sz="1400" dirty="0" err="1"/>
                        <a:t>language</a:t>
                      </a:r>
                      <a:endParaRPr lang="de-CH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/>
                        <a:t>Easy </a:t>
                      </a:r>
                      <a:r>
                        <a:rPr lang="de-CH" sz="1400" dirty="0" err="1"/>
                        <a:t>extendable</a:t>
                      </a:r>
                      <a:r>
                        <a:rPr lang="de-CH" sz="1400" dirty="0"/>
                        <a:t> due </a:t>
                      </a:r>
                      <a:r>
                        <a:rPr lang="de-CH" sz="1400" dirty="0" err="1"/>
                        <a:t>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abundance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libraries</a:t>
                      </a:r>
                      <a:r>
                        <a:rPr lang="de-CH" sz="14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/>
                        <a:t>Selected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built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with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PyTorch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We aim to use mostly open-source tools.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* potentially subject to change with similar tools</a:t>
                      </a:r>
                    </a:p>
                    <a:p>
                      <a:pPr marL="0" lvl="0" indent="0"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7809"/>
                  </a:ext>
                </a:extLst>
              </a:tr>
              <a:tr h="740954">
                <a:tc>
                  <a:txBody>
                    <a:bodyPr/>
                    <a:lstStyle/>
                    <a:p>
                      <a:r>
                        <a:rPr lang="en-US" sz="1800" dirty="0"/>
                        <a:t>Docker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Ensures reproducibility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Allows containerization of each component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77131"/>
                  </a:ext>
                </a:extLst>
              </a:tr>
              <a:tr h="530445">
                <a:tc>
                  <a:txBody>
                    <a:bodyPr/>
                    <a:lstStyle/>
                    <a:p>
                      <a:r>
                        <a:rPr lang="en-US" sz="1800" dirty="0"/>
                        <a:t>Redis Community Edition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use que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Relatively fast deployment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28073"/>
                  </a:ext>
                </a:extLst>
              </a:tr>
              <a:tr h="359286">
                <a:tc>
                  <a:txBody>
                    <a:bodyPr/>
                    <a:lstStyle/>
                    <a:p>
                      <a:r>
                        <a:rPr lang="en-US" sz="1800"/>
                        <a:t>MLflow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log result of model interference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0132"/>
                  </a:ext>
                </a:extLst>
              </a:tr>
              <a:tr h="939160">
                <a:tc>
                  <a:txBody>
                    <a:bodyPr/>
                    <a:lstStyle/>
                    <a:p>
                      <a:r>
                        <a:rPr lang="en-US" sz="1800" err="1"/>
                        <a:t>Promotheus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Scrapes metrics (total requests, latency, etc.) from the different containers (including heartbeat)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define alert rules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25369"/>
                  </a:ext>
                </a:extLst>
              </a:tr>
              <a:tr h="530445">
                <a:tc>
                  <a:txBody>
                    <a:bodyPr/>
                    <a:lstStyle/>
                    <a:p>
                      <a:r>
                        <a:rPr lang="en-US" sz="1800"/>
                        <a:t>Grafana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Dashboard build upon </a:t>
                      </a:r>
                      <a:r>
                        <a:rPr lang="en-US" sz="1400" dirty="0" err="1"/>
                        <a:t>Promotheus</a:t>
                      </a:r>
                      <a:endParaRPr lang="en-US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Displays metrics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94392"/>
                  </a:ext>
                </a:extLst>
              </a:tr>
              <a:tr h="530445">
                <a:tc>
                  <a:txBody>
                    <a:bodyPr/>
                    <a:lstStyle/>
                    <a:p>
                      <a:r>
                        <a:rPr lang="en-US" sz="1800" dirty="0"/>
                        <a:t>Flask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used to serve the model via REST API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9019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911A-7459-6038-EADD-DFA1151F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8C2C-042B-412C-BE3A-29A26DB4BFE2}" type="datetime3">
              <a:rPr lang="en-US" smtClean="0"/>
              <a:t>30 April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13A0-2D7D-57C7-FAB1-61B65DCC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B25F-4630-8EC3-A844-5F30C101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519-6399-51A5-5F57-719D1B9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BD9-0BE3-75B1-97E6-DDBD3E37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Title Slide Picture</a:t>
            </a:r>
            <a:r>
              <a:rPr lang="de-CH" dirty="0"/>
              <a:t> [Slide 1]</a:t>
            </a:r>
          </a:p>
          <a:p>
            <a:r>
              <a:rPr lang="de-CH" dirty="0">
                <a:hlinkClick r:id="rId3"/>
              </a:rPr>
              <a:t>IceCube Neutrino Observatory</a:t>
            </a:r>
            <a:r>
              <a:rPr lang="de-CH" dirty="0"/>
              <a:t> [Slide 2]</a:t>
            </a:r>
          </a:p>
          <a:p>
            <a:r>
              <a:rPr lang="de-CH" dirty="0">
                <a:hlinkClick r:id="rId4"/>
              </a:rPr>
              <a:t>Detector Array in </a:t>
            </a:r>
            <a:r>
              <a:rPr lang="de-CH" dirty="0" err="1">
                <a:hlinkClick r:id="rId4"/>
              </a:rPr>
              <a:t>the</a:t>
            </a:r>
            <a:r>
              <a:rPr lang="de-CH" dirty="0">
                <a:hlinkClick r:id="rId4"/>
              </a:rPr>
              <a:t> Ice</a:t>
            </a:r>
            <a:r>
              <a:rPr lang="de-CH" dirty="0"/>
              <a:t> [Slide 2]</a:t>
            </a:r>
          </a:p>
          <a:p>
            <a:r>
              <a:rPr lang="de-CH" dirty="0">
                <a:hlinkClick r:id="rId5"/>
              </a:rPr>
              <a:t>Kaggle Challenge</a:t>
            </a:r>
            <a:endParaRPr lang="de-CH" dirty="0"/>
          </a:p>
          <a:p>
            <a:pPr lvl="1"/>
            <a:r>
              <a:rPr lang="de-CH" dirty="0">
                <a:hlinkClick r:id="rId6"/>
              </a:rPr>
              <a:t>2nd Place Model</a:t>
            </a:r>
            <a:r>
              <a:rPr lang="de-CH" dirty="0"/>
              <a:t> [Slide 3]</a:t>
            </a:r>
          </a:p>
          <a:p>
            <a:r>
              <a:rPr lang="de-CH" dirty="0">
                <a:hlinkClick r:id="rId7"/>
              </a:rPr>
              <a:t>3D Unit Vector </a:t>
            </a:r>
            <a:r>
              <a:rPr lang="de-CH" dirty="0"/>
              <a:t>[Slide 3]</a:t>
            </a:r>
          </a:p>
          <a:p>
            <a:r>
              <a:rPr lang="de-CH" dirty="0">
                <a:hlinkClick r:id="rId8"/>
              </a:rPr>
              <a:t>Ice Pattern</a:t>
            </a:r>
            <a:r>
              <a:rPr lang="de-CH" dirty="0"/>
              <a:t> [Slide 4]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3DB-86F5-8223-9352-8C194F8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287-A90C-47C5-8A95-3D3DD8AD3500}" type="datetime3">
              <a:rPr lang="en-US" smtClean="0"/>
              <a:t>30 April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9598-AA99-6A11-1E82-F48B698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85A6-07A3-45FA-4159-490A7A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DA9600FFC62C4380EB8A9891436C02" ma:contentTypeVersion="16" ma:contentTypeDescription="Ein neues Dokument erstellen." ma:contentTypeScope="" ma:versionID="67eb0afc3f8224b2420004f0cb3ce8d2">
  <xsd:schema xmlns:xsd="http://www.w3.org/2001/XMLSchema" xmlns:xs="http://www.w3.org/2001/XMLSchema" xmlns:p="http://schemas.microsoft.com/office/2006/metadata/properties" xmlns:ns3="d8beb1f9-b3ec-4b3e-9199-701cacd11a3b" xmlns:ns4="e5587986-081c-457d-96a2-b86e1f26b850" targetNamespace="http://schemas.microsoft.com/office/2006/metadata/properties" ma:root="true" ma:fieldsID="6dc230414bcfdfbfa10eec561246c840" ns3:_="" ns4:_="">
    <xsd:import namespace="d8beb1f9-b3ec-4b3e-9199-701cacd11a3b"/>
    <xsd:import namespace="e5587986-081c-457d-96a2-b86e1f26b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b1f9-b3ec-4b3e-9199-701cacd11a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7986-081c-457d-96a2-b86e1f26b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7986-081c-457d-96a2-b86e1f26b850" xsi:nil="true"/>
  </documentManagement>
</p:properties>
</file>

<file path=customXml/itemProps1.xml><?xml version="1.0" encoding="utf-8"?>
<ds:datastoreItem xmlns:ds="http://schemas.openxmlformats.org/officeDocument/2006/customXml" ds:itemID="{CBF61D78-2274-4297-A1E0-D149A81DF2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0DABAB-68DB-4BA0-9E8A-DE5A654113F8}">
  <ds:schemaRefs>
    <ds:schemaRef ds:uri="d8beb1f9-b3ec-4b3e-9199-701cacd11a3b"/>
    <ds:schemaRef ds:uri="e5587986-081c-457d-96a2-b86e1f26b8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375FDA-8DC8-4F39-B90D-DA5846B4A646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e5587986-081c-457d-96a2-b86e1f26b850"/>
    <ds:schemaRef ds:uri="http://schemas.microsoft.com/office/infopath/2007/PartnerControls"/>
    <ds:schemaRef ds:uri="d8beb1f9-b3ec-4b3e-9199-701cacd11a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573</Words>
  <Application>Microsoft Office PowerPoint</Application>
  <PresentationFormat>Widescreen</PresentationFormat>
  <Paragraphs>119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Courier New</vt:lpstr>
      <vt:lpstr>Office Theme</vt:lpstr>
      <vt:lpstr> IceCube - Neutrinos in Deep Ice</vt:lpstr>
      <vt:lpstr>Purpose/Task of the ML System [1/2]</vt:lpstr>
      <vt:lpstr>Purpose/Task of the ML System [2/2]</vt:lpstr>
      <vt:lpstr>Overview of Components/Pipeline/System Setup</vt:lpstr>
      <vt:lpstr>Purpose of the ML Ops Pipeline</vt:lpstr>
      <vt:lpstr>List of Tools to be used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IceCube - Neutrinos in Deep Ice</dc:title>
  <dc:creator>Stepinski Fabian (stepifab)</dc:creator>
  <cp:lastModifiedBy>Stepinski Fabian (stepifab)</cp:lastModifiedBy>
  <cp:revision>14</cp:revision>
  <dcterms:created xsi:type="dcterms:W3CDTF">2025-04-23T08:31:28Z</dcterms:created>
  <dcterms:modified xsi:type="dcterms:W3CDTF">2025-04-30T08:45:53Z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0x010100F9DA9600FFC62C4380EB8A9891436C02</vt:lpwstr>
  </property>
</Properties>
</file>