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259" r:id="rId2"/>
    <p:sldId id="260" r:id="rId3"/>
    <p:sldId id="258" r:id="rId4"/>
    <p:sldId id="294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96" r:id="rId16"/>
    <p:sldId id="295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7" r:id="rId40"/>
    <p:sldId id="293" r:id="rId4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Lucida Sans Unicod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240"/>
    <a:srgbClr val="A1C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C325D-103E-4100-A452-C67C1E0675DE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7F9D8-1295-418D-B3B7-DD0D209E865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7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C73CB-FB46-425E-AB82-62A61EB81048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err="1" smtClean="0"/>
              <a:t>Dit</a:t>
            </a:r>
            <a:r>
              <a:rPr lang="en-GB" dirty="0" smtClean="0"/>
              <a:t> is een </a:t>
            </a:r>
            <a:r>
              <a:rPr lang="en-GB" dirty="0" err="1" smtClean="0"/>
              <a:t>inleiding</a:t>
            </a:r>
            <a:r>
              <a:rPr lang="en-GB" dirty="0" smtClean="0"/>
              <a:t> op Prince,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studenten</a:t>
            </a:r>
            <a:r>
              <a:rPr lang="en-GB" dirty="0" smtClean="0"/>
              <a:t> die </a:t>
            </a:r>
            <a:r>
              <a:rPr lang="en-GB" dirty="0" err="1" smtClean="0"/>
              <a:t>het</a:t>
            </a:r>
            <a:r>
              <a:rPr lang="en-GB" dirty="0" smtClean="0"/>
              <a:t> </a:t>
            </a:r>
            <a:r>
              <a:rPr lang="en-GB" dirty="0" err="1" smtClean="0"/>
              <a:t>nog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kennen</a:t>
            </a:r>
            <a:r>
              <a:rPr lang="en-GB" dirty="0" smtClean="0"/>
              <a:t>. </a:t>
            </a:r>
          </a:p>
          <a:p>
            <a:pPr eaLnBrk="1" hangingPunct="1"/>
            <a:r>
              <a:rPr lang="en-GB" dirty="0" err="1" smtClean="0"/>
              <a:t>Meestal</a:t>
            </a:r>
            <a:r>
              <a:rPr lang="en-GB" dirty="0" smtClean="0"/>
              <a:t> semester 4.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14januari 2008: </a:t>
            </a:r>
            <a:r>
              <a:rPr lang="en-GB" dirty="0" err="1" smtClean="0"/>
              <a:t>hamertje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symbool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EV + </a:t>
            </a:r>
            <a:r>
              <a:rPr lang="en-GB" dirty="0" err="1" smtClean="0"/>
              <a:t>snoep-oefening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</a:t>
            </a:r>
            <a:r>
              <a:rPr lang="en-GB" dirty="0" err="1" smtClean="0"/>
              <a:t>voren</a:t>
            </a:r>
            <a:r>
              <a:rPr lang="en-GB" dirty="0" smtClean="0"/>
              <a:t> </a:t>
            </a:r>
            <a:r>
              <a:rPr lang="en-GB" dirty="0" err="1" smtClean="0"/>
              <a:t>gehaald</a:t>
            </a:r>
            <a:r>
              <a:rPr lang="en-GB" dirty="0" smtClean="0"/>
              <a:t>.</a:t>
            </a:r>
          </a:p>
          <a:p>
            <a:pPr eaLnBrk="1" hangingPunct="1"/>
            <a:r>
              <a:rPr lang="en-GB" dirty="0" smtClean="0"/>
              <a:t>10 </a:t>
            </a:r>
            <a:r>
              <a:rPr lang="en-GB" dirty="0" err="1" smtClean="0"/>
              <a:t>feb</a:t>
            </a:r>
            <a:r>
              <a:rPr lang="en-GB" dirty="0" smtClean="0"/>
              <a:t> 2009: </a:t>
            </a:r>
            <a:r>
              <a:rPr lang="en-GB" dirty="0" err="1" smtClean="0"/>
              <a:t>Geen</a:t>
            </a:r>
            <a:r>
              <a:rPr lang="en-GB" dirty="0" smtClean="0"/>
              <a:t> </a:t>
            </a:r>
            <a:r>
              <a:rPr lang="en-GB" dirty="0" err="1" smtClean="0"/>
              <a:t>inhoudelijke</a:t>
            </a:r>
            <a:r>
              <a:rPr lang="en-GB" dirty="0" smtClean="0"/>
              <a:t> </a:t>
            </a:r>
            <a:r>
              <a:rPr lang="en-GB" dirty="0" err="1" smtClean="0"/>
              <a:t>wijzigingen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1E675-8DD6-49AF-A12A-B80967DC3E60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Vragen stel ik aan de studenten.</a:t>
            </a:r>
          </a:p>
          <a:p>
            <a:pPr eaLnBrk="1" hangingPunct="1"/>
            <a:r>
              <a:rPr lang="en-US" smtClean="0"/>
              <a:t>Antwoorden opschrijven op het bord.</a:t>
            </a:r>
          </a:p>
          <a:p>
            <a:pPr eaLnBrk="1" hangingPunct="1"/>
            <a:r>
              <a:rPr lang="en-US" smtClean="0"/>
              <a:t>Dat later gebruiken.</a:t>
            </a: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EE0BC-930E-4404-8C19-C565806F21C9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9613"/>
            <a:ext cx="4545013" cy="340836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129" y="4330174"/>
            <a:ext cx="5488546" cy="4118842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err="1" smtClean="0"/>
              <a:t>Uniek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Routine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err="1" smtClean="0"/>
              <a:t>Eindproduct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helder</a:t>
            </a:r>
            <a:r>
              <a:rPr lang="en-US" dirty="0" smtClean="0"/>
              <a:t> </a:t>
            </a:r>
            <a:r>
              <a:rPr lang="en-US" dirty="0" err="1" smtClean="0"/>
              <a:t>beschreven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: infotainment </a:t>
            </a:r>
            <a:r>
              <a:rPr lang="en-US" dirty="0" err="1" smtClean="0"/>
              <a:t>systeem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automotive project.</a:t>
            </a:r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/>
            <a:r>
              <a:rPr lang="en-US" u="sng" dirty="0" smtClean="0"/>
              <a:t>Supporting sheets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Project Management is Balancing …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… and leading</a:t>
            </a:r>
            <a:endParaRPr lang="en-GB" sz="9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48343-78DC-419B-A65E-5B51332C3A43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9613"/>
            <a:ext cx="4545013" cy="340836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129" y="4330174"/>
            <a:ext cx="5488546" cy="4118842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/>
            <a:r>
              <a:rPr lang="en-US" u="sng" dirty="0" smtClean="0"/>
              <a:t>Supporting sheets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Project Management is Balancing …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… and leading</a:t>
            </a:r>
            <a:endParaRPr lang="en-GB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81560-BDE6-4F5A-98D5-2DFC5131B4FC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9613"/>
            <a:ext cx="4545013" cy="340836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129" y="4330174"/>
            <a:ext cx="5488546" cy="4118842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PM = </a:t>
            </a:r>
            <a:r>
              <a:rPr lang="en-US" dirty="0" err="1" smtClean="0"/>
              <a:t>Risico</a:t>
            </a:r>
            <a:r>
              <a:rPr lang="en-US" dirty="0" smtClean="0"/>
              <a:t> </a:t>
            </a:r>
            <a:r>
              <a:rPr lang="en-US" dirty="0" err="1" smtClean="0"/>
              <a:t>beheersbaar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nemen</a:t>
            </a:r>
            <a:r>
              <a:rPr lang="en-US" dirty="0" smtClean="0"/>
              <a:t> </a:t>
            </a:r>
            <a:r>
              <a:rPr lang="en-US" dirty="0" err="1" smtClean="0"/>
              <a:t>risico’s</a:t>
            </a:r>
            <a:r>
              <a:rPr lang="en-US" dirty="0" smtClean="0"/>
              <a:t> met </a:t>
            </a:r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beginnen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op college </a:t>
            </a:r>
            <a:r>
              <a:rPr lang="en-US" dirty="0" err="1" smtClean="0"/>
              <a:t>komen</a:t>
            </a:r>
            <a:r>
              <a:rPr lang="en-US" dirty="0" smtClean="0"/>
              <a:t> </a:t>
            </a:r>
            <a:r>
              <a:rPr lang="en-US" dirty="0" err="1" smtClean="0"/>
              <a:t>e.d</a:t>
            </a:r>
            <a:r>
              <a:rPr lang="en-US" dirty="0" smtClean="0"/>
              <a:t>.</a:t>
            </a:r>
          </a:p>
          <a:p>
            <a:pPr eaLnBrk="1" hangingPunct="1">
              <a:buFontTx/>
              <a:buChar char="•"/>
            </a:pP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kent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principe</a:t>
            </a:r>
            <a:r>
              <a:rPr lang="en-US" dirty="0" smtClean="0"/>
              <a:t>, we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allemaal</a:t>
            </a:r>
            <a:r>
              <a:rPr lang="en-US" dirty="0" smtClean="0"/>
              <a:t> </a:t>
            </a:r>
            <a:r>
              <a:rPr lang="en-US" dirty="0" err="1" smtClean="0"/>
              <a:t>menselijk</a:t>
            </a: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dirty="0" smtClean="0"/>
          </a:p>
          <a:p>
            <a:pPr eaLnBrk="1" hangingPunct="1"/>
            <a:r>
              <a:rPr lang="en-US" u="sng" dirty="0" smtClean="0"/>
              <a:t>Supporting sheets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Project Management is Balancing …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… and leading</a:t>
            </a:r>
            <a:endParaRPr lang="en-GB" sz="9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2AAAB-7745-4737-88EE-8E43B6AE5C08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064E7-C7C3-42FA-B3C7-6CD0288581ED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Algemeen</a:t>
            </a: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0E393-A80A-46D0-9A7E-C653685AF4B3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9613"/>
            <a:ext cx="4545013" cy="340836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129" y="4330174"/>
            <a:ext cx="5488546" cy="4118842"/>
          </a:xfrm>
          <a:noFill/>
          <a:ln/>
        </p:spPr>
        <p:txBody>
          <a:bodyPr/>
          <a:lstStyle/>
          <a:p>
            <a:pPr eaLnBrk="1" hangingPunct="1"/>
            <a:r>
              <a:rPr lang="en-US" u="sng" smtClean="0"/>
              <a:t>Standish Group; The CHAOS report (1994)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Is about approx. 175,000 US based projects (&gt; $250 billion)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For large companies only 9% is on-time and on-budget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http://www.standishgroup.com/sample_research/chaos_1994_1.php</a:t>
            </a: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9D4D5-C0E9-4E68-8220-80889CC6FFFE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De Phaeton heeft een infotainment systeem waarin CD, DVD, telefoon, navigatie, climatcontrol, stoelpositie etc bij elkaar komt.</a:t>
            </a:r>
          </a:p>
          <a:p>
            <a:pPr eaLnBrk="1" hangingPunct="1"/>
            <a:r>
              <a:rPr lang="nl-NL" smtClean="0"/>
              <a:t>Ons ICT project om de user interface te maken.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illustrati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llustratie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35052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350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 xmlns:p14="http://schemas.microsoft.com/office/powerpoint/2010/main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4C1A-7461-4281-894D-1A3DAE76E3A5}" type="datetimeFigureOut">
              <a:rPr lang="nl-NL" smtClean="0"/>
              <a:pPr/>
              <a:t>28/04/15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0FDF-0CA4-4AD3-B7FD-D22BF3C7027F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nl/imgres?imgurl=http://www.geocities.com/hoeksteenkrant/HAMER.jpg&amp;imgrefurl=http://forum.fok.nl/topic/898431&amp;h=301&amp;w=446&amp;sz=51&amp;hl=nl&amp;start=95&amp;tbnid=o0tzwcOy0_bBzM:&amp;tbnh=86&amp;tbnw=127&amp;prev=/images?q=hamer&amp;start=80&amp;gbv=2&amp;ndsp=20&amp;svnum=10&amp;hl=nl&amp;sa=N" TargetMode="External"/><Relationship Id="rId4" Type="http://schemas.openxmlformats.org/officeDocument/2006/relationships/image" Target="../media/image4.jpeg"/><Relationship Id="rId5" Type="http://schemas.openxmlformats.org/officeDocument/2006/relationships/hyperlink" Target="http://images.google.nl/imgres?imgurl=http://www.nrc.nl/W2/Lab/Euro/eurotekenblauw.jpg&amp;imgrefurl=http://www.nrc.nl/W2/Lab/Euro/euroteken.html&amp;h=337&amp;w=350&amp;sz=13&amp;hl=nl&amp;start=3&amp;tbnid=Yh5J7ipib1ZvxM:&amp;tbnh=116&amp;tbnw=120&amp;prev=/images?q=euro+teken&amp;gbv=2&amp;ndsp=20&amp;svnum=10&amp;hl=nl&amp;sa=N" TargetMode="External"/><Relationship Id="rId6" Type="http://schemas.openxmlformats.org/officeDocument/2006/relationships/image" Target="../media/image5.jpeg"/><Relationship Id="rId7" Type="http://schemas.openxmlformats.org/officeDocument/2006/relationships/hyperlink" Target="http://images.google.nl/imgres?imgurl=http://www.itemz.nl/upload/klok%20rode%20rand.jpg&amp;imgrefurl=http://www.itemz.nl/groep.asp?ID=10&amp;tag=klokken&amp;h=490&amp;w=645&amp;sz=56&amp;hl=nl&amp;start=69&amp;tbnid=dnrrFrEuTBFhUM:&amp;tbnh=104&amp;tbnw=137&amp;prev=/images?q=klok&amp;start=60&amp;gbv=2&amp;ndsp=20&amp;svnum=10&amp;hl=nl&amp;sa=N" TargetMode="External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nl/imgres?imgurl=http://www.geocities.com/hoeksteenkrant/HAMER.jpg&amp;imgrefurl=http://forum.fok.nl/topic/898431&amp;h=301&amp;w=446&amp;sz=51&amp;hl=nl&amp;start=95&amp;tbnid=o0tzwcOy0_bBzM:&amp;tbnh=86&amp;tbnw=127&amp;prev=/images?q=hamer&amp;start=80&amp;gbv=2&amp;ndsp=20&amp;svnum=10&amp;hl=nl&amp;sa=N" TargetMode="External"/><Relationship Id="rId4" Type="http://schemas.openxmlformats.org/officeDocument/2006/relationships/image" Target="../media/image4.jpeg"/><Relationship Id="rId5" Type="http://schemas.openxmlformats.org/officeDocument/2006/relationships/hyperlink" Target="http://images.google.nl/imgres?imgurl=http://www.nrc.nl/W2/Lab/Euro/eurotekenblauw.jpg&amp;imgrefurl=http://www.nrc.nl/W2/Lab/Euro/euroteken.html&amp;h=337&amp;w=350&amp;sz=13&amp;hl=nl&amp;start=3&amp;tbnid=Yh5J7ipib1ZvxM:&amp;tbnh=116&amp;tbnw=120&amp;prev=/images?q=euro+teken&amp;gbv=2&amp;ndsp=20&amp;svnum=10&amp;hl=nl&amp;sa=N" TargetMode="External"/><Relationship Id="rId6" Type="http://schemas.openxmlformats.org/officeDocument/2006/relationships/image" Target="../media/image5.jpeg"/><Relationship Id="rId7" Type="http://schemas.openxmlformats.org/officeDocument/2006/relationships/hyperlink" Target="http://images.google.nl/imgres?imgurl=http://www.itemz.nl/upload/klok%20rode%20rand.jpg&amp;imgrefurl=http://www.itemz.nl/groep.asp?ID=10&amp;tag=klokken&amp;h=490&amp;w=645&amp;sz=56&amp;hl=nl&amp;start=69&amp;tbnid=dnrrFrEuTBFhUM:&amp;tbnh=104&amp;tbnw=137&amp;prev=/images?q=klok&amp;start=60&amp;gbv=2&amp;ndsp=20&amp;svnum=10&amp;hl=nl&amp;sa=N" TargetMode="External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Prince2%20Templates%5CProjectinitiatiedocument%20v01.doc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sateq.nl/site/intranet/prince2/prince2-breakdown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Prince2%20Templates%5CProjectinitiatiedocument%20v01.do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MBAML7wKvoQ&amp;feature=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Afbeelding 4" descr="project_m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5138" y="0"/>
            <a:ext cx="9834563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827584" y="1828800"/>
            <a:ext cx="7772400" cy="533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0000"/>
                </a:solidFill>
              </a:rPr>
              <a:t>Project Management  </a:t>
            </a:r>
            <a:br>
              <a:rPr lang="en-GB" sz="6000" dirty="0" smtClean="0">
                <a:solidFill>
                  <a:srgbClr val="FF0000"/>
                </a:solidFill>
              </a:rPr>
            </a:br>
            <a:r>
              <a:rPr lang="en-GB" sz="6000" dirty="0" smtClean="0">
                <a:solidFill>
                  <a:srgbClr val="FF0000"/>
                </a:solidFill>
              </a:rPr>
              <a:t>Prince2</a:t>
            </a:r>
          </a:p>
          <a:p>
            <a:pPr algn="ctr">
              <a:defRPr/>
            </a:pPr>
            <a:endParaRPr lang="en-GB" sz="6000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(Projectmanagement 2)</a:t>
            </a:r>
            <a:endParaRPr lang="nl-NL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sz="4000" dirty="0" err="1" smtClean="0"/>
              <a:t>Inventarisatie</a:t>
            </a:r>
            <a:r>
              <a:rPr lang="en-US" sz="4000" dirty="0" smtClean="0"/>
              <a:t>: </a:t>
            </a:r>
            <a:r>
              <a:rPr lang="en-US" sz="4000" dirty="0" err="1" smtClean="0"/>
              <a:t>wat</a:t>
            </a:r>
            <a:r>
              <a:rPr lang="en-US" sz="4000" dirty="0" smtClean="0"/>
              <a:t> </a:t>
            </a:r>
            <a:r>
              <a:rPr lang="en-US" sz="4000" dirty="0" err="1" smtClean="0"/>
              <a:t>weten</a:t>
            </a:r>
            <a:r>
              <a:rPr lang="en-US" sz="4000" dirty="0" smtClean="0"/>
              <a:t> </a:t>
            </a:r>
            <a:r>
              <a:rPr lang="en-US" sz="4000" dirty="0" err="1" smtClean="0"/>
              <a:t>jullie</a:t>
            </a:r>
            <a:r>
              <a:rPr lang="en-US" sz="4000" dirty="0" smtClean="0"/>
              <a:t> al?</a:t>
            </a:r>
            <a:endParaRPr lang="en-GB" sz="40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err="1" smtClean="0"/>
              <a:t>Wat</a:t>
            </a:r>
            <a:r>
              <a:rPr lang="en-GB" sz="2800" dirty="0" smtClean="0"/>
              <a:t> is een project?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err="1" smtClean="0"/>
              <a:t>Wat</a:t>
            </a:r>
            <a:r>
              <a:rPr lang="en-GB" sz="2800" dirty="0" smtClean="0"/>
              <a:t> is een </a:t>
            </a:r>
            <a:r>
              <a:rPr lang="en-GB" sz="2800" dirty="0" err="1" smtClean="0"/>
              <a:t>geslaagd</a:t>
            </a:r>
            <a:r>
              <a:rPr lang="en-GB" sz="2800" dirty="0" smtClean="0"/>
              <a:t> project?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err="1" smtClean="0"/>
              <a:t>Wat</a:t>
            </a:r>
            <a:r>
              <a:rPr lang="en-GB" sz="2800" dirty="0" smtClean="0"/>
              <a:t> is een </a:t>
            </a:r>
            <a:r>
              <a:rPr lang="en-GB" sz="2800" dirty="0" err="1" smtClean="0"/>
              <a:t>mislukt</a:t>
            </a:r>
            <a:r>
              <a:rPr lang="en-GB" sz="2800" dirty="0" smtClean="0"/>
              <a:t> project?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err="1" smtClean="0"/>
              <a:t>Waarom</a:t>
            </a:r>
            <a:r>
              <a:rPr lang="en-GB" sz="2800" dirty="0" smtClean="0"/>
              <a:t> </a:t>
            </a:r>
            <a:r>
              <a:rPr lang="en-GB" sz="2800" dirty="0" err="1" smtClean="0"/>
              <a:t>gaat</a:t>
            </a:r>
            <a:r>
              <a:rPr lang="en-GB" sz="2800" dirty="0" smtClean="0"/>
              <a:t> </a:t>
            </a:r>
            <a:r>
              <a:rPr lang="en-GB" sz="2800" dirty="0" err="1" smtClean="0"/>
              <a:t>het</a:t>
            </a:r>
            <a:r>
              <a:rPr lang="en-GB" sz="2800" dirty="0" smtClean="0"/>
              <a:t> </a:t>
            </a:r>
            <a:r>
              <a:rPr lang="en-GB" sz="2800" dirty="0" err="1" smtClean="0"/>
              <a:t>zo</a:t>
            </a:r>
            <a:r>
              <a:rPr lang="en-GB" sz="2800" dirty="0" smtClean="0"/>
              <a:t> </a:t>
            </a:r>
            <a:r>
              <a:rPr lang="en-GB" sz="2800" dirty="0" err="1" smtClean="0"/>
              <a:t>vaak</a:t>
            </a:r>
            <a:r>
              <a:rPr lang="en-GB" sz="2800" dirty="0" smtClean="0"/>
              <a:t> </a:t>
            </a:r>
            <a:r>
              <a:rPr lang="en-GB" sz="2800" dirty="0" err="1" smtClean="0"/>
              <a:t>mis</a:t>
            </a:r>
            <a:r>
              <a:rPr lang="en-GB" sz="2800" dirty="0" smtClean="0"/>
              <a:t>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5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nl-NL" dirty="0" smtClean="0"/>
              <a:t>Succesvol project </a:t>
            </a:r>
          </a:p>
        </p:txBody>
      </p:sp>
      <p:sp>
        <p:nvSpPr>
          <p:cNvPr id="20483" name="Rectangle 1029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20484" name="Rectangle 1030"/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eaLnBrk="1" hangingPunct="1"/>
            <a:endParaRPr lang="nl-NL" smtClean="0"/>
          </a:p>
        </p:txBody>
      </p:sp>
      <p:pic>
        <p:nvPicPr>
          <p:cNvPr id="20485" name="Afbeelding 4" descr="Succ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60326"/>
            <a:ext cx="7104059" cy="503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kstvak 6"/>
          <p:cNvSpPr txBox="1">
            <a:spLocks noChangeArrowheads="1"/>
          </p:cNvSpPr>
          <p:nvPr/>
        </p:nvSpPr>
        <p:spPr bwMode="auto">
          <a:xfrm>
            <a:off x="5149875" y="6269310"/>
            <a:ext cx="2230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dirty="0"/>
              <a:t>(Waarschijnlijk..)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458200" cy="914400"/>
          </a:xfrm>
        </p:spPr>
        <p:txBody>
          <a:bodyPr/>
          <a:lstStyle/>
          <a:p>
            <a:pPr algn="l" eaLnBrk="1" hangingPunct="1"/>
            <a:r>
              <a:rPr lang="nl-NL" sz="4800" smtClean="0"/>
              <a:t>Kenmerken van een project</a:t>
            </a:r>
            <a:endParaRPr lang="en-GB" sz="48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566863"/>
          </a:xfrm>
        </p:spPr>
        <p:txBody>
          <a:bodyPr>
            <a:normAutofit fontScale="55000" lnSpcReduction="20000"/>
          </a:bodyPr>
          <a:lstStyle/>
          <a:p>
            <a:pPr marL="285750" indent="-285750" defTabSz="957263" eaLnBrk="1" hangingPunct="1">
              <a:lnSpc>
                <a:spcPct val="90000"/>
              </a:lnSpc>
              <a:tabLst>
                <a:tab pos="542925" algn="l"/>
                <a:tab pos="666750" algn="l"/>
              </a:tabLst>
            </a:pPr>
            <a:r>
              <a:rPr lang="nl-NL" smtClean="0"/>
              <a:t>Min of meer unieke opdracht</a:t>
            </a:r>
          </a:p>
          <a:p>
            <a:pPr marL="285750" indent="-285750" defTabSz="957263" eaLnBrk="1" hangingPunct="1">
              <a:lnSpc>
                <a:spcPct val="90000"/>
              </a:lnSpc>
              <a:tabLst>
                <a:tab pos="542925" algn="l"/>
                <a:tab pos="666750" algn="l"/>
              </a:tabLst>
            </a:pPr>
            <a:r>
              <a:rPr lang="nl-NL" smtClean="0"/>
              <a:t>Begin en einddatum</a:t>
            </a:r>
          </a:p>
          <a:p>
            <a:pPr marL="285750" indent="-285750" defTabSz="957263" eaLnBrk="1" hangingPunct="1">
              <a:lnSpc>
                <a:spcPct val="90000"/>
              </a:lnSpc>
              <a:tabLst>
                <a:tab pos="542925" algn="l"/>
                <a:tab pos="666750" algn="l"/>
              </a:tabLst>
            </a:pPr>
            <a:r>
              <a:rPr lang="nl-NL" smtClean="0"/>
              <a:t>Eindprodukt/Resultaat is gedefinieerd</a:t>
            </a:r>
          </a:p>
          <a:p>
            <a:pPr marL="285750" indent="-285750" defTabSz="957263" eaLnBrk="1" hangingPunct="1">
              <a:lnSpc>
                <a:spcPct val="90000"/>
              </a:lnSpc>
              <a:tabLst>
                <a:tab pos="542925" algn="l"/>
                <a:tab pos="666750" algn="l"/>
              </a:tabLst>
            </a:pPr>
            <a:r>
              <a:rPr lang="nl-NL" smtClean="0"/>
              <a:t>Organisatiestructuur</a:t>
            </a:r>
          </a:p>
          <a:p>
            <a:pPr marL="285750" indent="-285750" defTabSz="957263" eaLnBrk="1" hangingPunct="1">
              <a:lnSpc>
                <a:spcPct val="90000"/>
              </a:lnSpc>
              <a:tabLst>
                <a:tab pos="542925" algn="l"/>
                <a:tab pos="666750" algn="l"/>
              </a:tabLst>
            </a:pPr>
            <a:r>
              <a:rPr lang="nl-NL" smtClean="0"/>
              <a:t>Opdrachtgever</a:t>
            </a:r>
          </a:p>
          <a:p>
            <a:pPr marL="285750" indent="-285750" defTabSz="957263" eaLnBrk="1" hangingPunct="1">
              <a:lnSpc>
                <a:spcPct val="90000"/>
              </a:lnSpc>
              <a:tabLst>
                <a:tab pos="542925" algn="l"/>
                <a:tab pos="666750" algn="l"/>
              </a:tabLst>
            </a:pPr>
            <a:r>
              <a:rPr lang="nl-NL" smtClean="0"/>
              <a:t>De driehoek: geld, tijd en kwaliteit</a:t>
            </a:r>
            <a:endParaRPr lang="en-GB" sz="2800" b="1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HAM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438400"/>
            <a:ext cx="14509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775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Wat is het projectdoel?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667000" y="1981200"/>
            <a:ext cx="15113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75" tIns="39688" rIns="79375" bIns="39688">
            <a:spAutoFit/>
          </a:bodyPr>
          <a:lstStyle/>
          <a:p>
            <a:pPr defTabSz="655638" eaLnBrk="0" hangingPunct="0"/>
            <a:r>
              <a:rPr lang="en-GB" sz="2000" b="1">
                <a:latin typeface="Arial" charset="0"/>
              </a:rPr>
              <a:t>Resultaat / </a:t>
            </a:r>
            <a:br>
              <a:rPr lang="en-GB" sz="2000" b="1">
                <a:latin typeface="Arial" charset="0"/>
              </a:rPr>
            </a:br>
            <a:r>
              <a:rPr lang="en-GB" sz="2000" b="1">
                <a:latin typeface="Arial" charset="0"/>
              </a:rPr>
              <a:t>Kwaliteit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334000" y="5257800"/>
            <a:ext cx="60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75" tIns="39688" rIns="79375" bIns="39688">
            <a:spAutoFit/>
          </a:bodyPr>
          <a:lstStyle/>
          <a:p>
            <a:pPr defTabSz="655638" eaLnBrk="0" hangingPunct="0"/>
            <a:r>
              <a:rPr lang="en-GB" sz="2000" b="1">
                <a:latin typeface="Arial" charset="0"/>
              </a:rPr>
              <a:t>Tijd</a:t>
            </a:r>
            <a:endParaRPr lang="en-GB" sz="2000">
              <a:latin typeface="Arial" charset="0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1828800" y="5334000"/>
            <a:ext cx="103663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75" tIns="39688" rIns="79375" bIns="39688">
            <a:spAutoFit/>
          </a:bodyPr>
          <a:lstStyle/>
          <a:p>
            <a:pPr defTabSz="655638" eaLnBrk="0" hangingPunct="0"/>
            <a:r>
              <a:rPr lang="en-GB" sz="2000" b="1">
                <a:latin typeface="Arial" charset="0"/>
              </a:rPr>
              <a:t>Budget</a:t>
            </a:r>
          </a:p>
          <a:p>
            <a:pPr defTabSz="655638" eaLnBrk="0" hangingPunct="0"/>
            <a:endParaRPr lang="en-GB" sz="2000">
              <a:latin typeface="Arial" charset="0"/>
            </a:endParaRP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2911475" y="3125788"/>
            <a:ext cx="2476500" cy="2000250"/>
          </a:xfrm>
          <a:prstGeom prst="triangle">
            <a:avLst>
              <a:gd name="adj" fmla="val 49995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15368" name="Picture 7" descr="eurotekenblauw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478338"/>
            <a:ext cx="838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klok%2520rode%2520ran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4343400"/>
            <a:ext cx="12192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28" descr="HAM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057400"/>
            <a:ext cx="914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-323850" y="557213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Wat is Project Management?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7213" y="2946400"/>
            <a:ext cx="3343275" cy="946150"/>
            <a:chOff x="804" y="1522"/>
            <a:chExt cx="2893" cy="786"/>
          </a:xfrm>
        </p:grpSpPr>
        <p:sp>
          <p:nvSpPr>
            <p:cNvPr id="16399" name="Rectangle 5"/>
            <p:cNvSpPr>
              <a:spLocks noChangeArrowheads="1"/>
            </p:cNvSpPr>
            <p:nvPr/>
          </p:nvSpPr>
          <p:spPr bwMode="auto">
            <a:xfrm>
              <a:off x="2856" y="1522"/>
              <a:ext cx="841" cy="786"/>
            </a:xfrm>
            <a:prstGeom prst="rect">
              <a:avLst/>
            </a:prstGeom>
            <a:solidFill>
              <a:srgbClr val="CC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FF99"/>
              </a:extrusionClr>
            </a:sp3d>
          </p:spPr>
          <p:txBody>
            <a:bodyPr wrap="none" lIns="0" tIns="0" anchor="ctr">
              <a:flatTx/>
            </a:bodyPr>
            <a:lstStyle/>
            <a:p>
              <a:pPr algn="ctr" eaLnBrk="0" hangingPunct="0">
                <a:lnSpc>
                  <a:spcPts val="2400"/>
                </a:lnSpc>
              </a:pPr>
              <a:r>
                <a:rPr lang="en-GB" sz="2400" b="1">
                  <a:solidFill>
                    <a:srgbClr val="002B5D"/>
                  </a:solidFill>
                  <a:latin typeface="Verdana" pitchFamily="34" charset="0"/>
                </a:rPr>
                <a:t>B</a:t>
              </a:r>
              <a:endParaRPr lang="en-GB" sz="1600">
                <a:solidFill>
                  <a:srgbClr val="002B5D"/>
                </a:solidFill>
                <a:latin typeface="Arial" charset="0"/>
              </a:endParaRPr>
            </a:p>
          </p:txBody>
        </p:sp>
        <p:sp>
          <p:nvSpPr>
            <p:cNvPr id="16400" name="Rectangle 6"/>
            <p:cNvSpPr>
              <a:spLocks noChangeArrowheads="1"/>
            </p:cNvSpPr>
            <p:nvPr/>
          </p:nvSpPr>
          <p:spPr bwMode="auto">
            <a:xfrm>
              <a:off x="804" y="1618"/>
              <a:ext cx="676" cy="594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lIns="0" tIns="0" anchor="ctr">
              <a:flatTx/>
            </a:bodyPr>
            <a:lstStyle/>
            <a:p>
              <a:pPr algn="ctr" eaLnBrk="0" hangingPunct="0">
                <a:lnSpc>
                  <a:spcPts val="2400"/>
                </a:lnSpc>
              </a:pPr>
              <a:r>
                <a:rPr lang="en-GB" sz="2400" b="1">
                  <a:solidFill>
                    <a:srgbClr val="002B5D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6401" name="AutoShape 7"/>
            <p:cNvSpPr>
              <a:spLocks noChangeArrowheads="1"/>
            </p:cNvSpPr>
            <p:nvPr/>
          </p:nvSpPr>
          <p:spPr bwMode="auto">
            <a:xfrm>
              <a:off x="1691" y="1769"/>
              <a:ext cx="979" cy="292"/>
            </a:xfrm>
            <a:prstGeom prst="rightArrow">
              <a:avLst>
                <a:gd name="adj1" fmla="val 50000"/>
                <a:gd name="adj2" fmla="val 83818"/>
              </a:avLst>
            </a:prstGeom>
            <a:gradFill rotWithShape="0">
              <a:gsLst>
                <a:gs pos="0">
                  <a:schemeClr val="tx2"/>
                </a:gs>
                <a:gs pos="100000">
                  <a:srgbClr val="FFFF6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anchor="ctr"/>
            <a:lstStyle/>
            <a:p>
              <a:endParaRPr lang="nl-NL"/>
            </a:p>
          </p:txBody>
        </p:sp>
      </p:grp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1493838" y="3638550"/>
            <a:ext cx="1435100" cy="247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/>
          <a:lstStyle/>
          <a:p>
            <a:pPr eaLnBrk="0" hangingPunct="0">
              <a:lnSpc>
                <a:spcPts val="1600"/>
              </a:lnSpc>
            </a:pPr>
            <a:r>
              <a:rPr lang="en-US" sz="1600" b="1">
                <a:solidFill>
                  <a:srgbClr val="002B5D"/>
                </a:solidFill>
                <a:latin typeface="Arial" charset="0"/>
              </a:rPr>
              <a:t>   Het Project</a:t>
            </a: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363538" y="2889250"/>
            <a:ext cx="1617662" cy="247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/>
          <a:lstStyle/>
          <a:p>
            <a:pPr algn="ctr" eaLnBrk="0" hangingPunct="0">
              <a:lnSpc>
                <a:spcPts val="1600"/>
              </a:lnSpc>
            </a:pPr>
            <a:r>
              <a:rPr lang="en-US" sz="1600" b="1">
                <a:solidFill>
                  <a:srgbClr val="002B5D"/>
                </a:solidFill>
                <a:latin typeface="Arial" charset="0"/>
              </a:rPr>
              <a:t>Startpunt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3281363" y="2641600"/>
            <a:ext cx="1671637" cy="4206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/>
          <a:lstStyle/>
          <a:p>
            <a:pPr algn="ctr" eaLnBrk="0" hangingPunct="0">
              <a:lnSpc>
                <a:spcPts val="1600"/>
              </a:lnSpc>
            </a:pPr>
            <a:r>
              <a:rPr lang="en-US" sz="1600" b="1">
                <a:solidFill>
                  <a:srgbClr val="002B5D"/>
                </a:solidFill>
                <a:latin typeface="Arial" charset="0"/>
              </a:rPr>
              <a:t>Resultaat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 rot="-964462">
            <a:off x="2597150" y="4502150"/>
            <a:ext cx="5491163" cy="1212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/>
          <a:lstStyle/>
          <a:p>
            <a:pPr eaLnBrk="0" hangingPunct="0">
              <a:lnSpc>
                <a:spcPts val="2200"/>
              </a:lnSpc>
            </a:pPr>
            <a:endParaRPr lang="en-US" sz="2000" b="1">
              <a:solidFill>
                <a:srgbClr val="002B5D"/>
              </a:solidFill>
              <a:latin typeface="Arial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sz="2000" b="1">
                <a:solidFill>
                  <a:srgbClr val="002B5D"/>
                </a:solidFill>
                <a:latin typeface="Arial" charset="0"/>
              </a:rPr>
              <a:t>Een succesvol project : het leveren van de vereiste functionaliteit en kwaliteit op tijd en binnen budget</a:t>
            </a:r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5257800" y="1828800"/>
            <a:ext cx="10048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75" tIns="39688" rIns="79375" bIns="39688">
            <a:spAutoFit/>
          </a:bodyPr>
          <a:lstStyle/>
          <a:p>
            <a:pPr defTabSz="655638" eaLnBrk="0" hangingPunct="0"/>
            <a:r>
              <a:rPr lang="en-GB" sz="1400" b="1">
                <a:latin typeface="Arial" charset="0"/>
              </a:rPr>
              <a:t>Resultaat/</a:t>
            </a:r>
          </a:p>
          <a:p>
            <a:pPr defTabSz="655638" eaLnBrk="0" hangingPunct="0"/>
            <a:r>
              <a:rPr lang="en-GB" sz="1400" b="1">
                <a:latin typeface="Arial" charset="0"/>
              </a:rPr>
              <a:t>Kwaliteit</a:t>
            </a:r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6680200" y="3427413"/>
            <a:ext cx="4730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75" tIns="39688" rIns="79375" bIns="39688">
            <a:spAutoFit/>
          </a:bodyPr>
          <a:lstStyle/>
          <a:p>
            <a:pPr defTabSz="655638" eaLnBrk="0" hangingPunct="0"/>
            <a:r>
              <a:rPr lang="en-GB" sz="1400" b="1">
                <a:latin typeface="Arial" charset="0"/>
              </a:rPr>
              <a:t>Tijd</a:t>
            </a:r>
            <a:endParaRPr lang="en-GB" sz="1300">
              <a:latin typeface="Arial" charset="0"/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4953000" y="3471863"/>
            <a:ext cx="7683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75" tIns="39688" rIns="79375" bIns="39688">
            <a:spAutoFit/>
          </a:bodyPr>
          <a:lstStyle/>
          <a:p>
            <a:pPr defTabSz="655638" eaLnBrk="0" hangingPunct="0"/>
            <a:r>
              <a:rPr lang="en-GB" sz="1400" b="1">
                <a:latin typeface="Arial" charset="0"/>
              </a:rPr>
              <a:t>Budget</a:t>
            </a:r>
          </a:p>
          <a:p>
            <a:pPr defTabSz="655638" eaLnBrk="0" hangingPunct="0"/>
            <a:endParaRPr lang="en-GB" sz="1300">
              <a:latin typeface="Arial" charset="0"/>
            </a:endParaRPr>
          </a:p>
        </p:txBody>
      </p:sp>
      <p:sp>
        <p:nvSpPr>
          <p:cNvPr id="16396" name="AutoShape 20"/>
          <p:cNvSpPr>
            <a:spLocks noChangeArrowheads="1"/>
          </p:cNvSpPr>
          <p:nvPr/>
        </p:nvSpPr>
        <p:spPr bwMode="auto">
          <a:xfrm>
            <a:off x="5564188" y="2505075"/>
            <a:ext cx="1225550" cy="960438"/>
          </a:xfrm>
          <a:prstGeom prst="triangle">
            <a:avLst>
              <a:gd name="adj" fmla="val 49995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16397" name="Picture 1029" descr="eurotekenblauw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124200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1030" descr="klok%2520rode%2520ran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2895600"/>
            <a:ext cx="762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Hou je vast </a:t>
            </a:r>
          </a:p>
          <a:p>
            <a:endParaRPr lang="nl-NL" dirty="0" smtClean="0"/>
          </a:p>
          <a:p>
            <a:r>
              <a:rPr lang="nl-NL" dirty="0" smtClean="0"/>
              <a:t>Het Prince2 model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220" y="0"/>
            <a:ext cx="925519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414338" y="1336675"/>
            <a:ext cx="8229600" cy="5334000"/>
            <a:chOff x="249" y="715"/>
            <a:chExt cx="5184" cy="3360"/>
          </a:xfrm>
        </p:grpSpPr>
        <p:sp>
          <p:nvSpPr>
            <p:cNvPr id="17421" name="Rectangle 1027"/>
            <p:cNvSpPr>
              <a:spLocks noChangeArrowheads="1"/>
            </p:cNvSpPr>
            <p:nvPr/>
          </p:nvSpPr>
          <p:spPr bwMode="auto">
            <a:xfrm>
              <a:off x="441" y="715"/>
              <a:ext cx="49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Dirigeren van een project</a:t>
              </a:r>
            </a:p>
          </p:txBody>
        </p:sp>
        <p:sp>
          <p:nvSpPr>
            <p:cNvPr id="17422" name="Rectangle 1028"/>
            <p:cNvSpPr>
              <a:spLocks noChangeArrowheads="1"/>
            </p:cNvSpPr>
            <p:nvPr/>
          </p:nvSpPr>
          <p:spPr bwMode="auto">
            <a:xfrm>
              <a:off x="441" y="3835"/>
              <a:ext cx="44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Plannen maken</a:t>
              </a:r>
            </a:p>
          </p:txBody>
        </p:sp>
        <p:sp>
          <p:nvSpPr>
            <p:cNvPr id="17423" name="Rectangle 1029"/>
            <p:cNvSpPr>
              <a:spLocks noChangeArrowheads="1"/>
            </p:cNvSpPr>
            <p:nvPr/>
          </p:nvSpPr>
          <p:spPr bwMode="auto">
            <a:xfrm>
              <a:off x="249" y="1867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Opstarten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van een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project</a:t>
              </a:r>
            </a:p>
          </p:txBody>
        </p:sp>
        <p:sp>
          <p:nvSpPr>
            <p:cNvPr id="17424" name="Rectangle 1030"/>
            <p:cNvSpPr>
              <a:spLocks noChangeArrowheads="1"/>
            </p:cNvSpPr>
            <p:nvPr/>
          </p:nvSpPr>
          <p:spPr bwMode="auto">
            <a:xfrm>
              <a:off x="1257" y="1195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Initiëren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van een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project</a:t>
              </a:r>
            </a:p>
          </p:txBody>
        </p:sp>
        <p:sp>
          <p:nvSpPr>
            <p:cNvPr id="17425" name="Rectangle 1031"/>
            <p:cNvSpPr>
              <a:spLocks noChangeArrowheads="1"/>
            </p:cNvSpPr>
            <p:nvPr/>
          </p:nvSpPr>
          <p:spPr bwMode="auto">
            <a:xfrm>
              <a:off x="2265" y="1867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Beheersen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van een fase</a:t>
              </a:r>
            </a:p>
          </p:txBody>
        </p:sp>
        <p:sp>
          <p:nvSpPr>
            <p:cNvPr id="17426" name="Rectangle 1032"/>
            <p:cNvSpPr>
              <a:spLocks noChangeArrowheads="1"/>
            </p:cNvSpPr>
            <p:nvPr/>
          </p:nvSpPr>
          <p:spPr bwMode="auto">
            <a:xfrm>
              <a:off x="2265" y="2827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Managen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van product-</a:t>
              </a:r>
            </a:p>
            <a:p>
              <a:pPr algn="ctr" eaLnBrk="0" hangingPunct="0"/>
              <a:r>
                <a:rPr lang="nl-NL" sz="1800">
                  <a:latin typeface="Arial" charset="0"/>
                </a:rPr>
                <a:t>oplevering</a:t>
              </a:r>
            </a:p>
          </p:txBody>
        </p:sp>
        <p:sp>
          <p:nvSpPr>
            <p:cNvPr id="17427" name="Rectangle 1033"/>
            <p:cNvSpPr>
              <a:spLocks noChangeArrowheads="1"/>
            </p:cNvSpPr>
            <p:nvPr/>
          </p:nvSpPr>
          <p:spPr bwMode="auto">
            <a:xfrm>
              <a:off x="3369" y="1867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Managen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van fase-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overgangen</a:t>
              </a:r>
            </a:p>
          </p:txBody>
        </p:sp>
        <p:sp>
          <p:nvSpPr>
            <p:cNvPr id="17428" name="Rectangle 1034"/>
            <p:cNvSpPr>
              <a:spLocks noChangeArrowheads="1"/>
            </p:cNvSpPr>
            <p:nvPr/>
          </p:nvSpPr>
          <p:spPr bwMode="auto">
            <a:xfrm>
              <a:off x="4521" y="1867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>
                  <a:latin typeface="Arial" charset="0"/>
                </a:rPr>
                <a:t>Afsluiten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van een</a:t>
              </a:r>
              <a:br>
                <a:rPr lang="nl-NL" sz="1800">
                  <a:latin typeface="Arial" charset="0"/>
                </a:rPr>
              </a:br>
              <a:r>
                <a:rPr lang="nl-NL" sz="1800">
                  <a:latin typeface="Arial" charset="0"/>
                </a:rPr>
                <a:t>project</a:t>
              </a:r>
            </a:p>
          </p:txBody>
        </p:sp>
        <p:sp>
          <p:nvSpPr>
            <p:cNvPr id="17429" name="Line 1035"/>
            <p:cNvSpPr>
              <a:spLocks noChangeShapeType="1"/>
            </p:cNvSpPr>
            <p:nvPr/>
          </p:nvSpPr>
          <p:spPr bwMode="auto">
            <a:xfrm>
              <a:off x="681" y="244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0" name="Line 1036"/>
            <p:cNvSpPr>
              <a:spLocks noChangeShapeType="1"/>
            </p:cNvSpPr>
            <p:nvPr/>
          </p:nvSpPr>
          <p:spPr bwMode="auto">
            <a:xfrm>
              <a:off x="681" y="955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1" name="Line 1037"/>
            <p:cNvSpPr>
              <a:spLocks noChangeShapeType="1"/>
            </p:cNvSpPr>
            <p:nvPr/>
          </p:nvSpPr>
          <p:spPr bwMode="auto">
            <a:xfrm>
              <a:off x="1497" y="95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2" name="Line 1038"/>
            <p:cNvSpPr>
              <a:spLocks noChangeShapeType="1"/>
            </p:cNvSpPr>
            <p:nvPr/>
          </p:nvSpPr>
          <p:spPr bwMode="auto">
            <a:xfrm>
              <a:off x="1833" y="95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3" name="Line 1039"/>
            <p:cNvSpPr>
              <a:spLocks noChangeShapeType="1"/>
            </p:cNvSpPr>
            <p:nvPr/>
          </p:nvSpPr>
          <p:spPr bwMode="auto">
            <a:xfrm>
              <a:off x="1641" y="1771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4" name="Line 1040"/>
            <p:cNvSpPr>
              <a:spLocks noChangeShapeType="1"/>
            </p:cNvSpPr>
            <p:nvPr/>
          </p:nvSpPr>
          <p:spPr bwMode="auto">
            <a:xfrm>
              <a:off x="2409" y="955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5" name="Line 1041"/>
            <p:cNvSpPr>
              <a:spLocks noChangeShapeType="1"/>
            </p:cNvSpPr>
            <p:nvPr/>
          </p:nvSpPr>
          <p:spPr bwMode="auto">
            <a:xfrm>
              <a:off x="2985" y="955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6" name="Line 1042"/>
            <p:cNvSpPr>
              <a:spLocks noChangeShapeType="1"/>
            </p:cNvSpPr>
            <p:nvPr/>
          </p:nvSpPr>
          <p:spPr bwMode="auto">
            <a:xfrm>
              <a:off x="3801" y="955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7" name="Line 1043"/>
            <p:cNvSpPr>
              <a:spLocks noChangeShapeType="1"/>
            </p:cNvSpPr>
            <p:nvPr/>
          </p:nvSpPr>
          <p:spPr bwMode="auto">
            <a:xfrm>
              <a:off x="4953" y="955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8" name="Line 1044"/>
            <p:cNvSpPr>
              <a:spLocks noChangeShapeType="1"/>
            </p:cNvSpPr>
            <p:nvPr/>
          </p:nvSpPr>
          <p:spPr bwMode="auto">
            <a:xfrm>
              <a:off x="2457" y="244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39" name="Line 1045"/>
            <p:cNvSpPr>
              <a:spLocks noChangeShapeType="1"/>
            </p:cNvSpPr>
            <p:nvPr/>
          </p:nvSpPr>
          <p:spPr bwMode="auto">
            <a:xfrm>
              <a:off x="2985" y="244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40" name="Line 1046"/>
            <p:cNvSpPr>
              <a:spLocks noChangeShapeType="1"/>
            </p:cNvSpPr>
            <p:nvPr/>
          </p:nvSpPr>
          <p:spPr bwMode="auto">
            <a:xfrm flipV="1">
              <a:off x="2697" y="340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41" name="Line 1047"/>
            <p:cNvSpPr>
              <a:spLocks noChangeShapeType="1"/>
            </p:cNvSpPr>
            <p:nvPr/>
          </p:nvSpPr>
          <p:spPr bwMode="auto">
            <a:xfrm flipV="1">
              <a:off x="3801" y="244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42" name="Line 1048"/>
            <p:cNvSpPr>
              <a:spLocks noChangeShapeType="1"/>
            </p:cNvSpPr>
            <p:nvPr/>
          </p:nvSpPr>
          <p:spPr bwMode="auto">
            <a:xfrm>
              <a:off x="3177" y="215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443" name="Line 1049"/>
            <p:cNvSpPr>
              <a:spLocks noChangeShapeType="1"/>
            </p:cNvSpPr>
            <p:nvPr/>
          </p:nvSpPr>
          <p:spPr bwMode="auto">
            <a:xfrm>
              <a:off x="4281" y="215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411" name="Rectangle 1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3688"/>
            <a:ext cx="6191250" cy="831850"/>
          </a:xfrm>
        </p:spPr>
        <p:txBody>
          <a:bodyPr/>
          <a:lstStyle/>
          <a:p>
            <a:pPr algn="l" eaLnBrk="1" hangingPunct="1"/>
            <a:r>
              <a:rPr lang="nl-NL" smtClean="0"/>
              <a:t>Prince 2 Processen</a:t>
            </a:r>
            <a:endParaRPr lang="en-GB" smtClean="0"/>
          </a:p>
        </p:txBody>
      </p:sp>
      <p:sp>
        <p:nvSpPr>
          <p:cNvPr id="17412" name="Line 1051"/>
          <p:cNvSpPr>
            <a:spLocks noChangeShapeType="1"/>
          </p:cNvSpPr>
          <p:nvPr/>
        </p:nvSpPr>
        <p:spPr bwMode="auto">
          <a:xfrm>
            <a:off x="347663" y="2509838"/>
            <a:ext cx="315912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7413" name="Text Box 1052"/>
          <p:cNvSpPr txBox="1">
            <a:spLocks noChangeArrowheads="1"/>
          </p:cNvSpPr>
          <p:nvPr/>
        </p:nvSpPr>
        <p:spPr bwMode="auto">
          <a:xfrm>
            <a:off x="19050" y="21526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800">
                <a:latin typeface="Arial" charset="0"/>
              </a:rPr>
              <a:t>mandaat</a:t>
            </a:r>
            <a:endParaRPr lang="en-GB" sz="1800">
              <a:latin typeface="Arial" charset="0"/>
            </a:endParaRPr>
          </a:p>
        </p:txBody>
      </p:sp>
      <p:sp>
        <p:nvSpPr>
          <p:cNvPr id="39965" name="Text Box 1053"/>
          <p:cNvSpPr txBox="1">
            <a:spLocks noChangeArrowheads="1"/>
          </p:cNvSpPr>
          <p:nvPr/>
        </p:nvSpPr>
        <p:spPr bwMode="auto">
          <a:xfrm>
            <a:off x="19050" y="2506663"/>
            <a:ext cx="1390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4000" b="1">
                <a:solidFill>
                  <a:srgbClr val="FF3300"/>
                </a:solidFill>
                <a:latin typeface="Van Dijk" pitchFamily="34" charset="0"/>
              </a:rPr>
              <a:t>Start</a:t>
            </a:r>
          </a:p>
        </p:txBody>
      </p:sp>
      <p:sp>
        <p:nvSpPr>
          <p:cNvPr id="39966" name="Text Box 1054"/>
          <p:cNvSpPr txBox="1">
            <a:spLocks noChangeArrowheads="1"/>
          </p:cNvSpPr>
          <p:nvPr/>
        </p:nvSpPr>
        <p:spPr bwMode="auto">
          <a:xfrm rot="-555175">
            <a:off x="5557838" y="1092200"/>
            <a:ext cx="3656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4000" b="1">
                <a:solidFill>
                  <a:srgbClr val="FF3300"/>
                </a:solidFill>
                <a:latin typeface="Van Dijk" pitchFamily="34" charset="0"/>
              </a:rPr>
              <a:t>Project Board </a:t>
            </a:r>
          </a:p>
        </p:txBody>
      </p:sp>
      <p:sp>
        <p:nvSpPr>
          <p:cNvPr id="39967" name="Text Box 1055"/>
          <p:cNvSpPr txBox="1">
            <a:spLocks noChangeArrowheads="1"/>
          </p:cNvSpPr>
          <p:nvPr/>
        </p:nvSpPr>
        <p:spPr bwMode="auto">
          <a:xfrm rot="-555175">
            <a:off x="1543050" y="1595438"/>
            <a:ext cx="979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4000" b="1">
                <a:solidFill>
                  <a:srgbClr val="FF3300"/>
                </a:solidFill>
                <a:latin typeface="Van Dijk" pitchFamily="34" charset="0"/>
              </a:rPr>
              <a:t>BC </a:t>
            </a:r>
          </a:p>
        </p:txBody>
      </p:sp>
      <p:sp>
        <p:nvSpPr>
          <p:cNvPr id="39968" name="Text Box 1056"/>
          <p:cNvSpPr txBox="1">
            <a:spLocks noChangeArrowheads="1"/>
          </p:cNvSpPr>
          <p:nvPr/>
        </p:nvSpPr>
        <p:spPr bwMode="auto">
          <a:xfrm rot="-555175">
            <a:off x="2686050" y="1512888"/>
            <a:ext cx="1073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4000" b="1">
                <a:solidFill>
                  <a:srgbClr val="FF3300"/>
                </a:solidFill>
                <a:latin typeface="Van Dijk" pitchFamily="34" charset="0"/>
              </a:rPr>
              <a:t>PID </a:t>
            </a:r>
          </a:p>
        </p:txBody>
      </p:sp>
      <p:sp>
        <p:nvSpPr>
          <p:cNvPr id="39970" name="AutoShape 1058"/>
          <p:cNvSpPr>
            <a:spLocks noChangeArrowheads="1"/>
          </p:cNvSpPr>
          <p:nvPr/>
        </p:nvSpPr>
        <p:spPr bwMode="auto">
          <a:xfrm rot="7846818" flipH="1">
            <a:off x="4205288" y="2012950"/>
            <a:ext cx="1905000" cy="1866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63" y="10496"/>
                </a:moveTo>
                <a:cubicBezTo>
                  <a:pt x="18699" y="6160"/>
                  <a:pt x="15138" y="2731"/>
                  <a:pt x="10800" y="2731"/>
                </a:cubicBezTo>
                <a:cubicBezTo>
                  <a:pt x="6343" y="2731"/>
                  <a:pt x="2731" y="6343"/>
                  <a:pt x="2731" y="10800"/>
                </a:cubicBezTo>
                <a:cubicBezTo>
                  <a:pt x="2731" y="15256"/>
                  <a:pt x="6343" y="18869"/>
                  <a:pt x="10800" y="18869"/>
                </a:cubicBezTo>
                <a:cubicBezTo>
                  <a:pt x="12405" y="18869"/>
                  <a:pt x="13974" y="18390"/>
                  <a:pt x="15306" y="17493"/>
                </a:cubicBezTo>
                <a:lnTo>
                  <a:pt x="16831" y="19759"/>
                </a:lnTo>
                <a:cubicBezTo>
                  <a:pt x="15048" y="20959"/>
                  <a:pt x="12948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606" y="-1"/>
                  <a:pt x="21373" y="4590"/>
                  <a:pt x="21592" y="10393"/>
                </a:cubicBezTo>
                <a:lnTo>
                  <a:pt x="24290" y="10291"/>
                </a:lnTo>
                <a:lnTo>
                  <a:pt x="20381" y="14507"/>
                </a:lnTo>
                <a:lnTo>
                  <a:pt x="16165" y="10597"/>
                </a:lnTo>
                <a:lnTo>
                  <a:pt x="18863" y="10496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9971" name="Text Box 1059"/>
          <p:cNvSpPr txBox="1">
            <a:spLocks noChangeArrowheads="1"/>
          </p:cNvSpPr>
          <p:nvPr/>
        </p:nvSpPr>
        <p:spPr bwMode="auto">
          <a:xfrm rot="-5955">
            <a:off x="2290763" y="5676900"/>
            <a:ext cx="4513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4000" b="1">
                <a:solidFill>
                  <a:srgbClr val="FF3300"/>
                </a:solidFill>
                <a:latin typeface="Van Dijk" pitchFamily="34" charset="0"/>
              </a:rPr>
              <a:t>Planning en herplanning </a:t>
            </a:r>
          </a:p>
        </p:txBody>
      </p:sp>
      <p:sp>
        <p:nvSpPr>
          <p:cNvPr id="39973" name="Text Box 1061"/>
          <p:cNvSpPr txBox="1">
            <a:spLocks noChangeArrowheads="1"/>
          </p:cNvSpPr>
          <p:nvPr/>
        </p:nvSpPr>
        <p:spPr bwMode="auto">
          <a:xfrm rot="-555175">
            <a:off x="6702425" y="2108200"/>
            <a:ext cx="255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4000" b="1">
                <a:solidFill>
                  <a:srgbClr val="FF3300"/>
                </a:solidFill>
                <a:latin typeface="Van Dijk" pitchFamily="34" charset="0"/>
              </a:rPr>
              <a:t>Evaluatie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5" grpId="0" autoUpdateAnimBg="0"/>
      <p:bldP spid="39966" grpId="0" autoUpdateAnimBg="0"/>
      <p:bldP spid="39967" grpId="0" autoUpdateAnimBg="0"/>
      <p:bldP spid="39968" grpId="0" autoUpdateAnimBg="0"/>
      <p:bldP spid="39970" grpId="0" animBg="1"/>
      <p:bldP spid="39971" grpId="0" autoUpdateAnimBg="0"/>
      <p:bldP spid="399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algn="l" eaLnBrk="1" hangingPunct="1"/>
            <a:r>
              <a:rPr lang="nl-NL" smtClean="0"/>
              <a:t>Prince 2:Projectstructuur</a:t>
            </a:r>
            <a:endParaRPr lang="en-GB" smtClean="0"/>
          </a:p>
        </p:txBody>
      </p:sp>
      <p:sp>
        <p:nvSpPr>
          <p:cNvPr id="18435" name="Text Box 17"/>
          <p:cNvSpPr txBox="1">
            <a:spLocks noChangeArrowheads="1"/>
          </p:cNvSpPr>
          <p:nvPr/>
        </p:nvSpPr>
        <p:spPr bwMode="auto">
          <a:xfrm>
            <a:off x="762000" y="1798638"/>
            <a:ext cx="731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2400" dirty="0">
                <a:latin typeface="Lucida Bright" pitchFamily="18" charset="0"/>
              </a:rPr>
              <a:t>Stuurgroep</a:t>
            </a:r>
          </a:p>
          <a:p>
            <a:pPr eaLnBrk="0" hangingPunct="0">
              <a:buFontTx/>
              <a:buChar char="•"/>
            </a:pPr>
            <a:r>
              <a:rPr lang="nl-NL" sz="2400" dirty="0">
                <a:latin typeface="Lucida Bright" pitchFamily="18" charset="0"/>
              </a:rPr>
              <a:t>Executive, </a:t>
            </a:r>
            <a:r>
              <a:rPr lang="nl-NL" sz="2000" i="1" dirty="0">
                <a:latin typeface="Lucida Bright" pitchFamily="18" charset="0"/>
              </a:rPr>
              <a:t>eigenaar van Business Case</a:t>
            </a:r>
          </a:p>
          <a:p>
            <a:pPr eaLnBrk="0" hangingPunct="0">
              <a:buFontTx/>
              <a:buChar char="•"/>
            </a:pPr>
            <a:r>
              <a:rPr lang="nl-NL" sz="2400" dirty="0">
                <a:latin typeface="Lucida Bright" pitchFamily="18" charset="0"/>
              </a:rPr>
              <a:t>Senior User, </a:t>
            </a:r>
            <a:r>
              <a:rPr lang="nl-NL" sz="2000" i="1" dirty="0">
                <a:latin typeface="Lucida Bright" pitchFamily="18" charset="0"/>
              </a:rPr>
              <a:t>gebruiker van het product  </a:t>
            </a:r>
          </a:p>
          <a:p>
            <a:pPr eaLnBrk="0" hangingPunct="0">
              <a:buFontTx/>
              <a:buChar char="•"/>
            </a:pPr>
            <a:r>
              <a:rPr lang="nl-NL" sz="2400" dirty="0">
                <a:latin typeface="Lucida Bright" pitchFamily="18" charset="0"/>
              </a:rPr>
              <a:t>Senior Supplier, </a:t>
            </a:r>
            <a:r>
              <a:rPr lang="nl-NL" sz="2000" i="1" dirty="0">
                <a:latin typeface="Lucida Bright" pitchFamily="18" charset="0"/>
              </a:rPr>
              <a:t>levert mensen en apparatuur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762000" y="3475038"/>
            <a:ext cx="5853113" cy="2963862"/>
            <a:chOff x="480" y="2160"/>
            <a:chExt cx="3687" cy="1867"/>
          </a:xfrm>
        </p:grpSpPr>
        <p:sp>
          <p:nvSpPr>
            <p:cNvPr id="18440" name="Rectangle 19"/>
            <p:cNvSpPr>
              <a:spLocks noChangeArrowheads="1"/>
            </p:cNvSpPr>
            <p:nvPr/>
          </p:nvSpPr>
          <p:spPr bwMode="auto">
            <a:xfrm>
              <a:off x="617" y="2160"/>
              <a:ext cx="3516" cy="133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 b="1">
                  <a:solidFill>
                    <a:schemeClr val="bg1"/>
                  </a:solidFill>
                  <a:latin typeface="Arial" charset="0"/>
                </a:rPr>
                <a:t>Dirigeren van een project</a:t>
              </a:r>
            </a:p>
          </p:txBody>
        </p:sp>
        <p:sp>
          <p:nvSpPr>
            <p:cNvPr id="18441" name="Rectangle 20"/>
            <p:cNvSpPr>
              <a:spLocks noChangeArrowheads="1"/>
            </p:cNvSpPr>
            <p:nvPr/>
          </p:nvSpPr>
          <p:spPr bwMode="auto">
            <a:xfrm>
              <a:off x="617" y="3894"/>
              <a:ext cx="3174" cy="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Plannen maken</a:t>
              </a:r>
            </a:p>
          </p:txBody>
        </p:sp>
        <p:sp>
          <p:nvSpPr>
            <p:cNvPr id="18442" name="Rectangle 21"/>
            <p:cNvSpPr>
              <a:spLocks noChangeArrowheads="1"/>
            </p:cNvSpPr>
            <p:nvPr/>
          </p:nvSpPr>
          <p:spPr bwMode="auto">
            <a:xfrm>
              <a:off x="480" y="2800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Opstarten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18443" name="Rectangle 22"/>
            <p:cNvSpPr>
              <a:spLocks noChangeArrowheads="1"/>
            </p:cNvSpPr>
            <p:nvPr/>
          </p:nvSpPr>
          <p:spPr bwMode="auto">
            <a:xfrm>
              <a:off x="1197" y="2427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Initiëren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18444" name="Rectangle 23"/>
            <p:cNvSpPr>
              <a:spLocks noChangeArrowheads="1"/>
            </p:cNvSpPr>
            <p:nvPr/>
          </p:nvSpPr>
          <p:spPr bwMode="auto">
            <a:xfrm>
              <a:off x="1914" y="2800"/>
              <a:ext cx="648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Beheersen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 fase</a:t>
              </a:r>
            </a:p>
          </p:txBody>
        </p:sp>
        <p:sp>
          <p:nvSpPr>
            <p:cNvPr id="18445" name="Rectangle 24"/>
            <p:cNvSpPr>
              <a:spLocks noChangeArrowheads="1"/>
            </p:cNvSpPr>
            <p:nvPr/>
          </p:nvSpPr>
          <p:spPr bwMode="auto">
            <a:xfrm>
              <a:off x="1914" y="3334"/>
              <a:ext cx="648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Managen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product-</a:t>
              </a:r>
            </a:p>
            <a:p>
              <a:pPr algn="ctr" eaLnBrk="0" hangingPunct="0"/>
              <a:r>
                <a:rPr lang="nl-NL" sz="1200">
                  <a:latin typeface="Arial" charset="0"/>
                </a:rPr>
                <a:t>oplevering</a:t>
              </a:r>
            </a:p>
          </p:txBody>
        </p:sp>
        <p:sp>
          <p:nvSpPr>
            <p:cNvPr id="18446" name="Rectangle 25"/>
            <p:cNvSpPr>
              <a:spLocks noChangeArrowheads="1"/>
            </p:cNvSpPr>
            <p:nvPr/>
          </p:nvSpPr>
          <p:spPr bwMode="auto">
            <a:xfrm>
              <a:off x="2699" y="2800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Managen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fase-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overgangen</a:t>
              </a:r>
            </a:p>
          </p:txBody>
        </p:sp>
        <p:sp>
          <p:nvSpPr>
            <p:cNvPr id="18447" name="Rectangle 26"/>
            <p:cNvSpPr>
              <a:spLocks noChangeArrowheads="1"/>
            </p:cNvSpPr>
            <p:nvPr/>
          </p:nvSpPr>
          <p:spPr bwMode="auto">
            <a:xfrm>
              <a:off x="3518" y="2800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Afsluiten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18448" name="Line 27"/>
            <p:cNvSpPr>
              <a:spLocks noChangeShapeType="1"/>
            </p:cNvSpPr>
            <p:nvPr/>
          </p:nvSpPr>
          <p:spPr bwMode="auto">
            <a:xfrm>
              <a:off x="787" y="3120"/>
              <a:ext cx="0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49" name="Line 28"/>
            <p:cNvSpPr>
              <a:spLocks noChangeShapeType="1"/>
            </p:cNvSpPr>
            <p:nvPr/>
          </p:nvSpPr>
          <p:spPr bwMode="auto">
            <a:xfrm>
              <a:off x="787" y="2293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0" name="Line 29"/>
            <p:cNvSpPr>
              <a:spLocks noChangeShapeType="1"/>
            </p:cNvSpPr>
            <p:nvPr/>
          </p:nvSpPr>
          <p:spPr bwMode="auto">
            <a:xfrm>
              <a:off x="1368" y="2293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1" name="Line 30"/>
            <p:cNvSpPr>
              <a:spLocks noChangeShapeType="1"/>
            </p:cNvSpPr>
            <p:nvPr/>
          </p:nvSpPr>
          <p:spPr bwMode="auto">
            <a:xfrm>
              <a:off x="1607" y="2293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2" name="Line 31"/>
            <p:cNvSpPr>
              <a:spLocks noChangeShapeType="1"/>
            </p:cNvSpPr>
            <p:nvPr/>
          </p:nvSpPr>
          <p:spPr bwMode="auto">
            <a:xfrm>
              <a:off x="1470" y="2747"/>
              <a:ext cx="0" cy="1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3" name="Line 32"/>
            <p:cNvSpPr>
              <a:spLocks noChangeShapeType="1"/>
            </p:cNvSpPr>
            <p:nvPr/>
          </p:nvSpPr>
          <p:spPr bwMode="auto">
            <a:xfrm>
              <a:off x="2016" y="2293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4" name="Line 33"/>
            <p:cNvSpPr>
              <a:spLocks noChangeShapeType="1"/>
            </p:cNvSpPr>
            <p:nvPr/>
          </p:nvSpPr>
          <p:spPr bwMode="auto">
            <a:xfrm>
              <a:off x="2426" y="2293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5" name="Line 34"/>
            <p:cNvSpPr>
              <a:spLocks noChangeShapeType="1"/>
            </p:cNvSpPr>
            <p:nvPr/>
          </p:nvSpPr>
          <p:spPr bwMode="auto">
            <a:xfrm>
              <a:off x="3006" y="2293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6" name="Line 35"/>
            <p:cNvSpPr>
              <a:spLocks noChangeShapeType="1"/>
            </p:cNvSpPr>
            <p:nvPr/>
          </p:nvSpPr>
          <p:spPr bwMode="auto">
            <a:xfrm>
              <a:off x="3826" y="2293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7" name="Line 36"/>
            <p:cNvSpPr>
              <a:spLocks noChangeShapeType="1"/>
            </p:cNvSpPr>
            <p:nvPr/>
          </p:nvSpPr>
          <p:spPr bwMode="auto">
            <a:xfrm>
              <a:off x="2050" y="3120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8" name="Line 37"/>
            <p:cNvSpPr>
              <a:spLocks noChangeShapeType="1"/>
            </p:cNvSpPr>
            <p:nvPr/>
          </p:nvSpPr>
          <p:spPr bwMode="auto">
            <a:xfrm>
              <a:off x="2426" y="3120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59" name="Line 38"/>
            <p:cNvSpPr>
              <a:spLocks noChangeShapeType="1"/>
            </p:cNvSpPr>
            <p:nvPr/>
          </p:nvSpPr>
          <p:spPr bwMode="auto">
            <a:xfrm flipV="1">
              <a:off x="2221" y="36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60" name="Line 39"/>
            <p:cNvSpPr>
              <a:spLocks noChangeShapeType="1"/>
            </p:cNvSpPr>
            <p:nvPr/>
          </p:nvSpPr>
          <p:spPr bwMode="auto">
            <a:xfrm flipV="1">
              <a:off x="3006" y="3120"/>
              <a:ext cx="0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61" name="Line 40"/>
            <p:cNvSpPr>
              <a:spLocks noChangeShapeType="1"/>
            </p:cNvSpPr>
            <p:nvPr/>
          </p:nvSpPr>
          <p:spPr bwMode="auto">
            <a:xfrm>
              <a:off x="2562" y="296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462" name="Line 41"/>
            <p:cNvSpPr>
              <a:spLocks noChangeShapeType="1"/>
            </p:cNvSpPr>
            <p:nvPr/>
          </p:nvSpPr>
          <p:spPr bwMode="auto">
            <a:xfrm>
              <a:off x="3348" y="29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44500" y="3678238"/>
            <a:ext cx="774700" cy="582612"/>
            <a:chOff x="94" y="1265"/>
            <a:chExt cx="488" cy="367"/>
          </a:xfrm>
        </p:grpSpPr>
        <p:sp>
          <p:nvSpPr>
            <p:cNvPr id="18438" name="Line 44"/>
            <p:cNvSpPr>
              <a:spLocks noChangeShapeType="1"/>
            </p:cNvSpPr>
            <p:nvPr/>
          </p:nvSpPr>
          <p:spPr bwMode="auto">
            <a:xfrm>
              <a:off x="288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8439" name="Text Box 45"/>
            <p:cNvSpPr txBox="1">
              <a:spLocks noChangeArrowheads="1"/>
            </p:cNvSpPr>
            <p:nvPr/>
          </p:nvSpPr>
          <p:spPr bwMode="auto">
            <a:xfrm>
              <a:off x="94" y="1265"/>
              <a:ext cx="4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mandaat</a:t>
              </a:r>
              <a:endParaRPr lang="en-GB" sz="1200"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153400" cy="914400"/>
          </a:xfrm>
        </p:spPr>
        <p:txBody>
          <a:bodyPr/>
          <a:lstStyle/>
          <a:p>
            <a:pPr algn="l" eaLnBrk="1" hangingPunct="1"/>
            <a:r>
              <a:rPr lang="en-GB" smtClean="0"/>
              <a:t>Gevaren voor de Project Man.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76825" y="3675063"/>
            <a:ext cx="2890838" cy="2751137"/>
            <a:chOff x="3198" y="2315"/>
            <a:chExt cx="1821" cy="1733"/>
          </a:xfrm>
        </p:grpSpPr>
        <p:sp>
          <p:nvSpPr>
            <p:cNvPr id="1030" name="Rectangle 5"/>
            <p:cNvSpPr>
              <a:spLocks noChangeArrowheads="1"/>
            </p:cNvSpPr>
            <p:nvPr/>
          </p:nvSpPr>
          <p:spPr bwMode="auto">
            <a:xfrm rot="-964462">
              <a:off x="3198" y="2315"/>
              <a:ext cx="1821" cy="7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/>
            <a:lstStyle/>
            <a:p>
              <a:pPr eaLnBrk="0" hangingPunct="0">
                <a:lnSpc>
                  <a:spcPts val="1600"/>
                </a:lnSpc>
              </a:pPr>
              <a:r>
                <a:rPr lang="en-US" sz="1800" b="1">
                  <a:solidFill>
                    <a:srgbClr val="002B5D"/>
                  </a:solidFill>
                  <a:latin typeface="Arial" charset="0"/>
                </a:rPr>
                <a:t>Only 16% of all SW projects are successful (in time, in budget)!!!</a:t>
              </a:r>
            </a:p>
            <a:p>
              <a:pPr eaLnBrk="0" hangingPunct="0">
                <a:lnSpc>
                  <a:spcPts val="1600"/>
                </a:lnSpc>
              </a:pPr>
              <a:r>
                <a:rPr lang="en-US" sz="1400" b="1">
                  <a:solidFill>
                    <a:srgbClr val="002B5D"/>
                  </a:solidFill>
                  <a:latin typeface="Arial" charset="0"/>
                </a:rPr>
                <a:t>[Standish Group, The Chaos Report]</a:t>
              </a:r>
            </a:p>
            <a:p>
              <a:pPr eaLnBrk="0" hangingPunct="0">
                <a:lnSpc>
                  <a:spcPts val="1600"/>
                </a:lnSpc>
                <a:buFontTx/>
                <a:buChar char="•"/>
              </a:pPr>
              <a:endParaRPr lang="en-US" sz="1800" b="1">
                <a:solidFill>
                  <a:srgbClr val="002B5D"/>
                </a:solidFill>
                <a:latin typeface="Arial" charset="0"/>
              </a:endParaRPr>
            </a:p>
          </p:txBody>
        </p:sp>
        <p:graphicFrame>
          <p:nvGraphicFramePr>
            <p:cNvPr id="1026" name="Object 1024"/>
            <p:cNvGraphicFramePr>
              <a:graphicFrameLocks noChangeAspect="1"/>
            </p:cNvGraphicFramePr>
            <p:nvPr/>
          </p:nvGraphicFramePr>
          <p:xfrm>
            <a:off x="3655" y="3196"/>
            <a:ext cx="1001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lip" r:id="rId4" imgW="3637800" imgH="3096720" progId="">
                    <p:embed/>
                  </p:oleObj>
                </mc:Choice>
                <mc:Fallback>
                  <p:oleObj name="Clip" r:id="rId4" imgW="3637800" imgH="3096720" progId="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196"/>
                          <a:ext cx="1001" cy="8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85800" y="1981200"/>
            <a:ext cx="7391400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4000" tIns="288000" rIns="108000" bIns="108000"/>
          <a:lstStyle/>
          <a:p>
            <a:pPr eaLnBrk="0" hangingPunct="0">
              <a:buClr>
                <a:schemeClr val="accent2"/>
              </a:buClr>
              <a:buFont typeface="Wingdings" pitchFamily="2" charset="2"/>
              <a:buChar char="n"/>
            </a:pPr>
            <a:r>
              <a:rPr lang="en-GB" sz="2000" b="1" dirty="0">
                <a:latin typeface="Arial" charset="0"/>
              </a:rPr>
              <a:t> </a:t>
            </a:r>
            <a:r>
              <a:rPr lang="en-GB" sz="2000" b="1" dirty="0" err="1">
                <a:latin typeface="Arial" charset="0"/>
              </a:rPr>
              <a:t>Iedereen</a:t>
            </a:r>
            <a:r>
              <a:rPr lang="en-GB" sz="2000" b="1" dirty="0">
                <a:latin typeface="Arial" charset="0"/>
              </a:rPr>
              <a:t> </a:t>
            </a:r>
            <a:r>
              <a:rPr lang="en-GB" sz="2000" b="1" dirty="0" err="1">
                <a:latin typeface="Arial" charset="0"/>
              </a:rPr>
              <a:t>kan</a:t>
            </a:r>
            <a:r>
              <a:rPr lang="en-GB" sz="2000" b="1" dirty="0">
                <a:latin typeface="Arial" charset="0"/>
              </a:rPr>
              <a:t> een project </a:t>
            </a:r>
            <a:r>
              <a:rPr lang="en-GB" sz="2000" b="1" dirty="0" err="1">
                <a:latin typeface="Arial" charset="0"/>
              </a:rPr>
              <a:t>verpesten</a:t>
            </a:r>
            <a:endParaRPr lang="en-GB" sz="2000" dirty="0">
              <a:latin typeface="Arial" charset="0"/>
            </a:endParaRPr>
          </a:p>
          <a:p>
            <a:pPr lvl="1" eaLnBrk="0" hangingPunct="0"/>
            <a:r>
              <a:rPr lang="en-GB" sz="2000" dirty="0" err="1">
                <a:latin typeface="Arial" charset="0"/>
              </a:rPr>
              <a:t>Klant</a:t>
            </a:r>
            <a:r>
              <a:rPr lang="en-GB" sz="2000" dirty="0">
                <a:latin typeface="Arial" charset="0"/>
              </a:rPr>
              <a:t> / </a:t>
            </a:r>
            <a:r>
              <a:rPr lang="en-GB" sz="2000" dirty="0" err="1">
                <a:latin typeface="Arial" charset="0"/>
              </a:rPr>
              <a:t>leverancier</a:t>
            </a:r>
            <a:r>
              <a:rPr lang="en-GB" sz="2000" dirty="0">
                <a:latin typeface="Arial" charset="0"/>
              </a:rPr>
              <a:t> / </a:t>
            </a:r>
            <a:r>
              <a:rPr lang="en-GB" sz="2000" dirty="0" err="1">
                <a:latin typeface="Arial" charset="0"/>
              </a:rPr>
              <a:t>teamlid</a:t>
            </a:r>
            <a:r>
              <a:rPr lang="en-GB" sz="2000" dirty="0">
                <a:latin typeface="Arial" charset="0"/>
              </a:rPr>
              <a:t> / PL</a:t>
            </a:r>
          </a:p>
          <a:p>
            <a:pPr lvl="1" eaLnBrk="0" hangingPunct="0"/>
            <a:endParaRPr lang="en-GB" sz="2000" dirty="0">
              <a:latin typeface="Arial" charset="0"/>
            </a:endParaRPr>
          </a:p>
          <a:p>
            <a:pPr eaLnBrk="0" hangingPunct="0">
              <a:buClr>
                <a:schemeClr val="accent2"/>
              </a:buClr>
              <a:buFont typeface="Wingdings" pitchFamily="2" charset="2"/>
              <a:buChar char="n"/>
            </a:pPr>
            <a:r>
              <a:rPr lang="en-GB" sz="2000" b="1" dirty="0">
                <a:latin typeface="Arial" charset="0"/>
              </a:rPr>
              <a:t> Een project </a:t>
            </a:r>
            <a:r>
              <a:rPr lang="en-GB" sz="2000" b="1" dirty="0" err="1">
                <a:latin typeface="Arial" charset="0"/>
              </a:rPr>
              <a:t>kan</a:t>
            </a:r>
            <a:r>
              <a:rPr lang="en-GB" sz="2000" b="1" dirty="0">
                <a:latin typeface="Arial" charset="0"/>
              </a:rPr>
              <a:t> in </a:t>
            </a:r>
            <a:r>
              <a:rPr lang="en-GB" sz="2000" b="1" dirty="0" err="1">
                <a:latin typeface="Arial" charset="0"/>
              </a:rPr>
              <a:t>iedere</a:t>
            </a:r>
            <a:r>
              <a:rPr lang="en-GB" sz="2000" b="1" dirty="0">
                <a:latin typeface="Arial" charset="0"/>
              </a:rPr>
              <a:t> </a:t>
            </a:r>
            <a:r>
              <a:rPr lang="en-GB" sz="2000" b="1" dirty="0" err="1">
                <a:latin typeface="Arial" charset="0"/>
              </a:rPr>
              <a:t>fase</a:t>
            </a:r>
            <a:r>
              <a:rPr lang="en-GB" sz="2000" b="1" dirty="0">
                <a:latin typeface="Arial" charset="0"/>
              </a:rPr>
              <a:t> </a:t>
            </a:r>
            <a:r>
              <a:rPr lang="en-GB" sz="2000" b="1" dirty="0" err="1">
                <a:latin typeface="Arial" charset="0"/>
              </a:rPr>
              <a:t>verpest</a:t>
            </a:r>
            <a:r>
              <a:rPr lang="en-GB" sz="2000" b="1" dirty="0">
                <a:latin typeface="Arial" charset="0"/>
              </a:rPr>
              <a:t> </a:t>
            </a:r>
            <a:r>
              <a:rPr lang="en-GB" sz="2000" b="1" dirty="0" err="1">
                <a:latin typeface="Arial" charset="0"/>
              </a:rPr>
              <a:t>worden</a:t>
            </a:r>
            <a:endParaRPr lang="en-GB" sz="2000" dirty="0">
              <a:latin typeface="Arial" charset="0"/>
            </a:endParaRPr>
          </a:p>
          <a:p>
            <a:pPr lvl="1" eaLnBrk="0" hangingPunct="0">
              <a:buClr>
                <a:schemeClr val="accent2"/>
              </a:buClr>
              <a:buFont typeface="Wingdings" pitchFamily="2" charset="2"/>
              <a:buNone/>
            </a:pPr>
            <a:endParaRPr lang="en-GB" sz="2000" dirty="0">
              <a:latin typeface="Arial" charset="0"/>
            </a:endParaRPr>
          </a:p>
          <a:p>
            <a:pPr lvl="1" eaLnBrk="0" hangingPunct="0">
              <a:buClr>
                <a:schemeClr val="accent2"/>
              </a:buClr>
              <a:buFont typeface="Wingdings" pitchFamily="2" charset="2"/>
              <a:buNone/>
            </a:pPr>
            <a:endParaRPr lang="en-GB" sz="2000" dirty="0">
              <a:latin typeface="Arial" charset="0"/>
            </a:endParaRPr>
          </a:p>
          <a:p>
            <a:pPr eaLnBrk="0" hangingPunct="0">
              <a:buClr>
                <a:schemeClr val="accent2"/>
              </a:buClr>
              <a:buFont typeface="Wingdings" pitchFamily="2" charset="2"/>
              <a:buChar char="n"/>
            </a:pPr>
            <a:r>
              <a:rPr lang="en-GB" sz="2000" b="1" dirty="0">
                <a:latin typeface="Arial" charset="0"/>
              </a:rPr>
              <a:t> </a:t>
            </a:r>
            <a:r>
              <a:rPr lang="en-GB" sz="2000" b="1" dirty="0" err="1">
                <a:latin typeface="Arial" charset="0"/>
              </a:rPr>
              <a:t>Mislukking</a:t>
            </a:r>
            <a:r>
              <a:rPr lang="en-GB" sz="2000" b="1" dirty="0">
                <a:latin typeface="Arial" charset="0"/>
              </a:rPr>
              <a:t> is </a:t>
            </a:r>
            <a:r>
              <a:rPr lang="en-GB" sz="2000" b="1" dirty="0" err="1">
                <a:latin typeface="Arial" charset="0"/>
              </a:rPr>
              <a:t>eenvoudig</a:t>
            </a:r>
            <a:endParaRPr lang="en-GB" sz="2000" dirty="0">
              <a:latin typeface="Arial" charset="0"/>
            </a:endParaRPr>
          </a:p>
          <a:p>
            <a:pPr lvl="1" eaLnBrk="0" hangingPunct="0"/>
            <a:r>
              <a:rPr lang="en-GB" sz="2000" dirty="0" err="1">
                <a:latin typeface="Arial" charset="0"/>
              </a:rPr>
              <a:t>Succes</a:t>
            </a:r>
            <a:r>
              <a:rPr lang="en-GB" sz="2000" dirty="0">
                <a:latin typeface="Arial" charset="0"/>
              </a:rPr>
              <a:t> </a:t>
            </a:r>
            <a:r>
              <a:rPr lang="en-GB" sz="2000" dirty="0" err="1">
                <a:latin typeface="Arial" charset="0"/>
              </a:rPr>
              <a:t>niet</a:t>
            </a:r>
            <a:endParaRPr lang="en-GB" sz="20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l-NL" dirty="0" smtClean="0"/>
              <a:t>Herman Voortman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14375" y="1981200"/>
            <a:ext cx="7743825" cy="3505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nl-NL" sz="2400" dirty="0" smtClean="0"/>
              <a:t>Sinds 1981 actief in ICT als,</a:t>
            </a:r>
          </a:p>
          <a:p>
            <a:pPr eaLnBrk="1" hangingPunct="1">
              <a:buFontTx/>
              <a:buChar char="-"/>
            </a:pPr>
            <a:endParaRPr lang="nl-NL" sz="2400" dirty="0" smtClean="0"/>
          </a:p>
          <a:p>
            <a:pPr eaLnBrk="1" hangingPunct="1">
              <a:buFontTx/>
              <a:buNone/>
            </a:pPr>
            <a:r>
              <a:rPr lang="nl-NL" sz="2400" dirty="0" smtClean="0"/>
              <a:t>Technicus, projectleider, technisch manager, </a:t>
            </a:r>
          </a:p>
          <a:p>
            <a:pPr eaLnBrk="1" hangingPunct="1">
              <a:buFontTx/>
              <a:buNone/>
            </a:pPr>
            <a:r>
              <a:rPr lang="nl-NL" sz="2400" dirty="0" smtClean="0"/>
              <a:t>logistiek manager, manager systeemontwikkeling, </a:t>
            </a:r>
          </a:p>
          <a:p>
            <a:pPr eaLnBrk="1" hangingPunct="1">
              <a:buFontTx/>
              <a:buNone/>
            </a:pPr>
            <a:r>
              <a:rPr lang="nl-NL" sz="2400" dirty="0" smtClean="0"/>
              <a:t>projectmanager en zelfstandig ondernemer.</a:t>
            </a:r>
          </a:p>
          <a:p>
            <a:pPr eaLnBrk="1" hangingPunct="1">
              <a:buFontTx/>
              <a:buNone/>
            </a:pPr>
            <a:r>
              <a:rPr lang="nl-NL" sz="2400" dirty="0" smtClean="0"/>
              <a:t>In bedrijven van 1 tot 1500 personen</a:t>
            </a:r>
          </a:p>
          <a:p>
            <a:pPr eaLnBrk="1" hangingPunct="1">
              <a:buFontTx/>
              <a:buNone/>
            </a:pPr>
            <a:endParaRPr lang="nl-NL" sz="2400" dirty="0" smtClean="0"/>
          </a:p>
          <a:p>
            <a:pPr eaLnBrk="1" hangingPunct="1">
              <a:buFontTx/>
              <a:buNone/>
            </a:pPr>
            <a:r>
              <a:rPr lang="nl-NL" sz="2400" dirty="0" smtClean="0"/>
              <a:t>Sinds dec 2009  </a:t>
            </a:r>
            <a:r>
              <a:rPr lang="nl-NL" sz="2400" dirty="0" smtClean="0"/>
              <a:t>Docent ITSM/</a:t>
            </a:r>
            <a:r>
              <a:rPr lang="nl-NL" sz="2400" dirty="0" smtClean="0"/>
              <a:t>BI/</a:t>
            </a:r>
            <a:r>
              <a:rPr lang="nl-NL" sz="2400" dirty="0" err="1" smtClean="0"/>
              <a:t>HBOi</a:t>
            </a:r>
            <a:endParaRPr lang="nl-NL" sz="2400" dirty="0" smtClean="0"/>
          </a:p>
          <a:p>
            <a:pPr eaLnBrk="1" hangingPunct="1">
              <a:buFontTx/>
              <a:buNone/>
            </a:pPr>
            <a:r>
              <a:rPr lang="nl-NL" sz="2400" dirty="0" smtClean="0"/>
              <a:t>Zelfstandig ondernemer. </a:t>
            </a:r>
          </a:p>
          <a:p>
            <a:pPr eaLnBrk="1" hangingPunct="1">
              <a:buFontTx/>
              <a:buNone/>
            </a:pPr>
            <a:endParaRPr lang="nl-NL" sz="2400" dirty="0" smtClean="0"/>
          </a:p>
          <a:p>
            <a:pPr eaLnBrk="1" hangingPunct="1">
              <a:buFontTx/>
              <a:buNone/>
            </a:pPr>
            <a:r>
              <a:rPr lang="nl-NL" sz="2400" dirty="0" smtClean="0"/>
              <a:t>Prince2 gecertificeerd.</a:t>
            </a:r>
          </a:p>
          <a:p>
            <a:pPr eaLnBrk="1" hangingPunct="1">
              <a:buFontTx/>
              <a:buNone/>
            </a:pPr>
            <a:endParaRPr lang="nl-NL" sz="2400" dirty="0" smtClean="0"/>
          </a:p>
          <a:p>
            <a:pPr eaLnBrk="1" hangingPunct="1">
              <a:buFontTx/>
              <a:buNone/>
            </a:pPr>
            <a:endParaRPr lang="nl-NL" sz="2400" dirty="0" smtClean="0"/>
          </a:p>
          <a:p>
            <a:pPr eaLnBrk="1" hangingPunct="1">
              <a:buFontTx/>
              <a:buNone/>
            </a:pPr>
            <a:endParaRPr lang="nl-NL" sz="2400" dirty="0" smtClean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mtClean="0"/>
              <a:t>Niet iedereen heeft hetzelfde belang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-1588" y="1420813"/>
            <a:ext cx="9147176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pic>
        <p:nvPicPr>
          <p:cNvPr id="19460" name="Afbeelding 6" descr="project-cartoo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217488"/>
            <a:ext cx="9037637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kstvak 4"/>
          <p:cNvSpPr txBox="1">
            <a:spLocks noChangeArrowheads="1"/>
          </p:cNvSpPr>
          <p:nvPr/>
        </p:nvSpPr>
        <p:spPr bwMode="auto">
          <a:xfrm>
            <a:off x="250825" y="-26988"/>
            <a:ext cx="8713788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000">
                <a:solidFill>
                  <a:srgbClr val="FF0000"/>
                </a:solidFill>
              </a:rPr>
              <a:t>Communicatie –</a:t>
            </a:r>
            <a:r>
              <a:rPr lang="nl-NL" sz="1200">
                <a:solidFill>
                  <a:srgbClr val="FF0000"/>
                </a:solidFill>
              </a:rPr>
              <a:t>(krommunicatie)</a:t>
            </a:r>
            <a:r>
              <a:rPr lang="nl-NL" sz="2000">
                <a:solidFill>
                  <a:srgbClr val="FF0000"/>
                </a:solidFill>
              </a:rPr>
              <a:t> 	een continu proces tijdens het project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nl-NL" dirty="0" smtClean="0"/>
              <a:t>Projectrisico’s</a:t>
            </a:r>
          </a:p>
        </p:txBody>
      </p:sp>
      <p:pic>
        <p:nvPicPr>
          <p:cNvPr id="21507" name="Tijdelijke aanduiding voor inhoud 4" descr="pilot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1172954"/>
            <a:ext cx="6912768" cy="571243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413" y="341313"/>
            <a:ext cx="8229601" cy="1143000"/>
          </a:xfrm>
        </p:spPr>
        <p:txBody>
          <a:bodyPr/>
          <a:lstStyle/>
          <a:p>
            <a:pPr eaLnBrk="1" hangingPunct="1"/>
            <a:r>
              <a:rPr lang="nl-NL" smtClean="0"/>
              <a:t>Gevaren voor een project 	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3805238" cy="3505200"/>
          </a:xfrm>
        </p:spPr>
        <p:txBody>
          <a:bodyPr/>
          <a:lstStyle/>
          <a:p>
            <a:pPr eaLnBrk="1" hangingPunct="1"/>
            <a:r>
              <a:rPr lang="nl-NL" u="sng" smtClean="0"/>
              <a:t>Gevaar</a:t>
            </a:r>
          </a:p>
          <a:p>
            <a:pPr eaLnBrk="1" hangingPunct="1"/>
            <a:endParaRPr lang="nl-NL" smtClean="0"/>
          </a:p>
          <a:p>
            <a:pPr eaLnBrk="1" hangingPunct="1"/>
            <a:endParaRPr lang="nl-NL" smtClean="0"/>
          </a:p>
          <a:p>
            <a:pPr eaLnBrk="1" hangingPunct="1"/>
            <a:r>
              <a:rPr lang="en-GB" smtClean="0"/>
              <a:t>Onvoldoende (management) vinger aan de pols</a:t>
            </a:r>
            <a:endParaRPr lang="nl-NL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3400" y="1981200"/>
            <a:ext cx="4114800" cy="3505200"/>
          </a:xfrm>
        </p:spPr>
        <p:txBody>
          <a:bodyPr/>
          <a:lstStyle/>
          <a:p>
            <a:pPr eaLnBrk="1" hangingPunct="1"/>
            <a:r>
              <a:rPr lang="nl-NL" sz="2400" u="sng" smtClean="0"/>
              <a:t>Voorkomen van het gevaar</a:t>
            </a:r>
          </a:p>
          <a:p>
            <a:pPr eaLnBrk="1" hangingPunct="1"/>
            <a:endParaRPr lang="nl-NL" sz="2400" u="sng" smtClean="0"/>
          </a:p>
          <a:p>
            <a:pPr eaLnBrk="1" hangingPunct="1"/>
            <a:r>
              <a:rPr lang="nl-NL" sz="2400" smtClean="0"/>
              <a:t>Rapportages afdwingen</a:t>
            </a:r>
          </a:p>
          <a:p>
            <a:pPr eaLnBrk="1" hangingPunct="1"/>
            <a:r>
              <a:rPr lang="nl-NL" sz="2400" smtClean="0"/>
              <a:t>Rapportages bespreken</a:t>
            </a:r>
          </a:p>
          <a:p>
            <a:pPr eaLnBrk="1" hangingPunct="1"/>
            <a:r>
              <a:rPr lang="nl-NL" sz="2400" smtClean="0"/>
              <a:t>Rapport aanvullen met gewoon zelf vragen naar hoe het gaat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077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nl-NL" dirty="0" err="1" smtClean="0"/>
              <a:t>Prince</a:t>
            </a:r>
            <a:r>
              <a:rPr lang="nl-NL" dirty="0" smtClean="0"/>
              <a:t> 2: </a:t>
            </a:r>
            <a:br>
              <a:rPr lang="nl-NL" dirty="0" smtClean="0"/>
            </a:br>
            <a:r>
              <a:rPr lang="nl-NL" dirty="0" smtClean="0"/>
              <a:t>Management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exception</a:t>
            </a:r>
            <a:endParaRPr lang="nl-NL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3505200"/>
          </a:xfrm>
        </p:spPr>
        <p:txBody>
          <a:bodyPr/>
          <a:lstStyle/>
          <a:p>
            <a:pPr eaLnBrk="1" hangingPunct="1"/>
            <a:r>
              <a:rPr lang="nl-NL" sz="2000" dirty="0" smtClean="0"/>
              <a:t>In PID worden </a:t>
            </a:r>
            <a:r>
              <a:rPr lang="nl-NL" sz="2000" dirty="0" err="1" smtClean="0"/>
              <a:t>controls</a:t>
            </a:r>
            <a:r>
              <a:rPr lang="nl-NL" sz="2000" dirty="0" smtClean="0"/>
              <a:t> en toleranties gedefinieerd</a:t>
            </a:r>
          </a:p>
          <a:p>
            <a:pPr eaLnBrk="1" hangingPunct="1"/>
            <a:r>
              <a:rPr lang="nl-NL" sz="2000" dirty="0" smtClean="0"/>
              <a:t>Tijdens een fase grijpt stuurgroep alleen in als </a:t>
            </a:r>
            <a:br>
              <a:rPr lang="nl-NL" sz="2000" dirty="0" smtClean="0"/>
            </a:br>
            <a:r>
              <a:rPr lang="nl-NL" sz="2000" dirty="0" smtClean="0"/>
              <a:t>het project “buiten de lijntje” komt </a:t>
            </a:r>
            <a:r>
              <a:rPr lang="nl-NL" sz="2000" dirty="0" smtClean="0">
                <a:sym typeface="Wingdings" pitchFamily="2" charset="2"/>
              </a:rPr>
              <a:t> </a:t>
            </a:r>
            <a:r>
              <a:rPr lang="nl-NL" sz="2000" dirty="0" err="1" smtClean="0">
                <a:sym typeface="Wingdings" pitchFamily="2" charset="2"/>
              </a:rPr>
              <a:t>exception</a:t>
            </a:r>
            <a:r>
              <a:rPr lang="nl-NL" sz="2000" dirty="0" smtClean="0">
                <a:sym typeface="Wingdings" pitchFamily="2" charset="2"/>
              </a:rPr>
              <a:t> report</a:t>
            </a:r>
            <a:endParaRPr lang="nl-NL" sz="2000" dirty="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979488" y="3665538"/>
            <a:ext cx="5581650" cy="21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Dirigeren van een project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979488" y="6418263"/>
            <a:ext cx="5038725" cy="211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Plannen maken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62000" y="4681538"/>
            <a:ext cx="1030288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Opstarten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900238" y="4089400"/>
            <a:ext cx="1030287" cy="508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Initiëren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3038475" y="4681538"/>
            <a:ext cx="10287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Beheersen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 fase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3038475" y="5529263"/>
            <a:ext cx="10287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Managen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product-</a:t>
            </a:r>
          </a:p>
          <a:p>
            <a:pPr algn="ctr" eaLnBrk="0" hangingPunct="0"/>
            <a:r>
              <a:rPr lang="nl-NL" sz="1200">
                <a:latin typeface="Arial" charset="0"/>
              </a:rPr>
              <a:t>oplevering</a:t>
            </a: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4284663" y="4681538"/>
            <a:ext cx="1030287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Managen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fase-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overgangen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5584825" y="4681538"/>
            <a:ext cx="1030288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Afsluiten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1249363" y="5189538"/>
            <a:ext cx="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>
            <a:off x="1249363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2171700" y="3876675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2551113" y="3876675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2333625" y="4597400"/>
            <a:ext cx="0" cy="182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3200400" y="3876675"/>
            <a:ext cx="0" cy="804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>
            <a:off x="3851275" y="3876675"/>
            <a:ext cx="0" cy="804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71" name="Line 20"/>
          <p:cNvSpPr>
            <a:spLocks noChangeShapeType="1"/>
          </p:cNvSpPr>
          <p:nvPr/>
        </p:nvSpPr>
        <p:spPr bwMode="auto">
          <a:xfrm>
            <a:off x="4772025" y="3876675"/>
            <a:ext cx="0" cy="804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72" name="Line 21"/>
          <p:cNvSpPr>
            <a:spLocks noChangeShapeType="1"/>
          </p:cNvSpPr>
          <p:nvPr/>
        </p:nvSpPr>
        <p:spPr bwMode="auto">
          <a:xfrm>
            <a:off x="6073775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>
            <a:off x="3254375" y="5189538"/>
            <a:ext cx="0" cy="339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3851275" y="5189538"/>
            <a:ext cx="0" cy="339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V="1">
            <a:off x="3525838" y="6037263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 flipV="1">
            <a:off x="4772025" y="5189538"/>
            <a:ext cx="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>
            <a:off x="4067175" y="4935538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3578" name="Line 27"/>
          <p:cNvSpPr>
            <a:spLocks noChangeShapeType="1"/>
          </p:cNvSpPr>
          <p:nvPr/>
        </p:nvSpPr>
        <p:spPr bwMode="auto">
          <a:xfrm>
            <a:off x="5314950" y="493553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696200" cy="914400"/>
          </a:xfrm>
        </p:spPr>
        <p:txBody>
          <a:bodyPr/>
          <a:lstStyle/>
          <a:p>
            <a:pPr algn="l" eaLnBrk="1" hangingPunct="1"/>
            <a:r>
              <a:rPr lang="nl-NL" smtClean="0"/>
              <a:t>Prince 2: Business Case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z="2000" smtClean="0"/>
              <a:t>Stuurgroep is eigenaar van de  Business Case</a:t>
            </a:r>
          </a:p>
          <a:p>
            <a:pPr eaLnBrk="1" hangingPunct="1"/>
            <a:r>
              <a:rPr lang="nl-NL" sz="2000" smtClean="0"/>
              <a:t>Heroverweging voor iedere start volgende fase</a:t>
            </a:r>
          </a:p>
          <a:p>
            <a:pPr eaLnBrk="1" hangingPunct="1"/>
            <a:r>
              <a:rPr lang="nl-NL" sz="2000" smtClean="0"/>
              <a:t>Projectleider levert input voor deze evaluatie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2000" y="3665538"/>
            <a:ext cx="5853113" cy="2963862"/>
            <a:chOff x="480" y="2309"/>
            <a:chExt cx="3687" cy="1867"/>
          </a:xfrm>
        </p:grpSpPr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617" y="2309"/>
              <a:ext cx="3516" cy="13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Dirigeren van een project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617" y="4043"/>
              <a:ext cx="3174" cy="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Plannen maken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480" y="2949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Opstarten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1197" y="2576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Initiëren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1914" y="2949"/>
              <a:ext cx="648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Beheersen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 fase</a:t>
              </a:r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1914" y="3483"/>
              <a:ext cx="648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Managen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product-</a:t>
              </a:r>
            </a:p>
            <a:p>
              <a:pPr algn="ctr" eaLnBrk="0" hangingPunct="0"/>
              <a:r>
                <a:rPr lang="nl-NL" sz="1200">
                  <a:latin typeface="Arial" charset="0"/>
                </a:rPr>
                <a:t>oplevering</a:t>
              </a: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2699" y="2949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Managen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fase-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overgangen</a:t>
              </a:r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3518" y="2949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Afsluiten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787" y="3269"/>
              <a:ext cx="0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787" y="2442"/>
              <a:ext cx="0" cy="5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1368" y="2442"/>
              <a:ext cx="0" cy="1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1607" y="244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1470" y="2896"/>
              <a:ext cx="0" cy="1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2016" y="2442"/>
              <a:ext cx="0" cy="5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2426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006" y="2442"/>
              <a:ext cx="0" cy="5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>
              <a:off x="3826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>
              <a:off x="2050" y="3269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2426" y="3269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 flipV="1">
              <a:off x="2221" y="380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 flipV="1">
              <a:off x="3006" y="3269"/>
              <a:ext cx="0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2562" y="3109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3348" y="310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4581" name="Line 29"/>
          <p:cNvSpPr>
            <a:spLocks noChangeShapeType="1"/>
          </p:cNvSpPr>
          <p:nvPr/>
        </p:nvSpPr>
        <p:spPr bwMode="auto">
          <a:xfrm flipH="1">
            <a:off x="6781800" y="28194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4582" name="Line 30"/>
          <p:cNvSpPr>
            <a:spLocks noChangeShapeType="1"/>
          </p:cNvSpPr>
          <p:nvPr/>
        </p:nvSpPr>
        <p:spPr bwMode="auto">
          <a:xfrm flipH="1" flipV="1">
            <a:off x="7010400" y="20574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696200" cy="914400"/>
          </a:xfrm>
        </p:spPr>
        <p:txBody>
          <a:bodyPr/>
          <a:lstStyle/>
          <a:p>
            <a:pPr algn="l" eaLnBrk="1" hangingPunct="1"/>
            <a:r>
              <a:rPr lang="nl-NL" smtClean="0"/>
              <a:t>Prince 2: Fases (stages)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z="2000" smtClean="0"/>
              <a:t>Per fase concrete producten als resultaat</a:t>
            </a:r>
          </a:p>
          <a:p>
            <a:pPr eaLnBrk="1" hangingPunct="1"/>
            <a:r>
              <a:rPr lang="nl-NL" sz="2000" smtClean="0"/>
              <a:t>Per fase een faseplan (detailplanning)</a:t>
            </a:r>
          </a:p>
          <a:p>
            <a:pPr eaLnBrk="1" hangingPunct="1"/>
            <a:r>
              <a:rPr lang="nl-NL" sz="2000" smtClean="0"/>
              <a:t>Per fase een evaluatie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2000" y="3665538"/>
            <a:ext cx="5853113" cy="2963862"/>
            <a:chOff x="480" y="2309"/>
            <a:chExt cx="3687" cy="1867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617" y="2309"/>
              <a:ext cx="3516" cy="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Dirigeren van een project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617" y="4043"/>
              <a:ext cx="3174" cy="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Plannen maken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480" y="2949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Opstarten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197" y="2576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Initiëren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914" y="2949"/>
              <a:ext cx="648" cy="32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 b="1">
                  <a:solidFill>
                    <a:schemeClr val="bg1"/>
                  </a:solidFill>
                  <a:latin typeface="Arial" charset="0"/>
                </a:rPr>
                <a:t>Beheersen</a:t>
              </a:r>
              <a:br>
                <a:rPr lang="nl-NL" sz="1200" b="1">
                  <a:solidFill>
                    <a:schemeClr val="bg1"/>
                  </a:solidFill>
                  <a:latin typeface="Arial" charset="0"/>
                </a:rPr>
              </a:br>
              <a:r>
                <a:rPr lang="nl-NL" sz="1200" b="1">
                  <a:solidFill>
                    <a:schemeClr val="bg1"/>
                  </a:solidFill>
                  <a:latin typeface="Arial" charset="0"/>
                </a:rPr>
                <a:t>van een fase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914" y="3483"/>
              <a:ext cx="648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Managen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product-</a:t>
              </a:r>
            </a:p>
            <a:p>
              <a:pPr algn="ctr" eaLnBrk="0" hangingPunct="0"/>
              <a:r>
                <a:rPr lang="nl-NL" sz="1200">
                  <a:latin typeface="Arial" charset="0"/>
                </a:rPr>
                <a:t>oplevering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699" y="2949"/>
              <a:ext cx="649" cy="32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 b="1">
                  <a:solidFill>
                    <a:schemeClr val="bg1"/>
                  </a:solidFill>
                  <a:latin typeface="Arial" charset="0"/>
                </a:rPr>
                <a:t>Managen</a:t>
              </a:r>
              <a:br>
                <a:rPr lang="nl-NL" sz="1200" b="1">
                  <a:solidFill>
                    <a:schemeClr val="bg1"/>
                  </a:solidFill>
                  <a:latin typeface="Arial" charset="0"/>
                </a:rPr>
              </a:br>
              <a:r>
                <a:rPr lang="nl-NL" sz="1200" b="1">
                  <a:solidFill>
                    <a:schemeClr val="bg1"/>
                  </a:solidFill>
                  <a:latin typeface="Arial" charset="0"/>
                </a:rPr>
                <a:t>van fase-</a:t>
              </a:r>
              <a:br>
                <a:rPr lang="nl-NL" sz="1200" b="1">
                  <a:solidFill>
                    <a:schemeClr val="bg1"/>
                  </a:solidFill>
                  <a:latin typeface="Arial" charset="0"/>
                </a:rPr>
              </a:br>
              <a:r>
                <a:rPr lang="nl-NL" sz="1200" b="1">
                  <a:solidFill>
                    <a:schemeClr val="bg1"/>
                  </a:solidFill>
                  <a:latin typeface="Arial" charset="0"/>
                </a:rPr>
                <a:t>overgangen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3518" y="2949"/>
              <a:ext cx="649" cy="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200">
                  <a:latin typeface="Arial" charset="0"/>
                </a:rPr>
                <a:t>Afsluiten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van een</a:t>
              </a:r>
              <a:br>
                <a:rPr lang="nl-NL" sz="1200">
                  <a:latin typeface="Arial" charset="0"/>
                </a:rPr>
              </a:br>
              <a:r>
                <a:rPr lang="nl-NL" sz="1200">
                  <a:latin typeface="Arial" charset="0"/>
                </a:rPr>
                <a:t>project</a:t>
              </a: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787" y="3269"/>
              <a:ext cx="0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787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368" y="244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607" y="244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1470" y="2896"/>
              <a:ext cx="0" cy="1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2016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426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3006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826" y="2442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2050" y="3269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2426" y="3269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V="1">
              <a:off x="2221" y="380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V="1">
              <a:off x="3006" y="3269"/>
              <a:ext cx="0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2562" y="3109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3348" y="310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001000" cy="914400"/>
          </a:xfrm>
        </p:spPr>
        <p:txBody>
          <a:bodyPr/>
          <a:lstStyle/>
          <a:p>
            <a:pPr algn="l" eaLnBrk="1" hangingPunct="1"/>
            <a:r>
              <a:rPr lang="nl-NL" smtClean="0"/>
              <a:t>Prince 2: Eerst PBS dan WBS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z="2000" smtClean="0"/>
              <a:t>Definieer eerst je product structuur</a:t>
            </a:r>
          </a:p>
          <a:p>
            <a:pPr eaLnBrk="1" hangingPunct="1"/>
            <a:r>
              <a:rPr lang="nl-NL" sz="2000" smtClean="0"/>
              <a:t>Daaruit volgt vanzelf je WBS (1-op-n)</a:t>
            </a:r>
          </a:p>
          <a:p>
            <a:pPr eaLnBrk="1" hangingPunct="1"/>
            <a:r>
              <a:rPr lang="nl-NL" sz="2000" smtClean="0"/>
              <a:t>Er wordt niets gedaan zonder concrete output</a:t>
            </a:r>
          </a:p>
        </p:txBody>
      </p:sp>
      <p:sp>
        <p:nvSpPr>
          <p:cNvPr id="26628" name="Rectangle 1029"/>
          <p:cNvSpPr>
            <a:spLocks noChangeArrowheads="1"/>
          </p:cNvSpPr>
          <p:nvPr/>
        </p:nvSpPr>
        <p:spPr bwMode="auto">
          <a:xfrm>
            <a:off x="979488" y="3665538"/>
            <a:ext cx="5581650" cy="21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Dirigeren van een project</a:t>
            </a:r>
          </a:p>
        </p:txBody>
      </p:sp>
      <p:sp>
        <p:nvSpPr>
          <p:cNvPr id="26629" name="Rectangle 1030"/>
          <p:cNvSpPr>
            <a:spLocks noChangeArrowheads="1"/>
          </p:cNvSpPr>
          <p:nvPr/>
        </p:nvSpPr>
        <p:spPr bwMode="auto">
          <a:xfrm>
            <a:off x="979488" y="6418263"/>
            <a:ext cx="5038725" cy="211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Plannen maken</a:t>
            </a:r>
          </a:p>
        </p:txBody>
      </p:sp>
      <p:sp>
        <p:nvSpPr>
          <p:cNvPr id="26630" name="Rectangle 1031"/>
          <p:cNvSpPr>
            <a:spLocks noChangeArrowheads="1"/>
          </p:cNvSpPr>
          <p:nvPr/>
        </p:nvSpPr>
        <p:spPr bwMode="auto">
          <a:xfrm>
            <a:off x="762000" y="4681538"/>
            <a:ext cx="1030288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Opstarten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6631" name="Rectangle 1032"/>
          <p:cNvSpPr>
            <a:spLocks noChangeArrowheads="1"/>
          </p:cNvSpPr>
          <p:nvPr/>
        </p:nvSpPr>
        <p:spPr bwMode="auto">
          <a:xfrm>
            <a:off x="1900238" y="4089400"/>
            <a:ext cx="1030287" cy="508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 b="1">
                <a:solidFill>
                  <a:schemeClr val="bg1"/>
                </a:solidFill>
                <a:latin typeface="Arial" charset="0"/>
              </a:rPr>
              <a:t>Initiëren</a:t>
            </a:r>
            <a:br>
              <a:rPr lang="nl-NL" sz="1200" b="1">
                <a:solidFill>
                  <a:schemeClr val="bg1"/>
                </a:solidFill>
                <a:latin typeface="Arial" charset="0"/>
              </a:rPr>
            </a:br>
            <a:r>
              <a:rPr lang="nl-NL" sz="1200" b="1">
                <a:solidFill>
                  <a:schemeClr val="bg1"/>
                </a:solidFill>
                <a:latin typeface="Arial" charset="0"/>
              </a:rPr>
              <a:t>van een</a:t>
            </a:r>
            <a:br>
              <a:rPr lang="nl-NL" sz="1200" b="1">
                <a:solidFill>
                  <a:schemeClr val="bg1"/>
                </a:solidFill>
                <a:latin typeface="Arial" charset="0"/>
              </a:rPr>
            </a:br>
            <a:r>
              <a:rPr lang="nl-NL" sz="1200" b="1">
                <a:solidFill>
                  <a:schemeClr val="bg1"/>
                </a:solidFill>
                <a:latin typeface="Arial" charset="0"/>
              </a:rPr>
              <a:t>project</a:t>
            </a:r>
          </a:p>
        </p:txBody>
      </p:sp>
      <p:sp>
        <p:nvSpPr>
          <p:cNvPr id="26632" name="Rectangle 1033"/>
          <p:cNvSpPr>
            <a:spLocks noChangeArrowheads="1"/>
          </p:cNvSpPr>
          <p:nvPr/>
        </p:nvSpPr>
        <p:spPr bwMode="auto">
          <a:xfrm>
            <a:off x="3038475" y="4681538"/>
            <a:ext cx="10287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Beheersen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 fase</a:t>
            </a:r>
          </a:p>
        </p:txBody>
      </p:sp>
      <p:sp>
        <p:nvSpPr>
          <p:cNvPr id="26633" name="Rectangle 1034"/>
          <p:cNvSpPr>
            <a:spLocks noChangeArrowheads="1"/>
          </p:cNvSpPr>
          <p:nvPr/>
        </p:nvSpPr>
        <p:spPr bwMode="auto">
          <a:xfrm>
            <a:off x="3038475" y="5529263"/>
            <a:ext cx="10287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Managen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product-</a:t>
            </a:r>
          </a:p>
          <a:p>
            <a:pPr algn="ctr" eaLnBrk="0" hangingPunct="0"/>
            <a:r>
              <a:rPr lang="nl-NL" sz="1200">
                <a:latin typeface="Arial" charset="0"/>
              </a:rPr>
              <a:t>oplevering</a:t>
            </a:r>
          </a:p>
        </p:txBody>
      </p:sp>
      <p:sp>
        <p:nvSpPr>
          <p:cNvPr id="26634" name="Rectangle 1035"/>
          <p:cNvSpPr>
            <a:spLocks noChangeArrowheads="1"/>
          </p:cNvSpPr>
          <p:nvPr/>
        </p:nvSpPr>
        <p:spPr bwMode="auto">
          <a:xfrm>
            <a:off x="4284663" y="4681538"/>
            <a:ext cx="1030287" cy="508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 b="1">
                <a:solidFill>
                  <a:schemeClr val="bg1"/>
                </a:solidFill>
                <a:latin typeface="Arial" charset="0"/>
              </a:rPr>
              <a:t>Managen</a:t>
            </a:r>
            <a:br>
              <a:rPr lang="nl-NL" sz="1200" b="1">
                <a:solidFill>
                  <a:schemeClr val="bg1"/>
                </a:solidFill>
                <a:latin typeface="Arial" charset="0"/>
              </a:rPr>
            </a:br>
            <a:r>
              <a:rPr lang="nl-NL" sz="1200" b="1">
                <a:solidFill>
                  <a:schemeClr val="bg1"/>
                </a:solidFill>
                <a:latin typeface="Arial" charset="0"/>
              </a:rPr>
              <a:t>van fase-</a:t>
            </a:r>
            <a:br>
              <a:rPr lang="nl-NL" sz="1200" b="1">
                <a:solidFill>
                  <a:schemeClr val="bg1"/>
                </a:solidFill>
                <a:latin typeface="Arial" charset="0"/>
              </a:rPr>
            </a:br>
            <a:r>
              <a:rPr lang="nl-NL" sz="1200" b="1">
                <a:solidFill>
                  <a:schemeClr val="bg1"/>
                </a:solidFill>
                <a:latin typeface="Arial" charset="0"/>
              </a:rPr>
              <a:t>overgangen</a:t>
            </a:r>
          </a:p>
        </p:txBody>
      </p:sp>
      <p:sp>
        <p:nvSpPr>
          <p:cNvPr id="26635" name="Rectangle 1036"/>
          <p:cNvSpPr>
            <a:spLocks noChangeArrowheads="1"/>
          </p:cNvSpPr>
          <p:nvPr/>
        </p:nvSpPr>
        <p:spPr bwMode="auto">
          <a:xfrm>
            <a:off x="5584825" y="4681538"/>
            <a:ext cx="1030288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Afsluiten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6636" name="Line 1037"/>
          <p:cNvSpPr>
            <a:spLocks noChangeShapeType="1"/>
          </p:cNvSpPr>
          <p:nvPr/>
        </p:nvSpPr>
        <p:spPr bwMode="auto">
          <a:xfrm>
            <a:off x="1249363" y="5189538"/>
            <a:ext cx="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37" name="Line 1038"/>
          <p:cNvSpPr>
            <a:spLocks noChangeShapeType="1"/>
          </p:cNvSpPr>
          <p:nvPr/>
        </p:nvSpPr>
        <p:spPr bwMode="auto">
          <a:xfrm>
            <a:off x="1249363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38" name="Line 1039"/>
          <p:cNvSpPr>
            <a:spLocks noChangeShapeType="1"/>
          </p:cNvSpPr>
          <p:nvPr/>
        </p:nvSpPr>
        <p:spPr bwMode="auto">
          <a:xfrm>
            <a:off x="2171700" y="3876675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6639" name="Line 1040"/>
          <p:cNvSpPr>
            <a:spLocks noChangeShapeType="1"/>
          </p:cNvSpPr>
          <p:nvPr/>
        </p:nvSpPr>
        <p:spPr bwMode="auto">
          <a:xfrm>
            <a:off x="2551113" y="3876675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40" name="Line 1041"/>
          <p:cNvSpPr>
            <a:spLocks noChangeShapeType="1"/>
          </p:cNvSpPr>
          <p:nvPr/>
        </p:nvSpPr>
        <p:spPr bwMode="auto">
          <a:xfrm>
            <a:off x="2333625" y="4597400"/>
            <a:ext cx="0" cy="182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41" name="Line 1042"/>
          <p:cNvSpPr>
            <a:spLocks noChangeShapeType="1"/>
          </p:cNvSpPr>
          <p:nvPr/>
        </p:nvSpPr>
        <p:spPr bwMode="auto">
          <a:xfrm>
            <a:off x="3200400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6642" name="Line 1043"/>
          <p:cNvSpPr>
            <a:spLocks noChangeShapeType="1"/>
          </p:cNvSpPr>
          <p:nvPr/>
        </p:nvSpPr>
        <p:spPr bwMode="auto">
          <a:xfrm>
            <a:off x="3851275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43" name="Line 1044"/>
          <p:cNvSpPr>
            <a:spLocks noChangeShapeType="1"/>
          </p:cNvSpPr>
          <p:nvPr/>
        </p:nvSpPr>
        <p:spPr bwMode="auto">
          <a:xfrm>
            <a:off x="4772025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44" name="Line 1045"/>
          <p:cNvSpPr>
            <a:spLocks noChangeShapeType="1"/>
          </p:cNvSpPr>
          <p:nvPr/>
        </p:nvSpPr>
        <p:spPr bwMode="auto">
          <a:xfrm>
            <a:off x="6073775" y="3876675"/>
            <a:ext cx="0" cy="80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45" name="Line 1046"/>
          <p:cNvSpPr>
            <a:spLocks noChangeShapeType="1"/>
          </p:cNvSpPr>
          <p:nvPr/>
        </p:nvSpPr>
        <p:spPr bwMode="auto">
          <a:xfrm>
            <a:off x="3254375" y="5189538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6646" name="Line 1047"/>
          <p:cNvSpPr>
            <a:spLocks noChangeShapeType="1"/>
          </p:cNvSpPr>
          <p:nvPr/>
        </p:nvSpPr>
        <p:spPr bwMode="auto">
          <a:xfrm>
            <a:off x="3851275" y="5189538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647" name="Line 1048"/>
          <p:cNvSpPr>
            <a:spLocks noChangeShapeType="1"/>
          </p:cNvSpPr>
          <p:nvPr/>
        </p:nvSpPr>
        <p:spPr bwMode="auto">
          <a:xfrm flipV="1">
            <a:off x="3525838" y="60372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6648" name="Line 1049"/>
          <p:cNvSpPr>
            <a:spLocks noChangeShapeType="1"/>
          </p:cNvSpPr>
          <p:nvPr/>
        </p:nvSpPr>
        <p:spPr bwMode="auto">
          <a:xfrm flipV="1">
            <a:off x="4772025" y="5189538"/>
            <a:ext cx="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6649" name="Line 1050"/>
          <p:cNvSpPr>
            <a:spLocks noChangeShapeType="1"/>
          </p:cNvSpPr>
          <p:nvPr/>
        </p:nvSpPr>
        <p:spPr bwMode="auto">
          <a:xfrm>
            <a:off x="4067175" y="4935538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6650" name="Line 1051"/>
          <p:cNvSpPr>
            <a:spLocks noChangeShapeType="1"/>
          </p:cNvSpPr>
          <p:nvPr/>
        </p:nvSpPr>
        <p:spPr bwMode="auto">
          <a:xfrm>
            <a:off x="5314950" y="493553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Gevaren voor een project 	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3805238" cy="3505200"/>
          </a:xfrm>
        </p:spPr>
        <p:txBody>
          <a:bodyPr/>
          <a:lstStyle/>
          <a:p>
            <a:pPr eaLnBrk="1" hangingPunct="1"/>
            <a:r>
              <a:rPr lang="nl-NL" u="sng" smtClean="0"/>
              <a:t>Gevaar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en-GB" smtClean="0"/>
              <a:t>Onvoldoende risico management</a:t>
            </a:r>
          </a:p>
          <a:p>
            <a:pPr eaLnBrk="1" hangingPunct="1"/>
            <a:endParaRPr lang="nl-NL" smtClean="0"/>
          </a:p>
          <a:p>
            <a:pPr eaLnBrk="1" hangingPunct="1"/>
            <a:endParaRPr lang="nl-NL" smtClean="0"/>
          </a:p>
        </p:txBody>
      </p:sp>
      <p:sp>
        <p:nvSpPr>
          <p:cNvPr id="27652" name="Rectangle 1028"/>
          <p:cNvSpPr>
            <a:spLocks noGrp="1" noChangeArrowheads="1"/>
          </p:cNvSpPr>
          <p:nvPr>
            <p:ph sz="half" idx="2"/>
          </p:nvPr>
        </p:nvSpPr>
        <p:spPr>
          <a:xfrm>
            <a:off x="4652963" y="1981200"/>
            <a:ext cx="3805237" cy="3505200"/>
          </a:xfrm>
        </p:spPr>
        <p:txBody>
          <a:bodyPr/>
          <a:lstStyle/>
          <a:p>
            <a:pPr eaLnBrk="1" hangingPunct="1"/>
            <a:r>
              <a:rPr lang="nl-NL" sz="2400" u="sng" smtClean="0"/>
              <a:t>Voorkomen van het gevaar</a:t>
            </a:r>
          </a:p>
          <a:p>
            <a:pPr eaLnBrk="1" hangingPunct="1"/>
            <a:endParaRPr lang="nl-NL" sz="2400" smtClean="0"/>
          </a:p>
          <a:p>
            <a:pPr eaLnBrk="1" hangingPunct="1"/>
            <a:r>
              <a:rPr lang="nl-NL" sz="2400" smtClean="0"/>
              <a:t>Risico Manager</a:t>
            </a:r>
          </a:p>
          <a:p>
            <a:pPr eaLnBrk="1" hangingPunct="1"/>
            <a:endParaRPr lang="nl-NL" sz="2400" smtClean="0"/>
          </a:p>
          <a:p>
            <a:pPr eaLnBrk="1" hangingPunct="1"/>
            <a:r>
              <a:rPr lang="nl-NL" sz="2400" smtClean="0"/>
              <a:t>Risico’s op papier</a:t>
            </a:r>
          </a:p>
          <a:p>
            <a:pPr eaLnBrk="1" hangingPunct="1"/>
            <a:endParaRPr lang="nl-NL" sz="2400" smtClean="0"/>
          </a:p>
          <a:p>
            <a:pPr eaLnBrk="1" hangingPunct="1"/>
            <a:r>
              <a:rPr lang="nl-NL" sz="2400" smtClean="0"/>
              <a:t>Risico eigenaren</a:t>
            </a:r>
          </a:p>
          <a:p>
            <a:pPr eaLnBrk="1" hangingPunct="1"/>
            <a:endParaRPr lang="nl-NL" sz="24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661988"/>
            <a:ext cx="8229600" cy="914400"/>
          </a:xfrm>
        </p:spPr>
        <p:txBody>
          <a:bodyPr/>
          <a:lstStyle/>
          <a:p>
            <a:pPr algn="l" eaLnBrk="1" hangingPunct="1"/>
            <a:r>
              <a:rPr lang="nl-NL" smtClean="0"/>
              <a:t>Prince 2: Risico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23988"/>
            <a:ext cx="8229600" cy="4525962"/>
          </a:xfrm>
        </p:spPr>
        <p:txBody>
          <a:bodyPr/>
          <a:lstStyle/>
          <a:p>
            <a:pPr eaLnBrk="1" hangingPunct="1"/>
            <a:r>
              <a:rPr lang="nl-NL" sz="2000" smtClean="0"/>
              <a:t>PL en het team houden continu een risico-log bij</a:t>
            </a:r>
          </a:p>
          <a:p>
            <a:pPr eaLnBrk="1" hangingPunct="1"/>
            <a:r>
              <a:rPr lang="nl-NL" sz="2000" smtClean="0"/>
              <a:t>Per risico een classificatie en mitigationplan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979488" y="3232150"/>
            <a:ext cx="5581650" cy="21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Dirigeren van een project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979488" y="5984875"/>
            <a:ext cx="5038725" cy="21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Plannen maken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62000" y="4248150"/>
            <a:ext cx="1030288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Opstarten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900238" y="3656013"/>
            <a:ext cx="1030287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Initiëren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038475" y="4248150"/>
            <a:ext cx="1028700" cy="508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 b="1">
                <a:solidFill>
                  <a:schemeClr val="bg1"/>
                </a:solidFill>
                <a:latin typeface="Arial" charset="0"/>
              </a:rPr>
              <a:t>Beheersen</a:t>
            </a:r>
            <a:br>
              <a:rPr lang="nl-NL" sz="1200" b="1">
                <a:solidFill>
                  <a:schemeClr val="bg1"/>
                </a:solidFill>
                <a:latin typeface="Arial" charset="0"/>
              </a:rPr>
            </a:br>
            <a:r>
              <a:rPr lang="nl-NL" sz="1200" b="1">
                <a:solidFill>
                  <a:schemeClr val="bg1"/>
                </a:solidFill>
                <a:latin typeface="Arial" charset="0"/>
              </a:rPr>
              <a:t>van een fase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38475" y="5095875"/>
            <a:ext cx="1028700" cy="508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 b="1">
                <a:solidFill>
                  <a:schemeClr val="bg1"/>
                </a:solidFill>
                <a:latin typeface="Arial" charset="0"/>
              </a:rPr>
              <a:t>Managen</a:t>
            </a:r>
            <a:br>
              <a:rPr lang="nl-NL" sz="1200" b="1">
                <a:solidFill>
                  <a:schemeClr val="bg1"/>
                </a:solidFill>
                <a:latin typeface="Arial" charset="0"/>
              </a:rPr>
            </a:br>
            <a:r>
              <a:rPr lang="nl-NL" sz="1200" b="1">
                <a:solidFill>
                  <a:schemeClr val="bg1"/>
                </a:solidFill>
                <a:latin typeface="Arial" charset="0"/>
              </a:rPr>
              <a:t>van product-</a:t>
            </a:r>
          </a:p>
          <a:p>
            <a:pPr algn="ctr" eaLnBrk="0" hangingPunct="0"/>
            <a:r>
              <a:rPr lang="nl-NL" sz="1200" b="1">
                <a:solidFill>
                  <a:schemeClr val="bg1"/>
                </a:solidFill>
                <a:latin typeface="Arial" charset="0"/>
              </a:rPr>
              <a:t>oplevering</a:t>
            </a: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4284663" y="4248150"/>
            <a:ext cx="1030287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Managen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fase-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overgangen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5584825" y="4248150"/>
            <a:ext cx="1030288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200">
                <a:latin typeface="Arial" charset="0"/>
              </a:rPr>
              <a:t>Afsluiten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van een</a:t>
            </a:r>
            <a:br>
              <a:rPr lang="nl-NL" sz="1200">
                <a:latin typeface="Arial" charset="0"/>
              </a:rPr>
            </a:br>
            <a:r>
              <a:rPr lang="nl-NL" sz="1200">
                <a:latin typeface="Arial" charset="0"/>
              </a:rPr>
              <a:t>project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249363" y="4756150"/>
            <a:ext cx="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1249363" y="3443288"/>
            <a:ext cx="0" cy="80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2171700" y="344328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2551113" y="3443288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88" name="Line 17"/>
          <p:cNvSpPr>
            <a:spLocks noChangeShapeType="1"/>
          </p:cNvSpPr>
          <p:nvPr/>
        </p:nvSpPr>
        <p:spPr bwMode="auto">
          <a:xfrm>
            <a:off x="2333625" y="4164013"/>
            <a:ext cx="0" cy="182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3200400" y="3443288"/>
            <a:ext cx="0" cy="80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3851275" y="3443288"/>
            <a:ext cx="0" cy="80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>
            <a:off x="4772025" y="3443288"/>
            <a:ext cx="0" cy="80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6073775" y="3443288"/>
            <a:ext cx="0" cy="80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3254375" y="475615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3851275" y="475615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 flipV="1">
            <a:off x="3525838" y="5603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V="1">
            <a:off x="4772025" y="4756150"/>
            <a:ext cx="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4067175" y="450215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8698" name="Line 27"/>
          <p:cNvSpPr>
            <a:spLocks noChangeShapeType="1"/>
          </p:cNvSpPr>
          <p:nvPr/>
        </p:nvSpPr>
        <p:spPr bwMode="auto">
          <a:xfrm>
            <a:off x="5314950" y="4502150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Gevaren voor een project 	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828800"/>
            <a:ext cx="3805238" cy="3505200"/>
          </a:xfrm>
        </p:spPr>
        <p:txBody>
          <a:bodyPr/>
          <a:lstStyle/>
          <a:p>
            <a:pPr eaLnBrk="1" hangingPunct="1"/>
            <a:r>
              <a:rPr lang="nl-NL" u="sng" smtClean="0"/>
              <a:t>Gevaar</a:t>
            </a:r>
          </a:p>
          <a:p>
            <a:pPr eaLnBrk="1" hangingPunct="1"/>
            <a:r>
              <a:rPr lang="en-GB" smtClean="0"/>
              <a:t>De planning loslaten in kritieke situaties</a:t>
            </a:r>
            <a:endParaRPr lang="nl-NL" smtClean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19613" y="2273300"/>
            <a:ext cx="4229100" cy="3975100"/>
          </a:xfrm>
        </p:spPr>
        <p:txBody>
          <a:bodyPr/>
          <a:lstStyle/>
          <a:p>
            <a:pPr eaLnBrk="1" hangingPunct="1"/>
            <a:r>
              <a:rPr lang="nl-NL" u="sng" smtClean="0"/>
              <a:t>Voorkomen van het gevaar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smtClean="0"/>
              <a:t>Het hoofd koel houden</a:t>
            </a:r>
            <a:br>
              <a:rPr lang="nl-NL" smtClean="0"/>
            </a:br>
            <a:r>
              <a:rPr lang="nl-NL" smtClean="0"/>
              <a:t>Wat was het plan, de risico’s,de afspraken, de speelruimte</a:t>
            </a:r>
          </a:p>
        </p:txBody>
      </p:sp>
      <p:pic>
        <p:nvPicPr>
          <p:cNvPr id="29701" name="Picture 5" descr="pe01475_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3581400"/>
            <a:ext cx="27955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nl-NL" dirty="0" smtClean="0"/>
          </a:p>
          <a:p>
            <a:r>
              <a:rPr lang="nl-NL" dirty="0" smtClean="0"/>
              <a:t>Behandelen alle theorie </a:t>
            </a:r>
          </a:p>
          <a:p>
            <a:r>
              <a:rPr lang="nl-NL" dirty="0" smtClean="0"/>
              <a:t>Theorie toepassen in oefencasus. </a:t>
            </a:r>
          </a:p>
          <a:p>
            <a:r>
              <a:rPr lang="nl-NL" dirty="0" smtClean="0"/>
              <a:t>Bedoeld als training van de theorie. </a:t>
            </a:r>
          </a:p>
          <a:p>
            <a:r>
              <a:rPr lang="nl-NL" dirty="0" smtClean="0"/>
              <a:t>Casus wordt niet beoordeeld.</a:t>
            </a:r>
          </a:p>
          <a:p>
            <a:endParaRPr lang="nl-NL" dirty="0" smtClean="0"/>
          </a:p>
          <a:p>
            <a:r>
              <a:rPr lang="nl-NL" dirty="0" smtClean="0"/>
              <a:t>Methodiek zal veelvuldig gebruikt worden in projecten en afstudeerprojecten.</a:t>
            </a:r>
          </a:p>
          <a:p>
            <a:endParaRPr lang="nl-NL" dirty="0" smtClean="0"/>
          </a:p>
          <a:p>
            <a:r>
              <a:rPr lang="nl-NL" dirty="0" smtClean="0"/>
              <a:t>Theorietoets 40 multiple choice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Gevaren voor een project 	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3805238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2400" u="sng" smtClean="0"/>
              <a:t>Gevaar</a:t>
            </a:r>
          </a:p>
          <a:p>
            <a:pPr eaLnBrk="1" hangingPunct="1">
              <a:lnSpc>
                <a:spcPct val="90000"/>
              </a:lnSpc>
            </a:pPr>
            <a:endParaRPr lang="nl-NL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Onvoldoende of te optimitische planning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Belangrijke taken niet in de schattingen meenemen</a:t>
            </a:r>
          </a:p>
          <a:p>
            <a:pPr eaLnBrk="1" hangingPunct="1">
              <a:lnSpc>
                <a:spcPct val="90000"/>
              </a:lnSpc>
            </a:pPr>
            <a:endParaRPr lang="nl-NL" sz="2400" smtClean="0"/>
          </a:p>
          <a:p>
            <a:pPr eaLnBrk="1" hangingPunct="1">
              <a:lnSpc>
                <a:spcPct val="90000"/>
              </a:lnSpc>
            </a:pPr>
            <a:endParaRPr lang="nl-NL" sz="240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981200"/>
            <a:ext cx="4191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2400" u="sng" dirty="0" smtClean="0"/>
              <a:t>Voorkomen van het gevaar</a:t>
            </a:r>
          </a:p>
          <a:p>
            <a:pPr eaLnBrk="1" hangingPunct="1">
              <a:lnSpc>
                <a:spcPct val="90000"/>
              </a:lnSpc>
            </a:pPr>
            <a:endParaRPr lang="nl-NL" sz="2400" dirty="0" smtClean="0"/>
          </a:p>
          <a:p>
            <a:pPr eaLnBrk="1" hangingPunct="1">
              <a:lnSpc>
                <a:spcPct val="90000"/>
              </a:lnSpc>
            </a:pPr>
            <a:r>
              <a:rPr lang="nl-NL" sz="2400" dirty="0" smtClean="0"/>
              <a:t>Project in stukken opdelen</a:t>
            </a:r>
          </a:p>
          <a:p>
            <a:pPr eaLnBrk="1" hangingPunct="1">
              <a:lnSpc>
                <a:spcPct val="90000"/>
              </a:lnSpc>
            </a:pPr>
            <a:r>
              <a:rPr lang="nl-NL" sz="2400" dirty="0" smtClean="0"/>
              <a:t>PBS: Product Breakdown, </a:t>
            </a:r>
          </a:p>
          <a:p>
            <a:pPr eaLnBrk="1" hangingPunct="1">
              <a:lnSpc>
                <a:spcPct val="90000"/>
              </a:lnSpc>
            </a:pPr>
            <a:r>
              <a:rPr lang="nl-NL" sz="2400" dirty="0" smtClean="0"/>
              <a:t>WBS: Work Breakdown</a:t>
            </a:r>
          </a:p>
          <a:p>
            <a:pPr eaLnBrk="1" hangingPunct="1">
              <a:lnSpc>
                <a:spcPct val="90000"/>
              </a:lnSpc>
            </a:pPr>
            <a:r>
              <a:rPr lang="nl-NL" sz="2400" dirty="0" smtClean="0"/>
              <a:t>Schatten in groepssessie</a:t>
            </a:r>
          </a:p>
          <a:p>
            <a:pPr eaLnBrk="1" hangingPunct="1">
              <a:lnSpc>
                <a:spcPct val="90000"/>
              </a:lnSpc>
            </a:pPr>
            <a:r>
              <a:rPr lang="nl-NL" sz="2400" dirty="0" err="1" smtClean="0"/>
              <a:t>Slack</a:t>
            </a:r>
            <a:endParaRPr lang="nl-NL" sz="24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914400"/>
          </a:xfrm>
        </p:spPr>
        <p:txBody>
          <a:bodyPr/>
          <a:lstStyle/>
          <a:p>
            <a:pPr algn="l" eaLnBrk="1" hangingPunct="1"/>
            <a:r>
              <a:rPr lang="nl-NL" smtClean="0"/>
              <a:t>Prince 2: Documentatie</a:t>
            </a:r>
          </a:p>
        </p:txBody>
      </p:sp>
      <p:sp>
        <p:nvSpPr>
          <p:cNvPr id="31747" name="Rectangle 29"/>
          <p:cNvSpPr>
            <a:spLocks noChangeArrowheads="1"/>
          </p:cNvSpPr>
          <p:nvPr/>
        </p:nvSpPr>
        <p:spPr bwMode="auto">
          <a:xfrm>
            <a:off x="688975" y="1752600"/>
            <a:ext cx="7543800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Dirigeren van een project</a:t>
            </a:r>
          </a:p>
        </p:txBody>
      </p:sp>
      <p:sp>
        <p:nvSpPr>
          <p:cNvPr id="31748" name="Rectangle 30"/>
          <p:cNvSpPr>
            <a:spLocks noChangeArrowheads="1"/>
          </p:cNvSpPr>
          <p:nvPr/>
        </p:nvSpPr>
        <p:spPr bwMode="auto">
          <a:xfrm>
            <a:off x="688975" y="6273800"/>
            <a:ext cx="68103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Plannen maken</a:t>
            </a:r>
          </a:p>
        </p:txBody>
      </p:sp>
      <p:sp>
        <p:nvSpPr>
          <p:cNvPr id="31749" name="Rectangle 31"/>
          <p:cNvSpPr>
            <a:spLocks noChangeArrowheads="1"/>
          </p:cNvSpPr>
          <p:nvPr/>
        </p:nvSpPr>
        <p:spPr bwMode="auto">
          <a:xfrm>
            <a:off x="395288" y="3422650"/>
            <a:ext cx="1392237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Opstarten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project</a:t>
            </a:r>
          </a:p>
        </p:txBody>
      </p:sp>
      <p:sp>
        <p:nvSpPr>
          <p:cNvPr id="31750" name="Rectangle 32"/>
          <p:cNvSpPr>
            <a:spLocks noChangeArrowheads="1"/>
          </p:cNvSpPr>
          <p:nvPr/>
        </p:nvSpPr>
        <p:spPr bwMode="auto">
          <a:xfrm>
            <a:off x="1933575" y="2447925"/>
            <a:ext cx="139223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Initiëren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project</a:t>
            </a:r>
          </a:p>
        </p:txBody>
      </p:sp>
      <p:sp>
        <p:nvSpPr>
          <p:cNvPr id="31751" name="Rectangle 33"/>
          <p:cNvSpPr>
            <a:spLocks noChangeArrowheads="1"/>
          </p:cNvSpPr>
          <p:nvPr/>
        </p:nvSpPr>
        <p:spPr bwMode="auto">
          <a:xfrm>
            <a:off x="3471863" y="3422650"/>
            <a:ext cx="139065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Beheersen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 fase</a:t>
            </a:r>
          </a:p>
        </p:txBody>
      </p:sp>
      <p:sp>
        <p:nvSpPr>
          <p:cNvPr id="31752" name="Rectangle 34"/>
          <p:cNvSpPr>
            <a:spLocks noChangeArrowheads="1"/>
          </p:cNvSpPr>
          <p:nvPr/>
        </p:nvSpPr>
        <p:spPr bwMode="auto">
          <a:xfrm>
            <a:off x="3505200" y="5029200"/>
            <a:ext cx="1390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Managen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product-</a:t>
            </a:r>
          </a:p>
          <a:p>
            <a:pPr algn="ctr" eaLnBrk="0" hangingPunct="0"/>
            <a:r>
              <a:rPr lang="nl-NL" sz="1400">
                <a:latin typeface="Arial" charset="0"/>
              </a:rPr>
              <a:t>oplevering</a:t>
            </a:r>
          </a:p>
        </p:txBody>
      </p:sp>
      <p:sp>
        <p:nvSpPr>
          <p:cNvPr id="31753" name="Rectangle 35"/>
          <p:cNvSpPr>
            <a:spLocks noChangeArrowheads="1"/>
          </p:cNvSpPr>
          <p:nvPr/>
        </p:nvSpPr>
        <p:spPr bwMode="auto">
          <a:xfrm>
            <a:off x="5156200" y="3422650"/>
            <a:ext cx="1392238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Managen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fase-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overgangen</a:t>
            </a:r>
          </a:p>
        </p:txBody>
      </p:sp>
      <p:sp>
        <p:nvSpPr>
          <p:cNvPr id="31754" name="Rectangle 36"/>
          <p:cNvSpPr>
            <a:spLocks noChangeArrowheads="1"/>
          </p:cNvSpPr>
          <p:nvPr/>
        </p:nvSpPr>
        <p:spPr bwMode="auto">
          <a:xfrm>
            <a:off x="6913563" y="3422650"/>
            <a:ext cx="1392237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Afsluiten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project</a:t>
            </a:r>
          </a:p>
        </p:txBody>
      </p:sp>
      <p:sp>
        <p:nvSpPr>
          <p:cNvPr id="31755" name="Line 37"/>
          <p:cNvSpPr>
            <a:spLocks noChangeShapeType="1"/>
          </p:cNvSpPr>
          <p:nvPr/>
        </p:nvSpPr>
        <p:spPr bwMode="auto">
          <a:xfrm>
            <a:off x="1054100" y="425608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56" name="Line 38"/>
          <p:cNvSpPr>
            <a:spLocks noChangeShapeType="1"/>
          </p:cNvSpPr>
          <p:nvPr/>
        </p:nvSpPr>
        <p:spPr bwMode="auto">
          <a:xfrm>
            <a:off x="12954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57" name="Line 39"/>
          <p:cNvSpPr>
            <a:spLocks noChangeShapeType="1"/>
          </p:cNvSpPr>
          <p:nvPr/>
        </p:nvSpPr>
        <p:spPr bwMode="auto">
          <a:xfrm>
            <a:off x="2300288" y="2100263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58" name="Line 40"/>
          <p:cNvSpPr>
            <a:spLocks noChangeShapeType="1"/>
          </p:cNvSpPr>
          <p:nvPr/>
        </p:nvSpPr>
        <p:spPr bwMode="auto">
          <a:xfrm>
            <a:off x="2813050" y="2100263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59" name="Line 41"/>
          <p:cNvSpPr>
            <a:spLocks noChangeShapeType="1"/>
          </p:cNvSpPr>
          <p:nvPr/>
        </p:nvSpPr>
        <p:spPr bwMode="auto">
          <a:xfrm>
            <a:off x="2519363" y="3282950"/>
            <a:ext cx="0" cy="299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0" name="Line 42"/>
          <p:cNvSpPr>
            <a:spLocks noChangeShapeType="1"/>
          </p:cNvSpPr>
          <p:nvPr/>
        </p:nvSpPr>
        <p:spPr bwMode="auto">
          <a:xfrm>
            <a:off x="3690938" y="210026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1" name="Line 43"/>
          <p:cNvSpPr>
            <a:spLocks noChangeShapeType="1"/>
          </p:cNvSpPr>
          <p:nvPr/>
        </p:nvSpPr>
        <p:spPr bwMode="auto">
          <a:xfrm>
            <a:off x="4570413" y="210026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2" name="Line 44"/>
          <p:cNvSpPr>
            <a:spLocks noChangeShapeType="1"/>
          </p:cNvSpPr>
          <p:nvPr/>
        </p:nvSpPr>
        <p:spPr bwMode="auto">
          <a:xfrm>
            <a:off x="5815013" y="210026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3" name="Line 45"/>
          <p:cNvSpPr>
            <a:spLocks noChangeShapeType="1"/>
          </p:cNvSpPr>
          <p:nvPr/>
        </p:nvSpPr>
        <p:spPr bwMode="auto">
          <a:xfrm>
            <a:off x="75438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4" name="Line 46"/>
          <p:cNvSpPr>
            <a:spLocks noChangeShapeType="1"/>
          </p:cNvSpPr>
          <p:nvPr/>
        </p:nvSpPr>
        <p:spPr bwMode="auto">
          <a:xfrm>
            <a:off x="3763963" y="4256088"/>
            <a:ext cx="635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5" name="Line 47"/>
          <p:cNvSpPr>
            <a:spLocks noChangeShapeType="1"/>
          </p:cNvSpPr>
          <p:nvPr/>
        </p:nvSpPr>
        <p:spPr bwMode="auto">
          <a:xfrm>
            <a:off x="4570413" y="4256088"/>
            <a:ext cx="1587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6" name="Line 48"/>
          <p:cNvSpPr>
            <a:spLocks noChangeShapeType="1"/>
          </p:cNvSpPr>
          <p:nvPr/>
        </p:nvSpPr>
        <p:spPr bwMode="auto">
          <a:xfrm flipV="1">
            <a:off x="4130675" y="5873750"/>
            <a:ext cx="31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7" name="Line 49"/>
          <p:cNvSpPr>
            <a:spLocks noChangeShapeType="1"/>
          </p:cNvSpPr>
          <p:nvPr/>
        </p:nvSpPr>
        <p:spPr bwMode="auto">
          <a:xfrm flipV="1">
            <a:off x="5815013" y="425608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8" name="Line 50"/>
          <p:cNvSpPr>
            <a:spLocks noChangeShapeType="1"/>
          </p:cNvSpPr>
          <p:nvPr/>
        </p:nvSpPr>
        <p:spPr bwMode="auto">
          <a:xfrm>
            <a:off x="4862513" y="3838575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9" name="Line 51"/>
          <p:cNvSpPr>
            <a:spLocks noChangeShapeType="1"/>
          </p:cNvSpPr>
          <p:nvPr/>
        </p:nvSpPr>
        <p:spPr bwMode="auto">
          <a:xfrm>
            <a:off x="6548438" y="3838575"/>
            <a:ext cx="36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70" name="Line 52"/>
          <p:cNvSpPr>
            <a:spLocks noChangeShapeType="1"/>
          </p:cNvSpPr>
          <p:nvPr/>
        </p:nvSpPr>
        <p:spPr bwMode="auto">
          <a:xfrm>
            <a:off x="457200" y="2971800"/>
            <a:ext cx="1873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1771" name="Text Box 53"/>
          <p:cNvSpPr txBox="1">
            <a:spLocks noChangeArrowheads="1"/>
          </p:cNvSpPr>
          <p:nvPr/>
        </p:nvSpPr>
        <p:spPr bwMode="auto">
          <a:xfrm>
            <a:off x="100013" y="2717800"/>
            <a:ext cx="873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mandaat</a:t>
            </a:r>
            <a:endParaRPr lang="en-GB" sz="1400" i="1">
              <a:latin typeface="Arial" charset="0"/>
            </a:endParaRPr>
          </a:p>
        </p:txBody>
      </p:sp>
      <p:sp>
        <p:nvSpPr>
          <p:cNvPr id="31772" name="Text Box 54"/>
          <p:cNvSpPr txBox="1">
            <a:spLocks noChangeArrowheads="1"/>
          </p:cNvSpPr>
          <p:nvPr/>
        </p:nvSpPr>
        <p:spPr bwMode="auto">
          <a:xfrm>
            <a:off x="2811463" y="2184400"/>
            <a:ext cx="481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PID</a:t>
            </a:r>
            <a:endParaRPr lang="en-GB" sz="1400" i="1">
              <a:latin typeface="Arial" charset="0"/>
            </a:endParaRPr>
          </a:p>
        </p:txBody>
      </p:sp>
      <p:sp>
        <p:nvSpPr>
          <p:cNvPr id="31773" name="Text Box 55"/>
          <p:cNvSpPr txBox="1">
            <a:spLocks noChangeArrowheads="1"/>
          </p:cNvSpPr>
          <p:nvPr/>
        </p:nvSpPr>
        <p:spPr bwMode="auto">
          <a:xfrm>
            <a:off x="5715000" y="2438400"/>
            <a:ext cx="1368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End Fase R</a:t>
            </a:r>
          </a:p>
          <a:p>
            <a:pPr eaLnBrk="0" hangingPunct="0"/>
            <a:r>
              <a:rPr lang="en-GB" sz="1400" i="1">
                <a:latin typeface="Arial" charset="0"/>
              </a:rPr>
              <a:t>Exception Plan</a:t>
            </a:r>
          </a:p>
          <a:p>
            <a:pPr eaLnBrk="0" hangingPunct="0"/>
            <a:r>
              <a:rPr lang="en-GB" sz="1400" i="1">
                <a:latin typeface="Arial" charset="0"/>
              </a:rPr>
              <a:t>Fase Plan</a:t>
            </a:r>
          </a:p>
        </p:txBody>
      </p:sp>
      <p:sp>
        <p:nvSpPr>
          <p:cNvPr id="31774" name="Text Box 56"/>
          <p:cNvSpPr txBox="1">
            <a:spLocks noChangeArrowheads="1"/>
          </p:cNvSpPr>
          <p:nvPr/>
        </p:nvSpPr>
        <p:spPr bwMode="auto">
          <a:xfrm>
            <a:off x="4016375" y="2565400"/>
            <a:ext cx="11414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 dirty="0">
                <a:latin typeface="Arial" charset="0"/>
              </a:rPr>
              <a:t>Highlight R </a:t>
            </a:r>
          </a:p>
          <a:p>
            <a:pPr algn="ctr" eaLnBrk="0" hangingPunct="0"/>
            <a:r>
              <a:rPr lang="nl-NL" sz="1400" i="1" dirty="0">
                <a:latin typeface="Arial" charset="0"/>
              </a:rPr>
              <a:t>Exception R</a:t>
            </a:r>
            <a:endParaRPr lang="en-GB" sz="1400" i="1" dirty="0">
              <a:latin typeface="Arial" charset="0"/>
            </a:endParaRPr>
          </a:p>
        </p:txBody>
      </p:sp>
      <p:sp>
        <p:nvSpPr>
          <p:cNvPr id="31775" name="Text Box 57"/>
          <p:cNvSpPr txBox="1">
            <a:spLocks noChangeArrowheads="1"/>
          </p:cNvSpPr>
          <p:nvPr/>
        </p:nvSpPr>
        <p:spPr bwMode="auto">
          <a:xfrm>
            <a:off x="1841500" y="2108200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76" name="Text Box 58"/>
          <p:cNvSpPr txBox="1">
            <a:spLocks noChangeArrowheads="1"/>
          </p:cNvSpPr>
          <p:nvPr/>
        </p:nvSpPr>
        <p:spPr bwMode="auto">
          <a:xfrm>
            <a:off x="5486400" y="17526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BC</a:t>
            </a:r>
            <a:endParaRPr lang="en-GB" sz="1400" i="1">
              <a:latin typeface="Arial" charset="0"/>
            </a:endParaRPr>
          </a:p>
        </p:txBody>
      </p:sp>
      <p:sp>
        <p:nvSpPr>
          <p:cNvPr id="31777" name="Text Box 59"/>
          <p:cNvSpPr txBox="1">
            <a:spLocks noChangeArrowheads="1"/>
          </p:cNvSpPr>
          <p:nvPr/>
        </p:nvSpPr>
        <p:spPr bwMode="auto">
          <a:xfrm>
            <a:off x="3006725" y="4394200"/>
            <a:ext cx="1357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Workpackages</a:t>
            </a:r>
            <a:endParaRPr lang="en-GB" sz="1400" i="1">
              <a:latin typeface="Arial" charset="0"/>
            </a:endParaRPr>
          </a:p>
        </p:txBody>
      </p:sp>
      <p:sp>
        <p:nvSpPr>
          <p:cNvPr id="31778" name="Text Box 60"/>
          <p:cNvSpPr txBox="1">
            <a:spLocks noChangeArrowheads="1"/>
          </p:cNvSpPr>
          <p:nvPr/>
        </p:nvSpPr>
        <p:spPr bwMode="auto">
          <a:xfrm>
            <a:off x="5062538" y="5537200"/>
            <a:ext cx="1368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 dirty="0">
                <a:latin typeface="Arial" charset="0"/>
              </a:rPr>
              <a:t>Faseplan</a:t>
            </a:r>
          </a:p>
          <a:p>
            <a:pPr algn="ctr" eaLnBrk="0" hangingPunct="0"/>
            <a:r>
              <a:rPr lang="nl-NL" sz="1400" i="1" dirty="0">
                <a:latin typeface="Arial" charset="0"/>
              </a:rPr>
              <a:t>Exception Plan</a:t>
            </a:r>
            <a:endParaRPr lang="en-GB" sz="1400" i="1" dirty="0">
              <a:latin typeface="Arial" charset="0"/>
            </a:endParaRPr>
          </a:p>
        </p:txBody>
      </p:sp>
      <p:sp>
        <p:nvSpPr>
          <p:cNvPr id="31779" name="Text Box 61"/>
          <p:cNvSpPr txBox="1">
            <a:spLocks noChangeArrowheads="1"/>
          </p:cNvSpPr>
          <p:nvPr/>
        </p:nvSpPr>
        <p:spPr bwMode="auto">
          <a:xfrm>
            <a:off x="2052638" y="5308600"/>
            <a:ext cx="1141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Project Plan</a:t>
            </a:r>
            <a:endParaRPr lang="en-GB" sz="1400" i="1">
              <a:latin typeface="Arial" charset="0"/>
            </a:endParaRPr>
          </a:p>
        </p:txBody>
      </p:sp>
      <p:sp>
        <p:nvSpPr>
          <p:cNvPr id="31780" name="Text Box 62"/>
          <p:cNvSpPr txBox="1">
            <a:spLocks noChangeArrowheads="1"/>
          </p:cNvSpPr>
          <p:nvPr/>
        </p:nvSpPr>
        <p:spPr bwMode="auto">
          <a:xfrm>
            <a:off x="514350" y="4699000"/>
            <a:ext cx="124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Initiation Plan</a:t>
            </a:r>
            <a:endParaRPr lang="en-GB" sz="1400" i="1">
              <a:latin typeface="Arial" charset="0"/>
            </a:endParaRPr>
          </a:p>
        </p:txBody>
      </p:sp>
      <p:sp>
        <p:nvSpPr>
          <p:cNvPr id="31781" name="Text Box 63"/>
          <p:cNvSpPr txBox="1">
            <a:spLocks noChangeArrowheads="1"/>
          </p:cNvSpPr>
          <p:nvPr/>
        </p:nvSpPr>
        <p:spPr bwMode="auto">
          <a:xfrm>
            <a:off x="7499350" y="2514600"/>
            <a:ext cx="17208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End Project R</a:t>
            </a:r>
          </a:p>
          <a:p>
            <a:pPr eaLnBrk="0" hangingPunct="0"/>
            <a:r>
              <a:rPr lang="nl-NL" sz="1400" i="1">
                <a:latin typeface="Arial" charset="0"/>
              </a:rPr>
              <a:t>Lessons Learned R</a:t>
            </a:r>
          </a:p>
          <a:p>
            <a:pPr eaLnBrk="0" hangingPunct="0"/>
            <a:r>
              <a:rPr lang="nl-NL" sz="1400" i="1">
                <a:latin typeface="Arial" charset="0"/>
              </a:rPr>
              <a:t>Vervolgacties</a:t>
            </a:r>
            <a:endParaRPr lang="en-GB" sz="1400" i="1">
              <a:latin typeface="Arial" charset="0"/>
            </a:endParaRPr>
          </a:p>
        </p:txBody>
      </p:sp>
      <p:sp>
        <p:nvSpPr>
          <p:cNvPr id="31782" name="Text Box 64"/>
          <p:cNvSpPr txBox="1">
            <a:spLocks noChangeArrowheads="1"/>
          </p:cNvSpPr>
          <p:nvPr/>
        </p:nvSpPr>
        <p:spPr bwMode="auto">
          <a:xfrm>
            <a:off x="3548063" y="5842000"/>
            <a:ext cx="104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Team Plan</a:t>
            </a:r>
            <a:endParaRPr lang="en-GB" sz="1400" i="1">
              <a:latin typeface="Arial" charset="0"/>
            </a:endParaRPr>
          </a:p>
        </p:txBody>
      </p:sp>
      <p:sp>
        <p:nvSpPr>
          <p:cNvPr id="31783" name="Text Box 65"/>
          <p:cNvSpPr txBox="1">
            <a:spLocks noChangeArrowheads="1"/>
          </p:cNvSpPr>
          <p:nvPr/>
        </p:nvSpPr>
        <p:spPr bwMode="auto">
          <a:xfrm>
            <a:off x="4495800" y="4343400"/>
            <a:ext cx="1268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Checkpoint R</a:t>
            </a:r>
          </a:p>
          <a:p>
            <a:pPr eaLnBrk="0" hangingPunct="0"/>
            <a:r>
              <a:rPr lang="nl-NL" sz="1400" i="1">
                <a:latin typeface="Arial" charset="0"/>
              </a:rPr>
              <a:t>Workpackage</a:t>
            </a:r>
          </a:p>
          <a:p>
            <a:pPr eaLnBrk="0" hangingPunct="0"/>
            <a:r>
              <a:rPr lang="nl-NL" sz="1400" i="1">
                <a:latin typeface="Arial" charset="0"/>
              </a:rPr>
              <a:t>Quality Log</a:t>
            </a:r>
            <a:endParaRPr lang="en-GB" sz="1400" i="1">
              <a:latin typeface="Arial" charset="0"/>
            </a:endParaRPr>
          </a:p>
        </p:txBody>
      </p:sp>
      <p:sp>
        <p:nvSpPr>
          <p:cNvPr id="31784" name="Text Box 66"/>
          <p:cNvSpPr txBox="1">
            <a:spLocks noChangeArrowheads="1"/>
          </p:cNvSpPr>
          <p:nvPr/>
        </p:nvSpPr>
        <p:spPr bwMode="auto">
          <a:xfrm>
            <a:off x="2971800" y="17526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BC</a:t>
            </a:r>
            <a:endParaRPr lang="en-GB" sz="1400" i="1">
              <a:latin typeface="Arial" charset="0"/>
            </a:endParaRPr>
          </a:p>
        </p:txBody>
      </p:sp>
      <p:sp>
        <p:nvSpPr>
          <p:cNvPr id="31785" name="Text Box 67"/>
          <p:cNvSpPr txBox="1">
            <a:spLocks noChangeArrowheads="1"/>
          </p:cNvSpPr>
          <p:nvPr/>
        </p:nvSpPr>
        <p:spPr bwMode="auto">
          <a:xfrm>
            <a:off x="3403600" y="2260600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86" name="Text Box 68"/>
          <p:cNvSpPr txBox="1">
            <a:spLocks noChangeArrowheads="1"/>
          </p:cNvSpPr>
          <p:nvPr/>
        </p:nvSpPr>
        <p:spPr bwMode="auto">
          <a:xfrm>
            <a:off x="3403600" y="2260600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87" name="Text Box 69"/>
          <p:cNvSpPr txBox="1">
            <a:spLocks noChangeArrowheads="1"/>
          </p:cNvSpPr>
          <p:nvPr/>
        </p:nvSpPr>
        <p:spPr bwMode="auto">
          <a:xfrm>
            <a:off x="533400" y="21336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88" name="Line 70"/>
          <p:cNvSpPr>
            <a:spLocks noChangeShapeType="1"/>
          </p:cNvSpPr>
          <p:nvPr/>
        </p:nvSpPr>
        <p:spPr bwMode="auto">
          <a:xfrm>
            <a:off x="9906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89" name="Text Box 71"/>
          <p:cNvSpPr txBox="1">
            <a:spLocks noChangeArrowheads="1"/>
          </p:cNvSpPr>
          <p:nvPr/>
        </p:nvSpPr>
        <p:spPr bwMode="auto">
          <a:xfrm>
            <a:off x="1066800" y="2362200"/>
            <a:ext cx="1371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P Brief</a:t>
            </a:r>
          </a:p>
          <a:p>
            <a:pPr eaLnBrk="0" hangingPunct="0"/>
            <a:r>
              <a:rPr lang="en-GB" sz="1400" i="1">
                <a:latin typeface="Arial" charset="0"/>
              </a:rPr>
              <a:t>P Approach</a:t>
            </a:r>
          </a:p>
          <a:p>
            <a:pPr eaLnBrk="0" hangingPunct="0"/>
            <a:r>
              <a:rPr lang="en-GB" sz="1400" i="1">
                <a:latin typeface="Arial" charset="0"/>
              </a:rPr>
              <a:t>P org</a:t>
            </a:r>
          </a:p>
          <a:p>
            <a:pPr eaLnBrk="0" hangingPunct="0"/>
            <a:r>
              <a:rPr lang="en-GB" sz="1400" i="1">
                <a:latin typeface="Arial" charset="0"/>
              </a:rPr>
              <a:t>Initiation Plan</a:t>
            </a:r>
          </a:p>
        </p:txBody>
      </p:sp>
      <p:sp>
        <p:nvSpPr>
          <p:cNvPr id="31790" name="Line 72"/>
          <p:cNvSpPr>
            <a:spLocks noChangeShapeType="1"/>
          </p:cNvSpPr>
          <p:nvPr/>
        </p:nvSpPr>
        <p:spPr bwMode="auto">
          <a:xfrm>
            <a:off x="72390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91" name="Text Box 73"/>
          <p:cNvSpPr txBox="1">
            <a:spLocks noChangeArrowheads="1"/>
          </p:cNvSpPr>
          <p:nvPr/>
        </p:nvSpPr>
        <p:spPr bwMode="auto">
          <a:xfrm>
            <a:off x="6951663" y="2293938"/>
            <a:ext cx="54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92" name="Line 74"/>
          <p:cNvSpPr>
            <a:spLocks noChangeShapeType="1"/>
          </p:cNvSpPr>
          <p:nvPr/>
        </p:nvSpPr>
        <p:spPr bwMode="auto">
          <a:xfrm>
            <a:off x="53340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93" name="Text Box 75"/>
          <p:cNvSpPr txBox="1">
            <a:spLocks noChangeArrowheads="1"/>
          </p:cNvSpPr>
          <p:nvPr/>
        </p:nvSpPr>
        <p:spPr bwMode="auto">
          <a:xfrm>
            <a:off x="5141913" y="229393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 </a:t>
            </a:r>
            <a:endParaRPr lang="en-GB" sz="1400" i="1">
              <a:latin typeface="Arial" charset="0"/>
            </a:endParaRPr>
          </a:p>
        </p:txBody>
      </p:sp>
      <p:sp>
        <p:nvSpPr>
          <p:cNvPr id="31794" name="Text Box 76"/>
          <p:cNvSpPr txBox="1">
            <a:spLocks noChangeArrowheads="1"/>
          </p:cNvSpPr>
          <p:nvPr/>
        </p:nvSpPr>
        <p:spPr bwMode="auto">
          <a:xfrm>
            <a:off x="6588125" y="4581525"/>
            <a:ext cx="22907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 = advies</a:t>
            </a:r>
          </a:p>
          <a:p>
            <a:pPr algn="ctr" eaLnBrk="0" hangingPunct="0"/>
            <a:r>
              <a:rPr lang="nl-NL" sz="1400" i="1">
                <a:latin typeface="Arial" charset="0"/>
              </a:rPr>
              <a:t>A&amp;A = advies &amp; autorisatie</a:t>
            </a:r>
          </a:p>
          <a:p>
            <a:pPr algn="ctr" eaLnBrk="0" hangingPunct="0"/>
            <a:r>
              <a:rPr lang="nl-NL" sz="1400" i="1">
                <a:latin typeface="Arial" charset="0"/>
              </a:rPr>
              <a:t>R = report </a:t>
            </a:r>
            <a:endParaRPr lang="en-GB" sz="1400" i="1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914400"/>
          </a:xfrm>
        </p:spPr>
        <p:txBody>
          <a:bodyPr/>
          <a:lstStyle/>
          <a:p>
            <a:pPr algn="l" eaLnBrk="1" hangingPunct="1"/>
            <a:r>
              <a:rPr lang="en-US" smtClean="0"/>
              <a:t>Detailering in Prince</a:t>
            </a:r>
            <a:endParaRPr lang="en-GB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Voorbeeld: Initiating project (IP)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IP1: Planning Quality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IP2: Planning a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IP3: Refining the Buseinss Case &amp; risks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IP4: Setting Up Project Controls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IP5: Setting Up Project Files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IP6: Assembling a PID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 rot="-555175">
            <a:off x="1755951" y="4577824"/>
            <a:ext cx="72362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2800" b="1" dirty="0">
                <a:solidFill>
                  <a:srgbClr val="FF3300"/>
                </a:solidFill>
                <a:latin typeface="Van Dijk" pitchFamily="34" charset="0"/>
              </a:rPr>
              <a:t>Zo diep gaan we nu </a:t>
            </a:r>
            <a:r>
              <a:rPr lang="nl-NL" sz="2800" b="1" dirty="0" smtClean="0">
                <a:solidFill>
                  <a:srgbClr val="FF3300"/>
                </a:solidFill>
                <a:latin typeface="Van Dijk" pitchFamily="34" charset="0"/>
              </a:rPr>
              <a:t>niet. </a:t>
            </a:r>
          </a:p>
          <a:p>
            <a:pPr eaLnBrk="0" hangingPunct="0"/>
            <a:r>
              <a:rPr lang="nl-NL" sz="2800" b="1" dirty="0" smtClean="0">
                <a:solidFill>
                  <a:srgbClr val="FF3300"/>
                </a:solidFill>
                <a:latin typeface="Van Dijk" pitchFamily="34" charset="0"/>
              </a:rPr>
              <a:t>Wil je de foundation certificering?</a:t>
            </a:r>
          </a:p>
          <a:p>
            <a:pPr eaLnBrk="0" hangingPunct="0"/>
            <a:r>
              <a:rPr lang="nl-NL" sz="2800" b="1" dirty="0" smtClean="0">
                <a:solidFill>
                  <a:srgbClr val="FF3300"/>
                </a:solidFill>
                <a:latin typeface="Van Dijk" pitchFamily="34" charset="0"/>
              </a:rPr>
              <a:t>Dan moet je de stappen in detail kennen. </a:t>
            </a:r>
            <a:endParaRPr lang="nl-NL" sz="2800" b="1" dirty="0">
              <a:solidFill>
                <a:srgbClr val="FF3300"/>
              </a:solidFill>
              <a:latin typeface="Van Dijk" pitchFamily="34" charset="0"/>
            </a:endParaRPr>
          </a:p>
        </p:txBody>
      </p:sp>
      <p:pic>
        <p:nvPicPr>
          <p:cNvPr id="32773" name="Picture 6" descr="kleineprins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57200"/>
            <a:ext cx="141128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smtClean="0"/>
          </a:p>
        </p:txBody>
      </p:sp>
      <p:pic>
        <p:nvPicPr>
          <p:cNvPr id="33795" name="Tijdelijke aanduiding voor inhoud 3" descr="Proces_model_Princ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6146" y="619149"/>
            <a:ext cx="7688262" cy="5618163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6962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/>
              <a:t>Wat is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Prince</a:t>
            </a:r>
            <a:r>
              <a:rPr lang="en-US" smtClean="0"/>
              <a:t> 2?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3500" b="1" smtClean="0"/>
              <a:t>Niet: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nl-NL" sz="2800" smtClean="0"/>
              <a:t>Projectfaseringsmethode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smtClean="0"/>
              <a:t>Ontwikkelmethode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3500" b="1" smtClean="0"/>
              <a:t>Wel: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smtClean="0"/>
              <a:t>Project </a:t>
            </a:r>
            <a:r>
              <a:rPr lang="en-US" sz="2800" u="sng" smtClean="0"/>
              <a:t>beheersings</a:t>
            </a:r>
            <a:r>
              <a:rPr lang="en-US" sz="2800" smtClean="0"/>
              <a:t> methode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smtClean="0"/>
              <a:t>Documentatie standaard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smtClean="0"/>
              <a:t>Gemeenschappelijke begrippen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smtClean="0"/>
              <a:t>Best Practices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848600" cy="914400"/>
          </a:xfrm>
        </p:spPr>
        <p:txBody>
          <a:bodyPr/>
          <a:lstStyle/>
          <a:p>
            <a:pPr algn="l" eaLnBrk="1" hangingPunct="1"/>
            <a:r>
              <a:rPr lang="nl-NL" smtClean="0"/>
              <a:t>Kenmerken van Prince2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Organisatie</a:t>
            </a:r>
          </a:p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Fases</a:t>
            </a:r>
          </a:p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Business case</a:t>
            </a:r>
          </a:p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Management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exception</a:t>
            </a:r>
            <a:endParaRPr lang="nl-NL" sz="2400" dirty="0" smtClean="0"/>
          </a:p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Realistische schattingen</a:t>
            </a:r>
          </a:p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Risico management</a:t>
            </a:r>
          </a:p>
          <a:p>
            <a:pPr marL="419100" indent="-419100" eaLnBrk="1" hangingPunct="1">
              <a:lnSpc>
                <a:spcPct val="135000"/>
              </a:lnSpc>
              <a:buSzPct val="125000"/>
              <a:buFontTx/>
              <a:buAutoNum type="arabicPeriod"/>
            </a:pPr>
            <a:r>
              <a:rPr lang="nl-NL" sz="2400" dirty="0" smtClean="0"/>
              <a:t>Documentatie: PID, stageplan, </a:t>
            </a:r>
            <a:r>
              <a:rPr lang="nl-NL" sz="2400" dirty="0" err="1" smtClean="0"/>
              <a:t>exception</a:t>
            </a:r>
            <a:r>
              <a:rPr lang="nl-NL" sz="2400" dirty="0" smtClean="0"/>
              <a:t> report…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36867" name="Tekstvak 5"/>
          <p:cNvSpPr txBox="1">
            <a:spLocks noChangeArrowheads="1"/>
          </p:cNvSpPr>
          <p:nvPr/>
        </p:nvSpPr>
        <p:spPr bwMode="auto">
          <a:xfrm>
            <a:off x="250825" y="549275"/>
            <a:ext cx="8208963" cy="624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nl-NL"/>
              <a:t>De leerdoelen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De principes, technieken en kernbegrippen van projectmanagement kennen;</a:t>
            </a:r>
          </a:p>
          <a:p>
            <a:r>
              <a:rPr lang="nl-NL" sz="1600"/>
              <a:t> </a:t>
            </a:r>
          </a:p>
          <a:p>
            <a:pPr>
              <a:buFont typeface="Arial" charset="0"/>
              <a:buChar char="•"/>
            </a:pPr>
            <a:r>
              <a:rPr lang="nl-NL" sz="1600"/>
              <a:t>Een gangbare standaard voor projectmanagement praktisch kunnen toepassen;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Een projectorganisatie kunnen opzetten (structuur, rolverdeling, taken);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Processen inrichten voor de beoordeling van de kwaliteit van de projectresultaten;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Op basis van een analyse van behoeften een product breakdown kunnen maken;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Vanuit de gespecificeerde producten een taakstructuur kunnen ontwikkelen;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Binnen de randvoorwaarden tijd, geld en organisatie een nauwkeurige werkplanning kunnen maken.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De voortgang ten opzichte van de planning kunnen bewaken en verantwoorden en te allen tijde de status van het rapport kunnen aangeven; </a:t>
            </a:r>
          </a:p>
          <a:p>
            <a:pPr>
              <a:buFont typeface="Arial" charset="0"/>
              <a:buChar char="•"/>
            </a:pPr>
            <a:endParaRPr lang="nl-NL" sz="1600"/>
          </a:p>
          <a:p>
            <a:pPr>
              <a:buFont typeface="Arial" charset="0"/>
              <a:buChar char="•"/>
            </a:pPr>
            <a:r>
              <a:rPr lang="nl-NL" sz="1600"/>
              <a:t>Binnen de randvoorwaarden (tijd, budget, functionaliteit) resultaatgericht kunnen (bij)sturen. </a:t>
            </a:r>
          </a:p>
          <a:p>
            <a:pPr>
              <a:buFont typeface="Arial" charset="0"/>
              <a:buChar char="•"/>
            </a:pPr>
            <a:endParaRPr lang="nl-NL" sz="160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>
          <a:xfrm>
            <a:off x="395288" y="1074738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z="2400" smtClean="0"/>
              <a:t>De student kan de volgende termen uitleggen en correct gebruiken in een mondelinge en schriftelijke rapportage: </a:t>
            </a:r>
            <a:br>
              <a:rPr lang="nl-NL" sz="2400" smtClean="0"/>
            </a:br>
            <a:endParaRPr lang="nl-NL" sz="2400" smtClean="0"/>
          </a:p>
        </p:txBody>
      </p:sp>
      <p:sp>
        <p:nvSpPr>
          <p:cNvPr id="37891" name="Tekstvak 5"/>
          <p:cNvSpPr txBox="1">
            <a:spLocks noChangeArrowheads="1"/>
          </p:cNvSpPr>
          <p:nvPr/>
        </p:nvSpPr>
        <p:spPr bwMode="auto">
          <a:xfrm>
            <a:off x="703263" y="1814513"/>
            <a:ext cx="3097212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600" dirty="0"/>
              <a:t>•        Projectdoel </a:t>
            </a:r>
          </a:p>
          <a:p>
            <a:r>
              <a:rPr lang="nl-NL" sz="1600" dirty="0"/>
              <a:t>•        Beperkingen </a:t>
            </a:r>
          </a:p>
          <a:p>
            <a:r>
              <a:rPr lang="nl-NL" sz="1600" dirty="0"/>
              <a:t>•        Uitsluitingen </a:t>
            </a:r>
          </a:p>
          <a:p>
            <a:r>
              <a:rPr lang="nl-NL" sz="1600" dirty="0"/>
              <a:t>•        Risico’s </a:t>
            </a:r>
          </a:p>
          <a:p>
            <a:r>
              <a:rPr lang="nl-NL" sz="1600" dirty="0"/>
              <a:t>•        Projectbereik </a:t>
            </a:r>
          </a:p>
          <a:p>
            <a:r>
              <a:rPr lang="nl-NL" sz="1600" dirty="0"/>
              <a:t>•        Projectachtergrond </a:t>
            </a:r>
          </a:p>
          <a:p>
            <a:r>
              <a:rPr lang="nl-NL" sz="1600" dirty="0"/>
              <a:t>•        </a:t>
            </a:r>
            <a:r>
              <a:rPr lang="nl-NL" sz="1600" dirty="0" smtClean="0"/>
              <a:t>Aannames </a:t>
            </a:r>
            <a:endParaRPr lang="nl-NL" sz="1600" dirty="0"/>
          </a:p>
          <a:p>
            <a:r>
              <a:rPr lang="nl-NL" sz="1600" dirty="0"/>
              <a:t>•        Project aanpak </a:t>
            </a:r>
          </a:p>
          <a:p>
            <a:r>
              <a:rPr lang="nl-NL" sz="1600" dirty="0"/>
              <a:t>•        Projectfase </a:t>
            </a:r>
          </a:p>
          <a:p>
            <a:r>
              <a:rPr lang="nl-NL" sz="1600" dirty="0"/>
              <a:t>•        Detailplanning </a:t>
            </a:r>
          </a:p>
          <a:p>
            <a:r>
              <a:rPr lang="nl-NL" sz="1600" dirty="0"/>
              <a:t>•        Kosten </a:t>
            </a:r>
          </a:p>
          <a:p>
            <a:r>
              <a:rPr lang="nl-NL" sz="1600" dirty="0"/>
              <a:t>•        Doorlooptijd </a:t>
            </a:r>
          </a:p>
          <a:p>
            <a:r>
              <a:rPr lang="nl-NL" sz="1600" dirty="0"/>
              <a:t>•        Planning </a:t>
            </a:r>
          </a:p>
          <a:p>
            <a:r>
              <a:rPr lang="nl-NL" sz="1600" dirty="0"/>
              <a:t>•        Schatting </a:t>
            </a:r>
          </a:p>
          <a:p>
            <a:r>
              <a:rPr lang="nl-NL" sz="1600" dirty="0"/>
              <a:t>•        Budget </a:t>
            </a:r>
          </a:p>
          <a:p>
            <a:r>
              <a:rPr lang="nl-NL" sz="1600" dirty="0"/>
              <a:t>•        Mijlpaal, </a:t>
            </a:r>
            <a:r>
              <a:rPr lang="nl-NL" sz="1600" dirty="0" err="1"/>
              <a:t>milestone</a:t>
            </a:r>
            <a:r>
              <a:rPr lang="nl-NL" sz="1600" dirty="0"/>
              <a:t> </a:t>
            </a:r>
          </a:p>
          <a:p>
            <a:r>
              <a:rPr lang="nl-NL" sz="1600" dirty="0"/>
              <a:t>•       </a:t>
            </a:r>
          </a:p>
        </p:txBody>
      </p:sp>
      <p:sp>
        <p:nvSpPr>
          <p:cNvPr id="37892" name="Tekstvak 6"/>
          <p:cNvSpPr txBox="1">
            <a:spLocks noChangeArrowheads="1"/>
          </p:cNvSpPr>
          <p:nvPr/>
        </p:nvSpPr>
        <p:spPr bwMode="auto">
          <a:xfrm>
            <a:off x="4303713" y="1814513"/>
            <a:ext cx="3797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/>
              <a:t>•        </a:t>
            </a:r>
            <a:r>
              <a:rPr lang="nl-NL" sz="1600" dirty="0" err="1"/>
              <a:t>Planned</a:t>
            </a:r>
            <a:r>
              <a:rPr lang="nl-NL" sz="1600" dirty="0"/>
              <a:t> value </a:t>
            </a:r>
          </a:p>
          <a:p>
            <a:r>
              <a:rPr lang="nl-NL" sz="1600" dirty="0"/>
              <a:t>•        Earned value </a:t>
            </a:r>
          </a:p>
          <a:p>
            <a:r>
              <a:rPr lang="nl-NL" sz="1600" dirty="0"/>
              <a:t>•        Milestone Trend Analyse </a:t>
            </a:r>
          </a:p>
          <a:p>
            <a:r>
              <a:rPr lang="nl-NL" sz="1600" dirty="0"/>
              <a:t>•        Highlight report </a:t>
            </a:r>
          </a:p>
          <a:p>
            <a:r>
              <a:rPr lang="nl-NL" sz="1600" dirty="0"/>
              <a:t>•        Exception report </a:t>
            </a:r>
          </a:p>
          <a:p>
            <a:r>
              <a:rPr lang="nl-NL" sz="1600" dirty="0"/>
              <a:t>•        Duivelsdriehoek </a:t>
            </a:r>
          </a:p>
          <a:p>
            <a:r>
              <a:rPr lang="nl-NL" sz="1600" dirty="0"/>
              <a:t>•        Stuurgroep, Project Board </a:t>
            </a:r>
          </a:p>
          <a:p>
            <a:r>
              <a:rPr lang="nl-NL" sz="1600" dirty="0"/>
              <a:t>•        Senior User </a:t>
            </a:r>
          </a:p>
          <a:p>
            <a:r>
              <a:rPr lang="nl-NL" sz="1600" dirty="0"/>
              <a:t>•        Senior Supplier </a:t>
            </a:r>
          </a:p>
          <a:p>
            <a:r>
              <a:rPr lang="nl-NL" sz="1600" dirty="0"/>
              <a:t>•        Project Executive </a:t>
            </a:r>
          </a:p>
          <a:p>
            <a:r>
              <a:rPr lang="nl-NL" sz="1600" dirty="0"/>
              <a:t>•        Projectteam </a:t>
            </a:r>
          </a:p>
          <a:p>
            <a:r>
              <a:rPr lang="nl-NL" sz="1600" dirty="0"/>
              <a:t>•        Projectleider </a:t>
            </a:r>
          </a:p>
          <a:p>
            <a:r>
              <a:rPr lang="nl-NL" sz="1600" dirty="0"/>
              <a:t>•        Product Breakdown Structure </a:t>
            </a:r>
          </a:p>
          <a:p>
            <a:r>
              <a:rPr lang="nl-NL" sz="1600" dirty="0"/>
              <a:t>•        Work Breakdown Structure </a:t>
            </a:r>
          </a:p>
          <a:p>
            <a:r>
              <a:rPr lang="nl-NL" sz="1600" dirty="0"/>
              <a:t>•        manuren </a:t>
            </a:r>
          </a:p>
          <a:p>
            <a:r>
              <a:rPr lang="nl-NL" sz="1600" dirty="0"/>
              <a:t>•        manjaar </a:t>
            </a:r>
          </a:p>
          <a:p>
            <a:endParaRPr lang="nl-NL" sz="1600" dirty="0"/>
          </a:p>
        </p:txBody>
      </p:sp>
      <p:sp>
        <p:nvSpPr>
          <p:cNvPr id="37893" name="Rechthoek 7"/>
          <p:cNvSpPr>
            <a:spLocks noChangeArrowheads="1"/>
          </p:cNvSpPr>
          <p:nvPr/>
        </p:nvSpPr>
        <p:spPr bwMode="auto">
          <a:xfrm>
            <a:off x="700088" y="6165850"/>
            <a:ext cx="5311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400"/>
              <a:t>3 lessen – afsluiting met een toets</a:t>
            </a:r>
          </a:p>
          <a:p>
            <a:endParaRPr lang="nl-NL" sz="240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>
          <a:xfrm>
            <a:off x="323850" y="620713"/>
            <a:ext cx="1149350" cy="914400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 smtClean="0">
                <a:hlinkClick r:id="rId2" action="ppaction://hlinkfile"/>
              </a:rPr>
              <a:t>PID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Een  voorbeeld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268538" y="104775"/>
            <a:ext cx="4073525" cy="6924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1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Inleiding</a:t>
            </a:r>
            <a:r>
              <a:rPr lang="nl-NL" sz="1200" b="1" cap="all" dirty="0">
                <a:hlinkClick r:id="" action="ppaction://hlinkfile"/>
              </a:rPr>
              <a:t>	5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1.1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Doel van dit document</a:t>
            </a:r>
            <a:r>
              <a:rPr lang="nl-NL" sz="1200" cap="small" dirty="0">
                <a:hlinkClick r:id="" action="ppaction://hlinkfile"/>
              </a:rPr>
              <a:t>	5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1.2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Opbouw van dit document</a:t>
            </a:r>
            <a:r>
              <a:rPr lang="nl-NL" sz="1200" cap="small" dirty="0">
                <a:hlinkClick r:id="" action="ppaction://hlinkfile"/>
              </a:rPr>
              <a:t>	5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2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Achtergrond</a:t>
            </a:r>
            <a:r>
              <a:rPr lang="nl-NL" sz="1200" b="1" cap="all" dirty="0">
                <a:hlinkClick r:id="" action="ppaction://hlinkfile"/>
              </a:rPr>
              <a:t>	6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3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Projectdefinitie</a:t>
            </a:r>
            <a:r>
              <a:rPr lang="nl-NL" sz="1200" b="1" cap="all" dirty="0">
                <a:hlinkClick r:id="" action="ppaction://hlinkfile"/>
              </a:rPr>
              <a:t>	7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Projectdoelstellingen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Gekozen oplossing of aanpak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3.3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Scope van het project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3.4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Producten c.q. eindresultaat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3.5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Uitsluitingen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3.6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Beperkingen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3.7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Afhankelijkheden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3.8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Randvoorwaarden</a:t>
            </a:r>
            <a:r>
              <a:rPr lang="nl-NL" sz="1200" cap="small" dirty="0">
                <a:hlinkClick r:id="" action="ppaction://hlinkfile"/>
              </a:rPr>
              <a:t>	8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3.9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Aannames</a:t>
            </a:r>
            <a:r>
              <a:rPr lang="nl-NL" sz="1200" cap="small" dirty="0">
                <a:hlinkClick r:id="" action="ppaction://hlinkfile"/>
              </a:rPr>
              <a:t>	8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4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Projectorganisatiestructuur</a:t>
            </a:r>
            <a:r>
              <a:rPr lang="nl-NL" sz="1200" b="1" cap="all" dirty="0">
                <a:hlinkClick r:id="" action="ppaction://hlinkfile"/>
              </a:rPr>
              <a:t>	9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Opdrachtgever</a:t>
            </a:r>
            <a:r>
              <a:rPr lang="nl-NL" sz="1200" cap="small" dirty="0">
                <a:hlinkClick r:id="" action="ppaction://hlinkfile"/>
              </a:rPr>
              <a:t>	9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Seniorgebruiker</a:t>
            </a:r>
            <a:r>
              <a:rPr lang="nl-NL" sz="1200" cap="small" dirty="0">
                <a:hlinkClick r:id="" action="ppaction://hlinkfile"/>
              </a:rPr>
              <a:t>	9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4.3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Seniorleverancier</a:t>
            </a:r>
            <a:r>
              <a:rPr lang="nl-NL" sz="1200" cap="small" dirty="0">
                <a:hlinkClick r:id="" action="ppaction://hlinkfile"/>
              </a:rPr>
              <a:t>	9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4.4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Projectborging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4.5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Projectmanager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4.6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Projectsupport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4.7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Teammanager A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4.8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Teammanager B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5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Projectbeheersing</a:t>
            </a:r>
            <a:r>
              <a:rPr lang="nl-NL" sz="1200" b="1" cap="all" dirty="0">
                <a:hlinkClick r:id="" action="ppaction://hlinkfile"/>
              </a:rPr>
              <a:t>	11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Rapportage</a:t>
            </a:r>
            <a:r>
              <a:rPr lang="nl-NL" sz="1200" cap="small" dirty="0">
                <a:hlinkClick r:id="" action="ppaction://hlinkfile"/>
              </a:rPr>
              <a:t>	11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Voortgangsbewaking</a:t>
            </a:r>
            <a:r>
              <a:rPr lang="nl-NL" sz="1200" cap="small" dirty="0">
                <a:hlinkClick r:id="" action="ppaction://hlinkfile"/>
              </a:rPr>
              <a:t>	11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5.3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Toleranties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5.4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Risicomanagement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5.5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Issuemanagement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5.6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Afwijking- en escalatieprocedure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A: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Communicatieplan</a:t>
            </a:r>
            <a:r>
              <a:rPr lang="nl-NL" sz="1200" b="1" cap="all" dirty="0">
                <a:hlinkClick r:id="" action="ppaction://hlinkfile"/>
              </a:rPr>
              <a:t>	13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B: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 err="1">
                <a:hlinkClick r:id="" action="ppaction://hlinkfile"/>
              </a:rPr>
              <a:t>Projectkwaliteitsplan</a:t>
            </a:r>
            <a:r>
              <a:rPr lang="nl-NL" sz="1200" b="1" cap="all" dirty="0">
                <a:hlinkClick r:id="" action="ppaction://hlinkfile"/>
              </a:rPr>
              <a:t>	14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Bijlage B1: Configuratiemanagementplan</a:t>
            </a:r>
            <a:r>
              <a:rPr lang="nl-NL" sz="1200" cap="small" dirty="0">
                <a:hlinkClick r:id="" action="ppaction://hlinkfile"/>
              </a:rPr>
              <a:t>	14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C: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Initiële</a:t>
            </a:r>
            <a:r>
              <a:rPr lang="en-GB" sz="1200" b="1" u="sng" cap="all" dirty="0">
                <a:hlinkClick r:id="" action="ppaction://hlinkfile"/>
              </a:rPr>
              <a:t> Business Case</a:t>
            </a:r>
            <a:r>
              <a:rPr lang="nl-NL" sz="1200" b="1" cap="all" dirty="0">
                <a:hlinkClick r:id="" action="ppaction://hlinkfile"/>
              </a:rPr>
              <a:t>	15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D: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Initieel Projectplan</a:t>
            </a:r>
            <a:r>
              <a:rPr lang="nl-NL" sz="1200" b="1" cap="all" dirty="0">
                <a:hlinkClick r:id="" action="ppaction://hlinkfile"/>
              </a:rPr>
              <a:t>	16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E: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Initieel Risicologboek</a:t>
            </a:r>
            <a:r>
              <a:rPr lang="nl-NL" sz="1200" b="1" cap="all" dirty="0">
                <a:hlinkClick r:id="" action="ppaction://hlinkfile"/>
              </a:rPr>
              <a:t>	17</a:t>
            </a:r>
            <a:endParaRPr lang="nl-NL" sz="1200" b="1" cap="all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4" name="Tekstvak 3"/>
          <p:cNvSpPr txBox="1"/>
          <p:nvPr/>
        </p:nvSpPr>
        <p:spPr>
          <a:xfrm>
            <a:off x="7092950" y="2420938"/>
            <a:ext cx="13747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nl-NL" sz="1200" dirty="0">
                <a:latin typeface="+mj-lt"/>
              </a:rPr>
              <a:t>Zie ook het boekje </a:t>
            </a:r>
          </a:p>
          <a:p>
            <a:pPr algn="ctr">
              <a:defRPr/>
            </a:pPr>
            <a:r>
              <a:rPr lang="nl-NL" sz="1200" dirty="0">
                <a:latin typeface="+mj-lt"/>
              </a:rPr>
              <a:t>De kleine prins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914400"/>
          </a:xfrm>
        </p:spPr>
        <p:txBody>
          <a:bodyPr/>
          <a:lstStyle/>
          <a:p>
            <a:pPr algn="l" eaLnBrk="1" hangingPunct="1"/>
            <a:r>
              <a:rPr lang="nl-NL" dirty="0" err="1" smtClean="0"/>
              <a:t>Prince</a:t>
            </a:r>
            <a:r>
              <a:rPr lang="nl-NL" dirty="0" smtClean="0"/>
              <a:t> 2: Documentatie</a:t>
            </a:r>
          </a:p>
        </p:txBody>
      </p:sp>
      <p:sp>
        <p:nvSpPr>
          <p:cNvPr id="31747" name="Rectangle 29"/>
          <p:cNvSpPr>
            <a:spLocks noChangeArrowheads="1"/>
          </p:cNvSpPr>
          <p:nvPr/>
        </p:nvSpPr>
        <p:spPr bwMode="auto">
          <a:xfrm>
            <a:off x="688975" y="1752600"/>
            <a:ext cx="7543800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Dirigeren van een project</a:t>
            </a:r>
          </a:p>
        </p:txBody>
      </p:sp>
      <p:sp>
        <p:nvSpPr>
          <p:cNvPr id="31748" name="Rectangle 30"/>
          <p:cNvSpPr>
            <a:spLocks noChangeArrowheads="1"/>
          </p:cNvSpPr>
          <p:nvPr/>
        </p:nvSpPr>
        <p:spPr bwMode="auto">
          <a:xfrm>
            <a:off x="688975" y="6273800"/>
            <a:ext cx="68103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Plannen maken</a:t>
            </a:r>
          </a:p>
        </p:txBody>
      </p:sp>
      <p:sp>
        <p:nvSpPr>
          <p:cNvPr id="31749" name="Rectangle 31"/>
          <p:cNvSpPr>
            <a:spLocks noChangeArrowheads="1"/>
          </p:cNvSpPr>
          <p:nvPr/>
        </p:nvSpPr>
        <p:spPr bwMode="auto">
          <a:xfrm>
            <a:off x="395288" y="3422650"/>
            <a:ext cx="1392237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Opstarten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project</a:t>
            </a:r>
          </a:p>
        </p:txBody>
      </p:sp>
      <p:sp>
        <p:nvSpPr>
          <p:cNvPr id="31750" name="Rectangle 32"/>
          <p:cNvSpPr>
            <a:spLocks noChangeArrowheads="1"/>
          </p:cNvSpPr>
          <p:nvPr/>
        </p:nvSpPr>
        <p:spPr bwMode="auto">
          <a:xfrm>
            <a:off x="1933575" y="2447925"/>
            <a:ext cx="139223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Initiëren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project</a:t>
            </a:r>
          </a:p>
        </p:txBody>
      </p:sp>
      <p:sp>
        <p:nvSpPr>
          <p:cNvPr id="31751" name="Rectangle 33"/>
          <p:cNvSpPr>
            <a:spLocks noChangeArrowheads="1"/>
          </p:cNvSpPr>
          <p:nvPr/>
        </p:nvSpPr>
        <p:spPr bwMode="auto">
          <a:xfrm>
            <a:off x="3471863" y="3422650"/>
            <a:ext cx="139065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Beheersen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 fase</a:t>
            </a:r>
          </a:p>
        </p:txBody>
      </p:sp>
      <p:sp>
        <p:nvSpPr>
          <p:cNvPr id="31752" name="Rectangle 34"/>
          <p:cNvSpPr>
            <a:spLocks noChangeArrowheads="1"/>
          </p:cNvSpPr>
          <p:nvPr/>
        </p:nvSpPr>
        <p:spPr bwMode="auto">
          <a:xfrm>
            <a:off x="3505200" y="5029200"/>
            <a:ext cx="13906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Managen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product-</a:t>
            </a:r>
          </a:p>
          <a:p>
            <a:pPr algn="ctr" eaLnBrk="0" hangingPunct="0"/>
            <a:r>
              <a:rPr lang="nl-NL" sz="1400">
                <a:latin typeface="Arial" charset="0"/>
              </a:rPr>
              <a:t>oplevering</a:t>
            </a:r>
          </a:p>
        </p:txBody>
      </p:sp>
      <p:sp>
        <p:nvSpPr>
          <p:cNvPr id="31753" name="Rectangle 35"/>
          <p:cNvSpPr>
            <a:spLocks noChangeArrowheads="1"/>
          </p:cNvSpPr>
          <p:nvPr/>
        </p:nvSpPr>
        <p:spPr bwMode="auto">
          <a:xfrm>
            <a:off x="5156200" y="3422650"/>
            <a:ext cx="1392238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Managen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fase-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overgangen</a:t>
            </a:r>
          </a:p>
        </p:txBody>
      </p:sp>
      <p:sp>
        <p:nvSpPr>
          <p:cNvPr id="31754" name="Rectangle 36"/>
          <p:cNvSpPr>
            <a:spLocks noChangeArrowheads="1"/>
          </p:cNvSpPr>
          <p:nvPr/>
        </p:nvSpPr>
        <p:spPr bwMode="auto">
          <a:xfrm>
            <a:off x="6913563" y="3422650"/>
            <a:ext cx="1392237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l-NL" sz="1400">
                <a:latin typeface="Arial" charset="0"/>
              </a:rPr>
              <a:t>Afsluiten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van een</a:t>
            </a:r>
            <a:br>
              <a:rPr lang="nl-NL" sz="1400">
                <a:latin typeface="Arial" charset="0"/>
              </a:rPr>
            </a:br>
            <a:r>
              <a:rPr lang="nl-NL" sz="1400">
                <a:latin typeface="Arial" charset="0"/>
              </a:rPr>
              <a:t>project</a:t>
            </a:r>
          </a:p>
        </p:txBody>
      </p:sp>
      <p:sp>
        <p:nvSpPr>
          <p:cNvPr id="31755" name="Line 37"/>
          <p:cNvSpPr>
            <a:spLocks noChangeShapeType="1"/>
          </p:cNvSpPr>
          <p:nvPr/>
        </p:nvSpPr>
        <p:spPr bwMode="auto">
          <a:xfrm>
            <a:off x="1054100" y="425608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56" name="Line 38"/>
          <p:cNvSpPr>
            <a:spLocks noChangeShapeType="1"/>
          </p:cNvSpPr>
          <p:nvPr/>
        </p:nvSpPr>
        <p:spPr bwMode="auto">
          <a:xfrm>
            <a:off x="12954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57" name="Line 39"/>
          <p:cNvSpPr>
            <a:spLocks noChangeShapeType="1"/>
          </p:cNvSpPr>
          <p:nvPr/>
        </p:nvSpPr>
        <p:spPr bwMode="auto">
          <a:xfrm>
            <a:off x="2300288" y="2100263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58" name="Line 40"/>
          <p:cNvSpPr>
            <a:spLocks noChangeShapeType="1"/>
          </p:cNvSpPr>
          <p:nvPr/>
        </p:nvSpPr>
        <p:spPr bwMode="auto">
          <a:xfrm>
            <a:off x="2813050" y="2100263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59" name="Line 41"/>
          <p:cNvSpPr>
            <a:spLocks noChangeShapeType="1"/>
          </p:cNvSpPr>
          <p:nvPr/>
        </p:nvSpPr>
        <p:spPr bwMode="auto">
          <a:xfrm>
            <a:off x="2519363" y="3282950"/>
            <a:ext cx="0" cy="299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0" name="Line 42"/>
          <p:cNvSpPr>
            <a:spLocks noChangeShapeType="1"/>
          </p:cNvSpPr>
          <p:nvPr/>
        </p:nvSpPr>
        <p:spPr bwMode="auto">
          <a:xfrm>
            <a:off x="3690938" y="210026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1" name="Line 43"/>
          <p:cNvSpPr>
            <a:spLocks noChangeShapeType="1"/>
          </p:cNvSpPr>
          <p:nvPr/>
        </p:nvSpPr>
        <p:spPr bwMode="auto">
          <a:xfrm>
            <a:off x="4570413" y="210026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2" name="Line 44"/>
          <p:cNvSpPr>
            <a:spLocks noChangeShapeType="1"/>
          </p:cNvSpPr>
          <p:nvPr/>
        </p:nvSpPr>
        <p:spPr bwMode="auto">
          <a:xfrm>
            <a:off x="5815013" y="210026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3" name="Line 45"/>
          <p:cNvSpPr>
            <a:spLocks noChangeShapeType="1"/>
          </p:cNvSpPr>
          <p:nvPr/>
        </p:nvSpPr>
        <p:spPr bwMode="auto">
          <a:xfrm>
            <a:off x="75438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4" name="Line 46"/>
          <p:cNvSpPr>
            <a:spLocks noChangeShapeType="1"/>
          </p:cNvSpPr>
          <p:nvPr/>
        </p:nvSpPr>
        <p:spPr bwMode="auto">
          <a:xfrm>
            <a:off x="3763963" y="4256088"/>
            <a:ext cx="635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5" name="Line 47"/>
          <p:cNvSpPr>
            <a:spLocks noChangeShapeType="1"/>
          </p:cNvSpPr>
          <p:nvPr/>
        </p:nvSpPr>
        <p:spPr bwMode="auto">
          <a:xfrm>
            <a:off x="4570413" y="4256088"/>
            <a:ext cx="1587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766" name="Line 48"/>
          <p:cNvSpPr>
            <a:spLocks noChangeShapeType="1"/>
          </p:cNvSpPr>
          <p:nvPr/>
        </p:nvSpPr>
        <p:spPr bwMode="auto">
          <a:xfrm flipV="1">
            <a:off x="4130675" y="5873750"/>
            <a:ext cx="31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7" name="Line 49"/>
          <p:cNvSpPr>
            <a:spLocks noChangeShapeType="1"/>
          </p:cNvSpPr>
          <p:nvPr/>
        </p:nvSpPr>
        <p:spPr bwMode="auto">
          <a:xfrm flipV="1">
            <a:off x="5815013" y="425608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8" name="Line 50"/>
          <p:cNvSpPr>
            <a:spLocks noChangeShapeType="1"/>
          </p:cNvSpPr>
          <p:nvPr/>
        </p:nvSpPr>
        <p:spPr bwMode="auto">
          <a:xfrm>
            <a:off x="4862513" y="3838575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69" name="Line 51"/>
          <p:cNvSpPr>
            <a:spLocks noChangeShapeType="1"/>
          </p:cNvSpPr>
          <p:nvPr/>
        </p:nvSpPr>
        <p:spPr bwMode="auto">
          <a:xfrm>
            <a:off x="6548438" y="3838575"/>
            <a:ext cx="36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70" name="Line 52"/>
          <p:cNvSpPr>
            <a:spLocks noChangeShapeType="1"/>
          </p:cNvSpPr>
          <p:nvPr/>
        </p:nvSpPr>
        <p:spPr bwMode="auto">
          <a:xfrm>
            <a:off x="457200" y="2971800"/>
            <a:ext cx="1873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1771" name="Text Box 53"/>
          <p:cNvSpPr txBox="1">
            <a:spLocks noChangeArrowheads="1"/>
          </p:cNvSpPr>
          <p:nvPr/>
        </p:nvSpPr>
        <p:spPr bwMode="auto">
          <a:xfrm>
            <a:off x="100013" y="2717800"/>
            <a:ext cx="873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mandaat</a:t>
            </a:r>
            <a:endParaRPr lang="en-GB" sz="1400" i="1">
              <a:latin typeface="Arial" charset="0"/>
            </a:endParaRPr>
          </a:p>
        </p:txBody>
      </p:sp>
      <p:sp>
        <p:nvSpPr>
          <p:cNvPr id="31772" name="Text Box 54"/>
          <p:cNvSpPr txBox="1">
            <a:spLocks noChangeArrowheads="1"/>
          </p:cNvSpPr>
          <p:nvPr/>
        </p:nvSpPr>
        <p:spPr bwMode="auto">
          <a:xfrm>
            <a:off x="2811463" y="2184400"/>
            <a:ext cx="481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PID</a:t>
            </a:r>
            <a:endParaRPr lang="en-GB" sz="1400" i="1">
              <a:latin typeface="Arial" charset="0"/>
            </a:endParaRPr>
          </a:p>
        </p:txBody>
      </p:sp>
      <p:sp>
        <p:nvSpPr>
          <p:cNvPr id="31773" name="Text Box 55"/>
          <p:cNvSpPr txBox="1">
            <a:spLocks noChangeArrowheads="1"/>
          </p:cNvSpPr>
          <p:nvPr/>
        </p:nvSpPr>
        <p:spPr bwMode="auto">
          <a:xfrm>
            <a:off x="5715000" y="2438400"/>
            <a:ext cx="1368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End Fase R</a:t>
            </a:r>
          </a:p>
          <a:p>
            <a:pPr eaLnBrk="0" hangingPunct="0"/>
            <a:r>
              <a:rPr lang="en-GB" sz="1400" i="1">
                <a:latin typeface="Arial" charset="0"/>
              </a:rPr>
              <a:t>Exception Plan</a:t>
            </a:r>
          </a:p>
          <a:p>
            <a:pPr eaLnBrk="0" hangingPunct="0"/>
            <a:r>
              <a:rPr lang="en-GB" sz="1400" i="1">
                <a:latin typeface="Arial" charset="0"/>
              </a:rPr>
              <a:t>Fase Plan</a:t>
            </a:r>
          </a:p>
        </p:txBody>
      </p:sp>
      <p:sp>
        <p:nvSpPr>
          <p:cNvPr id="31774" name="Text Box 56"/>
          <p:cNvSpPr txBox="1">
            <a:spLocks noChangeArrowheads="1"/>
          </p:cNvSpPr>
          <p:nvPr/>
        </p:nvSpPr>
        <p:spPr bwMode="auto">
          <a:xfrm>
            <a:off x="4016375" y="2565400"/>
            <a:ext cx="11414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 dirty="0">
                <a:latin typeface="Arial" charset="0"/>
              </a:rPr>
              <a:t>Highlight R </a:t>
            </a:r>
          </a:p>
          <a:p>
            <a:pPr algn="ctr" eaLnBrk="0" hangingPunct="0"/>
            <a:r>
              <a:rPr lang="nl-NL" sz="1400" i="1" dirty="0">
                <a:latin typeface="Arial" charset="0"/>
              </a:rPr>
              <a:t>Exception R</a:t>
            </a:r>
            <a:endParaRPr lang="en-GB" sz="1400" i="1" dirty="0">
              <a:latin typeface="Arial" charset="0"/>
            </a:endParaRPr>
          </a:p>
        </p:txBody>
      </p:sp>
      <p:sp>
        <p:nvSpPr>
          <p:cNvPr id="31775" name="Text Box 57"/>
          <p:cNvSpPr txBox="1">
            <a:spLocks noChangeArrowheads="1"/>
          </p:cNvSpPr>
          <p:nvPr/>
        </p:nvSpPr>
        <p:spPr bwMode="auto">
          <a:xfrm>
            <a:off x="1841500" y="2108200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76" name="Text Box 58"/>
          <p:cNvSpPr txBox="1">
            <a:spLocks noChangeArrowheads="1"/>
          </p:cNvSpPr>
          <p:nvPr/>
        </p:nvSpPr>
        <p:spPr bwMode="auto">
          <a:xfrm>
            <a:off x="5486400" y="17526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BC</a:t>
            </a:r>
            <a:endParaRPr lang="en-GB" sz="1400" i="1">
              <a:latin typeface="Arial" charset="0"/>
            </a:endParaRPr>
          </a:p>
        </p:txBody>
      </p:sp>
      <p:sp>
        <p:nvSpPr>
          <p:cNvPr id="31777" name="Text Box 59"/>
          <p:cNvSpPr txBox="1">
            <a:spLocks noChangeArrowheads="1"/>
          </p:cNvSpPr>
          <p:nvPr/>
        </p:nvSpPr>
        <p:spPr bwMode="auto">
          <a:xfrm>
            <a:off x="3006725" y="4394200"/>
            <a:ext cx="1357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Workpackages</a:t>
            </a:r>
            <a:endParaRPr lang="en-GB" sz="1400" i="1">
              <a:latin typeface="Arial" charset="0"/>
            </a:endParaRPr>
          </a:p>
        </p:txBody>
      </p:sp>
      <p:sp>
        <p:nvSpPr>
          <p:cNvPr id="31778" name="Text Box 60"/>
          <p:cNvSpPr txBox="1">
            <a:spLocks noChangeArrowheads="1"/>
          </p:cNvSpPr>
          <p:nvPr/>
        </p:nvSpPr>
        <p:spPr bwMode="auto">
          <a:xfrm>
            <a:off x="5062538" y="5537200"/>
            <a:ext cx="1368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 dirty="0">
                <a:latin typeface="Arial" charset="0"/>
              </a:rPr>
              <a:t>Faseplan</a:t>
            </a:r>
          </a:p>
          <a:p>
            <a:pPr algn="ctr" eaLnBrk="0" hangingPunct="0"/>
            <a:r>
              <a:rPr lang="nl-NL" sz="1400" i="1" dirty="0">
                <a:latin typeface="Arial" charset="0"/>
              </a:rPr>
              <a:t>Exception Plan</a:t>
            </a:r>
            <a:endParaRPr lang="en-GB" sz="1400" i="1" dirty="0">
              <a:latin typeface="Arial" charset="0"/>
            </a:endParaRPr>
          </a:p>
        </p:txBody>
      </p:sp>
      <p:sp>
        <p:nvSpPr>
          <p:cNvPr id="31779" name="Text Box 61"/>
          <p:cNvSpPr txBox="1">
            <a:spLocks noChangeArrowheads="1"/>
          </p:cNvSpPr>
          <p:nvPr/>
        </p:nvSpPr>
        <p:spPr bwMode="auto">
          <a:xfrm>
            <a:off x="2052638" y="5308600"/>
            <a:ext cx="1141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Project Plan</a:t>
            </a:r>
            <a:endParaRPr lang="en-GB" sz="1400" i="1">
              <a:latin typeface="Arial" charset="0"/>
            </a:endParaRPr>
          </a:p>
        </p:txBody>
      </p:sp>
      <p:sp>
        <p:nvSpPr>
          <p:cNvPr id="31780" name="Text Box 62"/>
          <p:cNvSpPr txBox="1">
            <a:spLocks noChangeArrowheads="1"/>
          </p:cNvSpPr>
          <p:nvPr/>
        </p:nvSpPr>
        <p:spPr bwMode="auto">
          <a:xfrm>
            <a:off x="514350" y="4699000"/>
            <a:ext cx="124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Initiation Plan</a:t>
            </a:r>
            <a:endParaRPr lang="en-GB" sz="1400" i="1">
              <a:latin typeface="Arial" charset="0"/>
            </a:endParaRPr>
          </a:p>
        </p:txBody>
      </p:sp>
      <p:sp>
        <p:nvSpPr>
          <p:cNvPr id="31781" name="Text Box 63"/>
          <p:cNvSpPr txBox="1">
            <a:spLocks noChangeArrowheads="1"/>
          </p:cNvSpPr>
          <p:nvPr/>
        </p:nvSpPr>
        <p:spPr bwMode="auto">
          <a:xfrm>
            <a:off x="7499350" y="2514600"/>
            <a:ext cx="17208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End Project R</a:t>
            </a:r>
          </a:p>
          <a:p>
            <a:pPr eaLnBrk="0" hangingPunct="0"/>
            <a:r>
              <a:rPr lang="nl-NL" sz="1400" i="1">
                <a:latin typeface="Arial" charset="0"/>
              </a:rPr>
              <a:t>Lessons Learned R</a:t>
            </a:r>
          </a:p>
          <a:p>
            <a:pPr eaLnBrk="0" hangingPunct="0"/>
            <a:r>
              <a:rPr lang="nl-NL" sz="1400" i="1">
                <a:latin typeface="Arial" charset="0"/>
              </a:rPr>
              <a:t>Vervolgacties</a:t>
            </a:r>
            <a:endParaRPr lang="en-GB" sz="1400" i="1">
              <a:latin typeface="Arial" charset="0"/>
            </a:endParaRPr>
          </a:p>
        </p:txBody>
      </p:sp>
      <p:sp>
        <p:nvSpPr>
          <p:cNvPr id="31782" name="Text Box 64"/>
          <p:cNvSpPr txBox="1">
            <a:spLocks noChangeArrowheads="1"/>
          </p:cNvSpPr>
          <p:nvPr/>
        </p:nvSpPr>
        <p:spPr bwMode="auto">
          <a:xfrm>
            <a:off x="3548063" y="5842000"/>
            <a:ext cx="104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Team Plan</a:t>
            </a:r>
            <a:endParaRPr lang="en-GB" sz="1400" i="1">
              <a:latin typeface="Arial" charset="0"/>
            </a:endParaRPr>
          </a:p>
        </p:txBody>
      </p:sp>
      <p:sp>
        <p:nvSpPr>
          <p:cNvPr id="31783" name="Text Box 65"/>
          <p:cNvSpPr txBox="1">
            <a:spLocks noChangeArrowheads="1"/>
          </p:cNvSpPr>
          <p:nvPr/>
        </p:nvSpPr>
        <p:spPr bwMode="auto">
          <a:xfrm>
            <a:off x="4495800" y="4343400"/>
            <a:ext cx="1268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Checkpoint R</a:t>
            </a:r>
          </a:p>
          <a:p>
            <a:pPr eaLnBrk="0" hangingPunct="0"/>
            <a:r>
              <a:rPr lang="nl-NL" sz="1400" i="1">
                <a:latin typeface="Arial" charset="0"/>
              </a:rPr>
              <a:t>Workpackage</a:t>
            </a:r>
          </a:p>
          <a:p>
            <a:pPr eaLnBrk="0" hangingPunct="0"/>
            <a:r>
              <a:rPr lang="nl-NL" sz="1400" i="1">
                <a:latin typeface="Arial" charset="0"/>
              </a:rPr>
              <a:t>Quality Log</a:t>
            </a:r>
            <a:endParaRPr lang="en-GB" sz="1400" i="1">
              <a:latin typeface="Arial" charset="0"/>
            </a:endParaRPr>
          </a:p>
        </p:txBody>
      </p:sp>
      <p:sp>
        <p:nvSpPr>
          <p:cNvPr id="31784" name="Text Box 66"/>
          <p:cNvSpPr txBox="1">
            <a:spLocks noChangeArrowheads="1"/>
          </p:cNvSpPr>
          <p:nvPr/>
        </p:nvSpPr>
        <p:spPr bwMode="auto">
          <a:xfrm>
            <a:off x="2971800" y="17526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BC</a:t>
            </a:r>
            <a:endParaRPr lang="en-GB" sz="1400" i="1">
              <a:latin typeface="Arial" charset="0"/>
            </a:endParaRPr>
          </a:p>
        </p:txBody>
      </p:sp>
      <p:sp>
        <p:nvSpPr>
          <p:cNvPr id="31785" name="Text Box 67"/>
          <p:cNvSpPr txBox="1">
            <a:spLocks noChangeArrowheads="1"/>
          </p:cNvSpPr>
          <p:nvPr/>
        </p:nvSpPr>
        <p:spPr bwMode="auto">
          <a:xfrm>
            <a:off x="3403600" y="2260600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86" name="Text Box 68"/>
          <p:cNvSpPr txBox="1">
            <a:spLocks noChangeArrowheads="1"/>
          </p:cNvSpPr>
          <p:nvPr/>
        </p:nvSpPr>
        <p:spPr bwMode="auto">
          <a:xfrm>
            <a:off x="3403600" y="2260600"/>
            <a:ext cx="54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87" name="Text Box 69"/>
          <p:cNvSpPr txBox="1">
            <a:spLocks noChangeArrowheads="1"/>
          </p:cNvSpPr>
          <p:nvPr/>
        </p:nvSpPr>
        <p:spPr bwMode="auto">
          <a:xfrm>
            <a:off x="533400" y="21336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88" name="Line 70"/>
          <p:cNvSpPr>
            <a:spLocks noChangeShapeType="1"/>
          </p:cNvSpPr>
          <p:nvPr/>
        </p:nvSpPr>
        <p:spPr bwMode="auto">
          <a:xfrm>
            <a:off x="9906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89" name="Text Box 71"/>
          <p:cNvSpPr txBox="1">
            <a:spLocks noChangeArrowheads="1"/>
          </p:cNvSpPr>
          <p:nvPr/>
        </p:nvSpPr>
        <p:spPr bwMode="auto">
          <a:xfrm>
            <a:off x="1066800" y="2362200"/>
            <a:ext cx="1371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400" i="1">
                <a:latin typeface="Arial" charset="0"/>
              </a:rPr>
              <a:t>P Brief</a:t>
            </a:r>
          </a:p>
          <a:p>
            <a:pPr eaLnBrk="0" hangingPunct="0"/>
            <a:r>
              <a:rPr lang="en-GB" sz="1400" i="1">
                <a:latin typeface="Arial" charset="0"/>
              </a:rPr>
              <a:t>P Approach</a:t>
            </a:r>
          </a:p>
          <a:p>
            <a:pPr eaLnBrk="0" hangingPunct="0"/>
            <a:r>
              <a:rPr lang="en-GB" sz="1400" i="1">
                <a:latin typeface="Arial" charset="0"/>
              </a:rPr>
              <a:t>P org</a:t>
            </a:r>
          </a:p>
          <a:p>
            <a:pPr eaLnBrk="0" hangingPunct="0"/>
            <a:r>
              <a:rPr lang="en-GB" sz="1400" i="1">
                <a:latin typeface="Arial" charset="0"/>
              </a:rPr>
              <a:t>Initiation Plan</a:t>
            </a:r>
          </a:p>
        </p:txBody>
      </p:sp>
      <p:sp>
        <p:nvSpPr>
          <p:cNvPr id="31790" name="Line 72"/>
          <p:cNvSpPr>
            <a:spLocks noChangeShapeType="1"/>
          </p:cNvSpPr>
          <p:nvPr/>
        </p:nvSpPr>
        <p:spPr bwMode="auto">
          <a:xfrm>
            <a:off x="72390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91" name="Text Box 73"/>
          <p:cNvSpPr txBox="1">
            <a:spLocks noChangeArrowheads="1"/>
          </p:cNvSpPr>
          <p:nvPr/>
        </p:nvSpPr>
        <p:spPr bwMode="auto">
          <a:xfrm>
            <a:off x="6951663" y="2293938"/>
            <a:ext cx="541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A&amp;A</a:t>
            </a:r>
            <a:endParaRPr lang="en-GB" sz="1400" i="1">
              <a:latin typeface="Arial" charset="0"/>
            </a:endParaRPr>
          </a:p>
        </p:txBody>
      </p:sp>
      <p:sp>
        <p:nvSpPr>
          <p:cNvPr id="31792" name="Line 74"/>
          <p:cNvSpPr>
            <a:spLocks noChangeShapeType="1"/>
          </p:cNvSpPr>
          <p:nvPr/>
        </p:nvSpPr>
        <p:spPr bwMode="auto">
          <a:xfrm>
            <a:off x="5334000" y="2133600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1793" name="Text Box 75"/>
          <p:cNvSpPr txBox="1">
            <a:spLocks noChangeArrowheads="1"/>
          </p:cNvSpPr>
          <p:nvPr/>
        </p:nvSpPr>
        <p:spPr bwMode="auto">
          <a:xfrm>
            <a:off x="5141913" y="229393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 </a:t>
            </a:r>
            <a:endParaRPr lang="en-GB" sz="1400" i="1">
              <a:latin typeface="Arial" charset="0"/>
            </a:endParaRPr>
          </a:p>
        </p:txBody>
      </p:sp>
      <p:sp>
        <p:nvSpPr>
          <p:cNvPr id="31794" name="Text Box 76"/>
          <p:cNvSpPr txBox="1">
            <a:spLocks noChangeArrowheads="1"/>
          </p:cNvSpPr>
          <p:nvPr/>
        </p:nvSpPr>
        <p:spPr bwMode="auto">
          <a:xfrm>
            <a:off x="6588125" y="4581525"/>
            <a:ext cx="22907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nl-NL" sz="1400" i="1">
                <a:latin typeface="Arial" charset="0"/>
              </a:rPr>
              <a:t>A = advies</a:t>
            </a:r>
          </a:p>
          <a:p>
            <a:pPr algn="ctr" eaLnBrk="0" hangingPunct="0"/>
            <a:r>
              <a:rPr lang="nl-NL" sz="1400" i="1">
                <a:latin typeface="Arial" charset="0"/>
              </a:rPr>
              <a:t>A&amp;A = advies &amp; autorisatie</a:t>
            </a:r>
          </a:p>
          <a:p>
            <a:pPr algn="ctr" eaLnBrk="0" hangingPunct="0"/>
            <a:r>
              <a:rPr lang="nl-NL" sz="1400" i="1">
                <a:latin typeface="Arial" charset="0"/>
              </a:rPr>
              <a:t>R = report </a:t>
            </a:r>
            <a:endParaRPr lang="en-GB" sz="1400" i="1">
              <a:latin typeface="Arial" charset="0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6588224" y="332656"/>
            <a:ext cx="101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hlinkClick r:id="rId2"/>
              </a:rPr>
              <a:t>Url</a:t>
            </a:r>
            <a:r>
              <a:rPr lang="nl-NL" dirty="0" smtClean="0">
                <a:hlinkClick r:id="rId2"/>
              </a:rPr>
              <a:t>..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8" y="274638"/>
            <a:ext cx="8229600" cy="1143000"/>
          </a:xfrm>
        </p:spPr>
        <p:txBody>
          <a:bodyPr/>
          <a:lstStyle/>
          <a:p>
            <a:r>
              <a:rPr lang="nl-NL" dirty="0" smtClean="0"/>
              <a:t>Studiefocus Prince2 versus PMC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sz="2400" dirty="0" smtClean="0"/>
              <a:t>Prince2 =&gt; Internationaal erkende methode. Strak georganiseerd door rollen, verantwoordelijkheden, bevoegdheden, standaard procedures en documenten.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400" dirty="0" smtClean="0"/>
              <a:t>Toetsing – schriftelijk.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sz="2400" dirty="0" smtClean="0"/>
              <a:t>Projectmatig creëren. Methode waarin optimaal rekening gehouden wordt met de menselijke kant binnen projecten. Specifieke PMC aspecten kunnen toepassen binnen een project.  Dit zou zelfs in combinatie met Prince2 kunnen.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400" dirty="0" smtClean="0"/>
              <a:t>Toetsing - assessment</a:t>
            </a:r>
            <a:endParaRPr lang="nl-NL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nl-NL" smtClean="0"/>
              <a:t>Voorbeelden/vragen/verdieping?</a:t>
            </a:r>
          </a:p>
        </p:txBody>
      </p:sp>
      <p:pic>
        <p:nvPicPr>
          <p:cNvPr id="39940" name="Afbeelding 3" descr="le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276475"/>
            <a:ext cx="48895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nl-NL" dirty="0" smtClean="0"/>
          </a:p>
        </p:txBody>
      </p:sp>
      <p:sp>
        <p:nvSpPr>
          <p:cNvPr id="8195" name="Tekstvak 5"/>
          <p:cNvSpPr txBox="1">
            <a:spLocks noChangeArrowheads="1"/>
          </p:cNvSpPr>
          <p:nvPr/>
        </p:nvSpPr>
        <p:spPr bwMode="auto">
          <a:xfrm>
            <a:off x="250825" y="549275"/>
            <a:ext cx="8208963" cy="624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nl-NL" dirty="0"/>
              <a:t>De </a:t>
            </a:r>
            <a:r>
              <a:rPr lang="nl-NL" dirty="0" smtClean="0"/>
              <a:t>leerdoelen Prince2</a:t>
            </a:r>
            <a:endParaRPr lang="nl-NL" dirty="0"/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De principes, technieken en kernbegrippen van projectmanagement kennen;</a:t>
            </a:r>
          </a:p>
          <a:p>
            <a:r>
              <a:rPr lang="nl-NL" sz="1600" dirty="0"/>
              <a:t> </a:t>
            </a:r>
          </a:p>
          <a:p>
            <a:pPr>
              <a:buFont typeface="Arial" charset="0"/>
              <a:buChar char="•"/>
            </a:pPr>
            <a:r>
              <a:rPr lang="nl-NL" sz="1600" dirty="0"/>
              <a:t>Een gangbare standaard voor projectmanagement praktisch kunnen toepassen;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Een projectorganisatie kunnen opzetten (structuur, rolverdeling, taken);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Processen inrichten voor de beoordeling van de kwaliteit van de projectresultaten;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Op basis van een analyse van behoeften een product breakdown kunnen maken;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Vanuit de gespecificeerde producten een taakstructuur kunnen ontwikkelen;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Binnen de randvoorwaarden tijd, geld en organisatie een nauwkeurige werkplanning kunnen maken.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De voortgang ten opzichte van de planning kunnen bewaken en verantwoorden en te allen tijde de status van het rapport kunnen aangeven; </a:t>
            </a:r>
          </a:p>
          <a:p>
            <a:pPr>
              <a:buFont typeface="Arial" charset="0"/>
              <a:buChar char="•"/>
            </a:pPr>
            <a:endParaRPr lang="nl-NL" sz="1600" dirty="0"/>
          </a:p>
          <a:p>
            <a:pPr>
              <a:buFont typeface="Arial" charset="0"/>
              <a:buChar char="•"/>
            </a:pPr>
            <a:r>
              <a:rPr lang="nl-NL" sz="1600" dirty="0"/>
              <a:t>Binnen de randvoorwaarden (tijd, budget, functionaliteit) resultaatgericht kunnen (bij)sturen. </a:t>
            </a:r>
          </a:p>
          <a:p>
            <a:pPr>
              <a:buFont typeface="Arial" charset="0"/>
              <a:buChar char="•"/>
            </a:pPr>
            <a:endParaRPr lang="nl-NL" sz="1600" dirty="0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95288" y="1074738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z="2400" dirty="0" smtClean="0"/>
              <a:t>De student kan de volgende termen uitleggen en correct gebruiken in een mondelinge en schriftelijke rapportage: </a:t>
            </a:r>
            <a:br>
              <a:rPr lang="nl-NL" sz="2400" dirty="0" smtClean="0"/>
            </a:br>
            <a:endParaRPr lang="nl-NL" sz="2400" dirty="0" smtClean="0"/>
          </a:p>
        </p:txBody>
      </p:sp>
      <p:sp>
        <p:nvSpPr>
          <p:cNvPr id="9219" name="Tekstvak 5"/>
          <p:cNvSpPr txBox="1">
            <a:spLocks noChangeArrowheads="1"/>
          </p:cNvSpPr>
          <p:nvPr/>
        </p:nvSpPr>
        <p:spPr bwMode="auto">
          <a:xfrm>
            <a:off x="703263" y="1814513"/>
            <a:ext cx="3097212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600" dirty="0"/>
              <a:t>•        Projectdoel </a:t>
            </a:r>
          </a:p>
          <a:p>
            <a:r>
              <a:rPr lang="nl-NL" sz="1600" dirty="0"/>
              <a:t>•        Beperkingen </a:t>
            </a:r>
          </a:p>
          <a:p>
            <a:r>
              <a:rPr lang="nl-NL" sz="1600" dirty="0"/>
              <a:t>•        Uitsluitingen </a:t>
            </a:r>
          </a:p>
          <a:p>
            <a:r>
              <a:rPr lang="nl-NL" sz="1600" dirty="0"/>
              <a:t>•        Risico’s </a:t>
            </a:r>
          </a:p>
          <a:p>
            <a:r>
              <a:rPr lang="nl-NL" sz="1600" dirty="0"/>
              <a:t>•        Projectbereik </a:t>
            </a:r>
          </a:p>
          <a:p>
            <a:r>
              <a:rPr lang="nl-NL" sz="1600" dirty="0"/>
              <a:t>•        Projectachtergrond </a:t>
            </a:r>
          </a:p>
          <a:p>
            <a:r>
              <a:rPr lang="nl-NL" sz="1600" dirty="0"/>
              <a:t>•        Aannamen </a:t>
            </a:r>
          </a:p>
          <a:p>
            <a:r>
              <a:rPr lang="nl-NL" sz="1600" dirty="0"/>
              <a:t>•        Project aanpak </a:t>
            </a:r>
          </a:p>
          <a:p>
            <a:r>
              <a:rPr lang="nl-NL" sz="1600" dirty="0"/>
              <a:t>•        Projectfase </a:t>
            </a:r>
          </a:p>
          <a:p>
            <a:r>
              <a:rPr lang="nl-NL" sz="1600" dirty="0"/>
              <a:t>•        Detailplanning </a:t>
            </a:r>
          </a:p>
          <a:p>
            <a:r>
              <a:rPr lang="nl-NL" sz="1600" dirty="0"/>
              <a:t>•        Kosten </a:t>
            </a:r>
          </a:p>
          <a:p>
            <a:r>
              <a:rPr lang="nl-NL" sz="1600" dirty="0"/>
              <a:t>•        Doorlooptijd </a:t>
            </a:r>
          </a:p>
          <a:p>
            <a:r>
              <a:rPr lang="nl-NL" sz="1600" dirty="0"/>
              <a:t>•        Planning </a:t>
            </a:r>
          </a:p>
          <a:p>
            <a:r>
              <a:rPr lang="nl-NL" sz="1600" dirty="0"/>
              <a:t>•        Schatting </a:t>
            </a:r>
          </a:p>
          <a:p>
            <a:r>
              <a:rPr lang="nl-NL" sz="1600" dirty="0"/>
              <a:t>•        Budget </a:t>
            </a:r>
          </a:p>
          <a:p>
            <a:r>
              <a:rPr lang="nl-NL" sz="1600" dirty="0"/>
              <a:t>•        Mijlpaal, </a:t>
            </a:r>
            <a:r>
              <a:rPr lang="nl-NL" sz="1600" dirty="0" err="1"/>
              <a:t>milestone</a:t>
            </a:r>
            <a:r>
              <a:rPr lang="nl-NL" sz="1600" dirty="0"/>
              <a:t> </a:t>
            </a:r>
          </a:p>
          <a:p>
            <a:r>
              <a:rPr lang="nl-NL" sz="1600" dirty="0"/>
              <a:t>•       </a:t>
            </a:r>
          </a:p>
        </p:txBody>
      </p:sp>
      <p:sp>
        <p:nvSpPr>
          <p:cNvPr id="9220" name="Tekstvak 6"/>
          <p:cNvSpPr txBox="1">
            <a:spLocks noChangeArrowheads="1"/>
          </p:cNvSpPr>
          <p:nvPr/>
        </p:nvSpPr>
        <p:spPr bwMode="auto">
          <a:xfrm>
            <a:off x="4303713" y="1814513"/>
            <a:ext cx="3797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 dirty="0"/>
              <a:t>•        Planned value </a:t>
            </a:r>
          </a:p>
          <a:p>
            <a:r>
              <a:rPr lang="nl-NL" sz="1600" dirty="0"/>
              <a:t>•        Earned value </a:t>
            </a:r>
          </a:p>
          <a:p>
            <a:r>
              <a:rPr lang="nl-NL" sz="1600" dirty="0"/>
              <a:t>•        Milestone Trend Analyse </a:t>
            </a:r>
          </a:p>
          <a:p>
            <a:r>
              <a:rPr lang="nl-NL" sz="1600" dirty="0"/>
              <a:t>•        Highlight report </a:t>
            </a:r>
          </a:p>
          <a:p>
            <a:r>
              <a:rPr lang="nl-NL" sz="1600" dirty="0"/>
              <a:t>•        Exception report </a:t>
            </a:r>
          </a:p>
          <a:p>
            <a:r>
              <a:rPr lang="nl-NL" sz="1600" dirty="0"/>
              <a:t>•        Duivelsdriehoek </a:t>
            </a:r>
          </a:p>
          <a:p>
            <a:r>
              <a:rPr lang="nl-NL" sz="1600" dirty="0"/>
              <a:t>•        Stuurgroep, Project Board </a:t>
            </a:r>
          </a:p>
          <a:p>
            <a:r>
              <a:rPr lang="nl-NL" sz="1600" dirty="0"/>
              <a:t>•        Senior User </a:t>
            </a:r>
          </a:p>
          <a:p>
            <a:r>
              <a:rPr lang="nl-NL" sz="1600" dirty="0"/>
              <a:t>•        Senior Supplier </a:t>
            </a:r>
          </a:p>
          <a:p>
            <a:r>
              <a:rPr lang="nl-NL" sz="1600" dirty="0"/>
              <a:t>•        Project Executive </a:t>
            </a:r>
          </a:p>
          <a:p>
            <a:r>
              <a:rPr lang="nl-NL" sz="1600" dirty="0"/>
              <a:t>•        Projectteam </a:t>
            </a:r>
          </a:p>
          <a:p>
            <a:r>
              <a:rPr lang="nl-NL" sz="1600" dirty="0"/>
              <a:t>•        Projectleider </a:t>
            </a:r>
          </a:p>
          <a:p>
            <a:r>
              <a:rPr lang="nl-NL" sz="1600" dirty="0"/>
              <a:t>•        Product Breakdown Structure </a:t>
            </a:r>
          </a:p>
          <a:p>
            <a:r>
              <a:rPr lang="nl-NL" sz="1600" dirty="0"/>
              <a:t>•        Work Breakdown Structure </a:t>
            </a:r>
          </a:p>
          <a:p>
            <a:r>
              <a:rPr lang="nl-NL" sz="1600" dirty="0"/>
              <a:t>•        manuren </a:t>
            </a:r>
          </a:p>
          <a:p>
            <a:r>
              <a:rPr lang="nl-NL" sz="1600" dirty="0"/>
              <a:t>•        manjaar </a:t>
            </a:r>
          </a:p>
          <a:p>
            <a:endParaRPr lang="nl-NL" sz="1600" dirty="0"/>
          </a:p>
        </p:txBody>
      </p:sp>
      <p:sp>
        <p:nvSpPr>
          <p:cNvPr id="5" name="Rechthoek 4"/>
          <p:cNvSpPr/>
          <p:nvPr/>
        </p:nvSpPr>
        <p:spPr>
          <a:xfrm rot="20179620">
            <a:off x="1284887" y="2967335"/>
            <a:ext cx="6574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nl-N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Preview leerdoelen</a:t>
            </a:r>
            <a:endParaRPr lang="nl-N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>
          <a:xfrm>
            <a:off x="323850" y="620713"/>
            <a:ext cx="1149350" cy="914400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 smtClean="0">
                <a:solidFill>
                  <a:schemeClr val="tx1"/>
                </a:solidFill>
                <a:hlinkClick r:id="rId2" action="ppaction://hlinkfile"/>
              </a:rPr>
              <a:t>PID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Een voorbeeld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268538" y="104775"/>
            <a:ext cx="4073525" cy="6924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1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Inleiding</a:t>
            </a:r>
            <a:r>
              <a:rPr lang="nl-NL" sz="1200" b="1" cap="all" dirty="0">
                <a:hlinkClick r:id="" action="ppaction://hlinkfile"/>
              </a:rPr>
              <a:t>	5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1.1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Doel van dit document</a:t>
            </a:r>
            <a:r>
              <a:rPr lang="nl-NL" sz="1200" cap="small" dirty="0">
                <a:hlinkClick r:id="" action="ppaction://hlinkfile"/>
              </a:rPr>
              <a:t>	5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1.2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Opbouw van dit document</a:t>
            </a:r>
            <a:r>
              <a:rPr lang="nl-NL" sz="1200" cap="small" dirty="0">
                <a:hlinkClick r:id="" action="ppaction://hlinkfile"/>
              </a:rPr>
              <a:t>	5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2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Achtergrond</a:t>
            </a:r>
            <a:r>
              <a:rPr lang="nl-NL" sz="1200" b="1" cap="all" dirty="0">
                <a:hlinkClick r:id="" action="ppaction://hlinkfile"/>
              </a:rPr>
              <a:t>	6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3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Projectdefinitie</a:t>
            </a:r>
            <a:r>
              <a:rPr lang="nl-NL" sz="1200" b="1" cap="all" dirty="0">
                <a:hlinkClick r:id="" action="ppaction://hlinkfile"/>
              </a:rPr>
              <a:t>	7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Projectdoelstellingen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Gekozen oplossing of aanpak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3.3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Scope van het project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3.4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Producten c.q. eindresultaat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3.5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Uitsluitingen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3.6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Beperkingen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3.7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Afhankelijkheden</a:t>
            </a:r>
            <a:r>
              <a:rPr lang="nl-NL" sz="1200" cap="small" dirty="0">
                <a:hlinkClick r:id="" action="ppaction://hlinkfile"/>
              </a:rPr>
              <a:t>	7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3.8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Randvoorwaarden</a:t>
            </a:r>
            <a:r>
              <a:rPr lang="nl-NL" sz="1200" cap="small" dirty="0">
                <a:hlinkClick r:id="" action="ppaction://hlinkfile"/>
              </a:rPr>
              <a:t>	8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3.9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Aannames</a:t>
            </a:r>
            <a:r>
              <a:rPr lang="nl-NL" sz="1200" cap="small" dirty="0">
                <a:hlinkClick r:id="" action="ppaction://hlinkfile"/>
              </a:rPr>
              <a:t>	8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4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Projectorganisatiestructuur</a:t>
            </a:r>
            <a:r>
              <a:rPr lang="nl-NL" sz="1200" b="1" cap="all" dirty="0">
                <a:hlinkClick r:id="" action="ppaction://hlinkfile"/>
              </a:rPr>
              <a:t>	9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Opdrachtgever</a:t>
            </a:r>
            <a:r>
              <a:rPr lang="nl-NL" sz="1200" cap="small" dirty="0">
                <a:hlinkClick r:id="" action="ppaction://hlinkfile"/>
              </a:rPr>
              <a:t>	9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Seniorgebruiker</a:t>
            </a:r>
            <a:r>
              <a:rPr lang="nl-NL" sz="1200" cap="small" dirty="0">
                <a:hlinkClick r:id="" action="ppaction://hlinkfile"/>
              </a:rPr>
              <a:t>	9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4.3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Seniorleverancier</a:t>
            </a:r>
            <a:r>
              <a:rPr lang="nl-NL" sz="1200" cap="small" dirty="0">
                <a:hlinkClick r:id="" action="ppaction://hlinkfile"/>
              </a:rPr>
              <a:t>	9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4.4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Projectborging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4.5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Projectmanager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4.6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Projectsupport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4.7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Teammanager A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4.8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Teammanager B</a:t>
            </a:r>
            <a:r>
              <a:rPr lang="nl-NL" sz="1200" cap="small" dirty="0">
                <a:hlinkClick r:id="" action="ppaction://hlinkfile"/>
              </a:rPr>
              <a:t>	10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5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Projectbeheersing</a:t>
            </a:r>
            <a:r>
              <a:rPr lang="nl-NL" sz="1200" b="1" cap="all" dirty="0">
                <a:hlinkClick r:id="" action="ppaction://hlinkfile"/>
              </a:rPr>
              <a:t>	11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5.1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Rapportage</a:t>
            </a:r>
            <a:r>
              <a:rPr lang="nl-NL" sz="1200" cap="small" dirty="0">
                <a:hlinkClick r:id="" action="ppaction://hlinkfile"/>
              </a:rPr>
              <a:t>	11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5.2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Voortgangsbewaking</a:t>
            </a:r>
            <a:r>
              <a:rPr lang="nl-NL" sz="1200" cap="small" dirty="0">
                <a:hlinkClick r:id="" action="ppaction://hlinkfile"/>
              </a:rPr>
              <a:t>	11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5.3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Toleranties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5.4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Risicomanagement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5.5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Issuemanagement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5.6</a:t>
            </a:r>
            <a:r>
              <a:rPr lang="nl-NL" sz="1200" cap="small" dirty="0">
                <a:hlinkClick r:id="" action="ppaction://hlinkfile"/>
              </a:rPr>
              <a:t>	</a:t>
            </a:r>
            <a:r>
              <a:rPr lang="nl-NL" sz="1200" u="sng" cap="small" dirty="0">
                <a:hlinkClick r:id="" action="ppaction://hlinkfile"/>
              </a:rPr>
              <a:t>Afwijking- en escalatieprocedure</a:t>
            </a:r>
            <a:r>
              <a:rPr lang="nl-NL" sz="1200" cap="small" dirty="0">
                <a:hlinkClick r:id="" action="ppaction://hlinkfile"/>
              </a:rPr>
              <a:t>	12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A: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Communicatieplan</a:t>
            </a:r>
            <a:r>
              <a:rPr lang="nl-NL" sz="1200" b="1" cap="all" dirty="0">
                <a:hlinkClick r:id="" action="ppaction://hlinkfile"/>
              </a:rPr>
              <a:t>	13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B: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Projectkwaliteitsplan</a:t>
            </a:r>
            <a:r>
              <a:rPr lang="nl-NL" sz="1200" b="1" cap="all" dirty="0">
                <a:hlinkClick r:id="" action="ppaction://hlinkfile"/>
              </a:rPr>
              <a:t>	14</a:t>
            </a:r>
            <a:endParaRPr lang="nl-NL" sz="1200" b="1" cap="all" dirty="0"/>
          </a:p>
          <a:p>
            <a:pPr>
              <a:defRPr/>
            </a:pPr>
            <a:r>
              <a:rPr lang="nl-NL" sz="1200" u="sng" cap="small" dirty="0">
                <a:hlinkClick r:id="" action="ppaction://hlinkfile"/>
              </a:rPr>
              <a:t>Bijlage B1: Configuratiemanagementplan</a:t>
            </a:r>
            <a:r>
              <a:rPr lang="nl-NL" sz="1200" cap="small" dirty="0">
                <a:hlinkClick r:id="" action="ppaction://hlinkfile"/>
              </a:rPr>
              <a:t>	14</a:t>
            </a:r>
            <a:endParaRPr lang="nl-NL" sz="1200" cap="sm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C: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Initiële</a:t>
            </a:r>
            <a:r>
              <a:rPr lang="en-GB" sz="1200" b="1" u="sng" cap="all" dirty="0">
                <a:hlinkClick r:id="" action="ppaction://hlinkfile"/>
              </a:rPr>
              <a:t> Business Case</a:t>
            </a:r>
            <a:r>
              <a:rPr lang="nl-NL" sz="1200" b="1" cap="all" dirty="0">
                <a:hlinkClick r:id="" action="ppaction://hlinkfile"/>
              </a:rPr>
              <a:t>	15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D: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Initieel Projectplan</a:t>
            </a:r>
            <a:r>
              <a:rPr lang="nl-NL" sz="1200" b="1" cap="all" dirty="0">
                <a:hlinkClick r:id="" action="ppaction://hlinkfile"/>
              </a:rPr>
              <a:t>	16</a:t>
            </a:r>
            <a:endParaRPr lang="nl-NL" sz="1200" b="1" cap="all" dirty="0"/>
          </a:p>
          <a:p>
            <a:pPr>
              <a:defRPr/>
            </a:pPr>
            <a:r>
              <a:rPr lang="nl-NL" sz="1200" b="1" u="sng" cap="all" dirty="0">
                <a:hlinkClick r:id="" action="ppaction://hlinkfile"/>
              </a:rPr>
              <a:t>Bijlage E:</a:t>
            </a:r>
            <a:r>
              <a:rPr lang="nl-NL" sz="1200" cap="all" dirty="0">
                <a:hlinkClick r:id="" action="ppaction://hlinkfile"/>
              </a:rPr>
              <a:t>	</a:t>
            </a:r>
            <a:r>
              <a:rPr lang="nl-NL" sz="1200" b="1" u="sng" cap="all" dirty="0">
                <a:hlinkClick r:id="" action="ppaction://hlinkfile"/>
              </a:rPr>
              <a:t>Initieel Risicologboek</a:t>
            </a:r>
            <a:r>
              <a:rPr lang="nl-NL" sz="1200" b="1" cap="all" dirty="0">
                <a:hlinkClick r:id="" action="ppaction://hlinkfile"/>
              </a:rPr>
              <a:t>	17</a:t>
            </a:r>
            <a:endParaRPr lang="nl-NL" sz="1200" b="1" cap="all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4" name="Tekstvak 3"/>
          <p:cNvSpPr txBox="1"/>
          <p:nvPr/>
        </p:nvSpPr>
        <p:spPr>
          <a:xfrm>
            <a:off x="7092950" y="2420938"/>
            <a:ext cx="13747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nl-NL" sz="1200" dirty="0">
                <a:latin typeface="+mj-lt"/>
              </a:rPr>
              <a:t>Zie ook het boekje </a:t>
            </a:r>
          </a:p>
          <a:p>
            <a:pPr algn="ctr">
              <a:defRPr/>
            </a:pPr>
            <a:r>
              <a:rPr lang="nl-NL" sz="1200" dirty="0">
                <a:latin typeface="+mj-lt"/>
              </a:rPr>
              <a:t>De kleine prins</a:t>
            </a:r>
          </a:p>
        </p:txBody>
      </p:sp>
      <p:sp>
        <p:nvSpPr>
          <p:cNvPr id="6" name="Rechthoek 5"/>
          <p:cNvSpPr/>
          <p:nvPr/>
        </p:nvSpPr>
        <p:spPr>
          <a:xfrm rot="20179620">
            <a:off x="1284887" y="2967335"/>
            <a:ext cx="6574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nl-N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Preview leerdoelen</a:t>
            </a:r>
            <a:endParaRPr lang="nl-N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914400"/>
          </a:xfrm>
        </p:spPr>
        <p:txBody>
          <a:bodyPr/>
          <a:lstStyle/>
          <a:p>
            <a:pPr eaLnBrk="1" hangingPunct="1"/>
            <a:r>
              <a:rPr lang="nl-NL" dirty="0" smtClean="0"/>
              <a:t>De ICT’er</a:t>
            </a:r>
          </a:p>
        </p:txBody>
      </p:sp>
      <p:pic>
        <p:nvPicPr>
          <p:cNvPr id="11267" name="Tijdelijke aanduiding voor illustratie 4" descr="serious_fun_river_surfing_trainee_guide_caleb_tank_1321760689.jpg"/>
          <p:cNvPicPr>
            <a:picLocks noGrp="1" noChangeAspect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76350" y="1981200"/>
            <a:ext cx="2628900" cy="3505200"/>
          </a:xfrm>
        </p:spPr>
      </p:pic>
      <p:sp>
        <p:nvSpPr>
          <p:cNvPr id="6" name="Rechthoek 5"/>
          <p:cNvSpPr/>
          <p:nvPr/>
        </p:nvSpPr>
        <p:spPr>
          <a:xfrm rot="20328535">
            <a:off x="4947786" y="4152607"/>
            <a:ext cx="3754554" cy="175432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nl-NL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do it!</a:t>
            </a:r>
          </a:p>
          <a:p>
            <a:pPr algn="ctr">
              <a:defRPr/>
            </a:pPr>
            <a:endParaRPr lang="nl-NL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27038"/>
            <a:ext cx="6291262" cy="914400"/>
          </a:xfrm>
        </p:spPr>
        <p:txBody>
          <a:bodyPr/>
          <a:lstStyle/>
          <a:p>
            <a:pPr algn="l" eaLnBrk="1" hangingPunct="1"/>
            <a:r>
              <a:rPr lang="en-GB" dirty="0" smtClean="0"/>
              <a:t>Prince 2 </a:t>
            </a:r>
            <a:r>
              <a:rPr lang="en-GB" sz="1500" dirty="0" smtClean="0"/>
              <a:t>(een veelgebruikte projectmanagementmethode)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422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nl-NL" sz="2800" dirty="0" smtClean="0">
                <a:hlinkClick r:id="rId2"/>
              </a:rPr>
              <a:t> </a:t>
            </a:r>
            <a:endParaRPr lang="nl-NL" sz="2800" dirty="0" smtClean="0"/>
          </a:p>
          <a:p>
            <a:pPr eaLnBrk="1" hangingPunct="1">
              <a:lnSpc>
                <a:spcPct val="90000"/>
              </a:lnSpc>
            </a:pPr>
            <a:r>
              <a:rPr lang="nl-NL" sz="2800" u="sng" dirty="0" smtClean="0"/>
              <a:t>Pr</a:t>
            </a:r>
            <a:r>
              <a:rPr lang="nl-NL" sz="2800" dirty="0" smtClean="0"/>
              <a:t>ojects </a:t>
            </a:r>
            <a:r>
              <a:rPr lang="nl-NL" sz="2800" u="sng" dirty="0" smtClean="0"/>
              <a:t>I</a:t>
            </a:r>
            <a:r>
              <a:rPr lang="nl-NL" sz="2800" dirty="0" smtClean="0"/>
              <a:t>n </a:t>
            </a:r>
            <a:r>
              <a:rPr lang="nl-NL" sz="2800" u="sng" dirty="0" smtClean="0"/>
              <a:t>C</a:t>
            </a:r>
            <a:r>
              <a:rPr lang="nl-NL" sz="2800" dirty="0" smtClean="0"/>
              <a:t>ontrolled </a:t>
            </a:r>
            <a:r>
              <a:rPr lang="nl-NL" sz="2800" u="sng" dirty="0" smtClean="0"/>
              <a:t>E</a:t>
            </a:r>
            <a:r>
              <a:rPr lang="nl-NL" sz="2800" dirty="0" smtClean="0"/>
              <a:t>nvironmments</a:t>
            </a:r>
          </a:p>
          <a:p>
            <a:pPr eaLnBrk="1" hangingPunct="1">
              <a:lnSpc>
                <a:spcPct val="90000"/>
              </a:lnSpc>
            </a:pPr>
            <a:endParaRPr lang="nl-NL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1989 CCTA </a:t>
            </a:r>
            <a:r>
              <a:rPr lang="en-GB" sz="2500" dirty="0" smtClean="0"/>
              <a:t>(the Central Computer and Telecommunications Agency, later OGC (the Office of Government Commerce))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Britse overheid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Een van de meest bekende project methodieken.</a:t>
            </a:r>
          </a:p>
          <a:p>
            <a:pPr eaLnBrk="1" hangingPunct="1">
              <a:lnSpc>
                <a:spcPct val="90000"/>
              </a:lnSpc>
            </a:pPr>
            <a:endParaRPr lang="nl-NL" sz="2800" dirty="0" smtClean="0"/>
          </a:p>
          <a:p>
            <a:pPr eaLnBrk="1" hangingPunct="1">
              <a:lnSpc>
                <a:spcPct val="90000"/>
              </a:lnSpc>
            </a:pPr>
            <a:endParaRPr lang="en-GB" sz="2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Words>1576</Words>
  <Application>Microsoft Macintosh PowerPoint</Application>
  <PresentationFormat>On-screen Show (4:3)</PresentationFormat>
  <Paragraphs>629</Paragraphs>
  <Slides>40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Office-thema</vt:lpstr>
      <vt:lpstr>Clip</vt:lpstr>
      <vt:lpstr>PowerPoint Presentation</vt:lpstr>
      <vt:lpstr>Herman Voortman</vt:lpstr>
      <vt:lpstr>Opbouw</vt:lpstr>
      <vt:lpstr>Studiefocus Prince2 versus PMC</vt:lpstr>
      <vt:lpstr>PowerPoint Presentation</vt:lpstr>
      <vt:lpstr>De student kan de volgende termen uitleggen en correct gebruiken in een mondelinge en schriftelijke rapportage:  </vt:lpstr>
      <vt:lpstr>PID Een voorbeeld</vt:lpstr>
      <vt:lpstr>De ICT’er</vt:lpstr>
      <vt:lpstr>Prince 2 (een veelgebruikte projectmanagementmethode)</vt:lpstr>
      <vt:lpstr>Inventarisatie: wat weten jullie al?</vt:lpstr>
      <vt:lpstr>Succesvol project </vt:lpstr>
      <vt:lpstr>Kenmerken van een project</vt:lpstr>
      <vt:lpstr>Wat is het projectdoel?</vt:lpstr>
      <vt:lpstr>Wat is Project Management?</vt:lpstr>
      <vt:lpstr>PowerPoint Presentation</vt:lpstr>
      <vt:lpstr>PowerPoint Presentation</vt:lpstr>
      <vt:lpstr>Prince 2 Processen</vt:lpstr>
      <vt:lpstr>Prince 2:Projectstructuur</vt:lpstr>
      <vt:lpstr>Gevaren voor de Project Man.</vt:lpstr>
      <vt:lpstr>Niet iedereen heeft hetzelfde belang</vt:lpstr>
      <vt:lpstr>Projectrisico’s</vt:lpstr>
      <vt:lpstr>Gevaren voor een project  </vt:lpstr>
      <vt:lpstr>Prince 2:  Management by exception</vt:lpstr>
      <vt:lpstr>Prince 2: Business Case</vt:lpstr>
      <vt:lpstr>Prince 2: Fases (stages)</vt:lpstr>
      <vt:lpstr>Prince 2: Eerst PBS dan WBS</vt:lpstr>
      <vt:lpstr>Gevaren voor een project  </vt:lpstr>
      <vt:lpstr>Prince 2: Risico Management</vt:lpstr>
      <vt:lpstr>Gevaren voor een project  </vt:lpstr>
      <vt:lpstr>Gevaren voor een project  </vt:lpstr>
      <vt:lpstr>Prince 2: Documentatie</vt:lpstr>
      <vt:lpstr>Detailering in Prince</vt:lpstr>
      <vt:lpstr>PowerPoint Presentation</vt:lpstr>
      <vt:lpstr>Wat is Prince 2?</vt:lpstr>
      <vt:lpstr>Kenmerken van Prince2</vt:lpstr>
      <vt:lpstr>PowerPoint Presentation</vt:lpstr>
      <vt:lpstr>De student kan de volgende termen uitleggen en correct gebruiken in een mondelinge en schriftelijke rapportage:  </vt:lpstr>
      <vt:lpstr>PID  Een  voorbeeld</vt:lpstr>
      <vt:lpstr>Prince 2: Documentatie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HVO04</dc:creator>
  <cp:lastModifiedBy>Herman Voortman</cp:lastModifiedBy>
  <cp:revision>29</cp:revision>
  <dcterms:created xsi:type="dcterms:W3CDTF">2011-07-11T09:39:14Z</dcterms:created>
  <dcterms:modified xsi:type="dcterms:W3CDTF">2015-04-28T06:45:24Z</dcterms:modified>
</cp:coreProperties>
</file>