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7" r:id="rId2"/>
    <p:sldId id="268" r:id="rId3"/>
    <p:sldId id="269" r:id="rId4"/>
    <p:sldId id="270" r:id="rId5"/>
    <p:sldId id="271" r:id="rId6"/>
    <p:sldId id="27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纪茂 史" initials="纪史" lastIdx="1" clrIdx="0">
    <p:extLst>
      <p:ext uri="{19B8F6BF-5375-455C-9EA6-DF929625EA0E}">
        <p15:presenceInfo xmlns:p15="http://schemas.microsoft.com/office/powerpoint/2012/main" userId="9299844fc327f9e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 showGuides="1">
      <p:cViewPr varScale="1">
        <p:scale>
          <a:sx n="85" d="100"/>
          <a:sy n="85" d="100"/>
        </p:scale>
        <p:origin x="590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7C8D46-6149-4406-8053-2239333555B9}" type="datetimeFigureOut">
              <a:rPr lang="zh-CN" altLang="en-US" smtClean="0"/>
              <a:t>2024/4/26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02EB40-B38D-4D30-91A8-2713D82667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40899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40C5DF4C-A931-4623-A375-8051DA23DBA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E02C9BFD-80E3-4711-A685-956FEA09B5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HK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C137AD0-3506-4E3A-8840-3E0336F0EA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HK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6AF5B2-A858-4A2D-AB8C-A327CD10C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00ADB-E45B-426D-9730-C9268C39E7AA}" type="datetimeFigureOut">
              <a:rPr lang="en-HK" smtClean="0"/>
              <a:t>26/4/2024</a:t>
            </a:fld>
            <a:endParaRPr lang="en-HK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518801-4E38-4636-B131-3502A2198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1DDF67-E8B0-43C1-B780-82381B838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F30BC-6899-4F55-B589-E24D17FF83AE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419524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44552959-436E-4EDF-966F-D81CA95A95F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FE7CC215-6BCE-4063-9143-40665B0AD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HK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6424ED-076A-411A-9E4E-F685638769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HK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ACEA98-0253-4F82-982C-1E856457A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00ADB-E45B-426D-9730-C9268C39E7AA}" type="datetimeFigureOut">
              <a:rPr lang="en-HK" smtClean="0"/>
              <a:t>26/4/2024</a:t>
            </a:fld>
            <a:endParaRPr lang="en-HK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EEB58E-9A4A-40D1-827F-1136B832D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1DD2FC-C3EB-40A4-84B4-A08773332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F30BC-6899-4F55-B589-E24D17FF83AE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495060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35394E-ECD0-4E96-B083-FC6D99CB0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HK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594C113-FD67-41F5-86C0-7F44D6528F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6748968-C6BF-407D-A729-1156663226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HK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4EEC909-1FD1-49DC-9411-A44F6ED792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5EAF9F2-0E90-4250-A7FE-52550FD4EC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HK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1A947CF-1886-4E10-A2DE-4F8FCBE23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00ADB-E45B-426D-9730-C9268C39E7AA}" type="datetimeFigureOut">
              <a:rPr lang="en-HK" smtClean="0"/>
              <a:t>26/4/2024</a:t>
            </a:fld>
            <a:endParaRPr lang="en-HK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731F78E-2345-4A37-9C32-823D400F6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32BEE8C-E9F9-4EE2-B6E1-91F700A70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F30BC-6899-4F55-B589-E24D17FF83AE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123681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982ACC-D53B-4116-8B7D-C165FBFB0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HK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EA67D08-B68B-4DCC-8317-C950AB698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00ADB-E45B-426D-9730-C9268C39E7AA}" type="datetimeFigureOut">
              <a:rPr lang="en-HK" smtClean="0"/>
              <a:t>26/4/2024</a:t>
            </a:fld>
            <a:endParaRPr lang="en-HK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675D53A-B4BC-48AF-9B32-D26A1ADAA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D73360E-43A5-4FA0-93D2-10260F839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F30BC-6899-4F55-B589-E24D17FF83AE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638148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A2B8392-70BE-4774-9961-803F6A313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00ADB-E45B-426D-9730-C9268C39E7AA}" type="datetimeFigureOut">
              <a:rPr lang="en-HK" smtClean="0"/>
              <a:t>26/4/2024</a:t>
            </a:fld>
            <a:endParaRPr lang="en-HK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01AF5D8-E755-4E21-A127-D6416AF4E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5AD6163-31EB-4581-8479-8D0251503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F30BC-6899-4F55-B589-E24D17FF83AE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437432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4B632F-8680-47CD-85CF-18B4C09F5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HK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C8661A-8D39-4017-B7EC-47584B509B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HK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0F6DD17-B856-4613-A4A9-D148D2C6CA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9B67629-9298-45BF-B403-350324281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00ADB-E45B-426D-9730-C9268C39E7AA}" type="datetimeFigureOut">
              <a:rPr lang="en-HK" smtClean="0"/>
              <a:t>26/4/2024</a:t>
            </a:fld>
            <a:endParaRPr lang="en-HK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B5C8DB0-5176-464A-AC7D-AAF8B4557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43C82BC-E26E-4D00-B0E9-696C884AC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F30BC-6899-4F55-B589-E24D17FF83AE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728133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938A84-DED4-4C8D-BA91-5ABB206AB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HK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E81DEDD-A51C-4705-BE8A-7352154301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HK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66284FB-C1DD-44FA-B9D7-133292C197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6EA7BEF-D1FF-49A3-9D2F-836D5F09C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00ADB-E45B-426D-9730-C9268C39E7AA}" type="datetimeFigureOut">
              <a:rPr lang="en-HK" smtClean="0"/>
              <a:t>26/4/2024</a:t>
            </a:fld>
            <a:endParaRPr lang="en-HK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EF2B2BE-B1E2-4192-8128-3FA1BBCC0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C276DFE-51B9-4796-B39F-384A22E83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F30BC-6899-4F55-B589-E24D17FF83AE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996669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E91101-CC98-497C-AD7B-712FB870A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HK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561E248-DC7C-43E5-AA71-B9C9DBEC31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HK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F5C8C7-934F-4700-9E1C-963AEF631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00ADB-E45B-426D-9730-C9268C39E7AA}" type="datetimeFigureOut">
              <a:rPr lang="en-HK" smtClean="0"/>
              <a:t>26/4/2024</a:t>
            </a:fld>
            <a:endParaRPr lang="en-HK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F1A943-2A31-4C71-A920-9D875D35A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9B3D0E-A686-498C-8E84-67AFBA22C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F30BC-6899-4F55-B589-E24D17FF83AE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846506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2B6512D-A5F3-49E9-801C-3FAE91DDD8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HK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A477FAE-DDFA-4F6B-907D-18C2132C35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HK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CF4C23-A61C-4A2D-BBDA-5A58BC113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00ADB-E45B-426D-9730-C9268C39E7AA}" type="datetimeFigureOut">
              <a:rPr lang="en-HK" smtClean="0"/>
              <a:t>26/4/2024</a:t>
            </a:fld>
            <a:endParaRPr lang="en-HK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147A37-A90E-4686-A0F3-A8621934A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BCEB93-55EB-4BA8-A7B7-895B5831C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3F30BC-6899-4F55-B589-E24D17FF83AE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759980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2001630-8885-412C-BF77-15706CE3C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HK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F03DB0D-925F-414B-B6C4-93A7D24DDF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HK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FCD8E4-7C5D-4712-8E41-6231AB28E6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00ADB-E45B-426D-9730-C9268C39E7AA}" type="datetimeFigureOut">
              <a:rPr lang="en-HK" smtClean="0"/>
              <a:t>26/4/2024</a:t>
            </a:fld>
            <a:endParaRPr lang="en-HK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4E34E7-D496-49FF-ADB3-F202A98613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HK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6FB0E8-2921-46CC-853E-06FE0F1066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3F30BC-6899-4F55-B589-E24D17FF83AE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617949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>
            <a:extLst>
              <a:ext uri="{FF2B5EF4-FFF2-40B4-BE49-F238E27FC236}">
                <a16:creationId xmlns:a16="http://schemas.microsoft.com/office/drawing/2014/main" id="{DBA67727-A593-4D1C-91A6-5C2F1778D5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8958943" cy="1049337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Optimization Methods</a:t>
            </a:r>
            <a:br>
              <a:rPr lang="en-US" altLang="zh-CN" dirty="0"/>
            </a:br>
            <a:r>
              <a:rPr lang="en-US" altLang="zh-CN" dirty="0"/>
              <a:t>Lab 10 Session</a:t>
            </a:r>
            <a:endParaRPr lang="en-HK" dirty="0"/>
          </a:p>
        </p:txBody>
      </p:sp>
      <p:sp>
        <p:nvSpPr>
          <p:cNvPr id="9" name="副标题 2">
            <a:extLst>
              <a:ext uri="{FF2B5EF4-FFF2-40B4-BE49-F238E27FC236}">
                <a16:creationId xmlns:a16="http://schemas.microsoft.com/office/drawing/2014/main" id="{928150A0-F3F0-4714-9696-D3830B1494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en-US" altLang="zh-CN" dirty="0"/>
              <a:t>By Shi </a:t>
            </a:r>
            <a:r>
              <a:rPr lang="en-US" altLang="zh-CN" dirty="0" err="1"/>
              <a:t>Jimao</a:t>
            </a:r>
            <a:endParaRPr lang="en-HK" altLang="zh-CN" dirty="0"/>
          </a:p>
        </p:txBody>
      </p:sp>
    </p:spTree>
    <p:extLst>
      <p:ext uri="{BB962C8B-B14F-4D97-AF65-F5344CB8AC3E}">
        <p14:creationId xmlns:p14="http://schemas.microsoft.com/office/powerpoint/2010/main" val="2463095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4">
            <a:extLst>
              <a:ext uri="{FF2B5EF4-FFF2-40B4-BE49-F238E27FC236}">
                <a16:creationId xmlns:a16="http://schemas.microsoft.com/office/drawing/2014/main" id="{66021147-219C-4A96-87FE-48B2DE358B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BC9C4205-18C5-45BE-9642-63AE77DF1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2303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solidFill>
                  <a:schemeClr val="bg1"/>
                </a:solidFill>
              </a:rPr>
              <a:t>Task1</a:t>
            </a:r>
            <a:endParaRPr lang="en-HK" sz="40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798109DE-9538-5FCB-379D-1C61ED9ADBE8}"/>
                  </a:ext>
                </a:extLst>
              </p:cNvPr>
              <p:cNvSpPr txBox="1"/>
              <p:nvPr/>
            </p:nvSpPr>
            <p:spPr>
              <a:xfrm>
                <a:off x="838200" y="1499376"/>
                <a:ext cx="11129211" cy="5056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/>
                  <a:t>The main idea of my algorithm is to use a mate-surrogate model  which is mainly based on past empirical probability estimation and evolutionary algorithm.</a:t>
                </a:r>
              </a:p>
              <a:p>
                <a:r>
                  <a:rPr lang="en-US" altLang="zh-CN" sz="2800" dirty="0"/>
                  <a:t>I define a series mate-surrogate models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altLang="zh-CN" sz="2800" dirty="0"/>
                  <a:t>, and each dimension has a mate-surrogate model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sz="2800" dirty="0"/>
                  <a:t>.</a:t>
                </a:r>
              </a:p>
              <a:p>
                <a:r>
                  <a:rPr lang="en-US" altLang="zh-CN" sz="2800" dirty="0"/>
                  <a:t>Each model maintains two series of probability values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𝑃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sz="2800" b="0" dirty="0"/>
                  <a:t> and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𝑃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sz="2800" dirty="0"/>
                  <a:t> . The followings are the definition of them.</a:t>
                </a:r>
              </a:p>
              <a:p>
                <a:endParaRPr lang="en-US" altLang="zh-CN" b="0" dirty="0"/>
              </a:p>
              <a:p>
                <a:r>
                  <a:rPr lang="en-US" altLang="zh-CN" sz="28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𝑃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sup>
                            </m:sSubSup>
                          </m:e>
                        </m:d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p>
                        </m:sSub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e>
                        <m:sSubSup>
                          <m:sSubSup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  <m:sup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p>
                        </m:sSub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sSubSup>
                          <m:sSub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  <m:sup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p>
                        </m:sSubSup>
                      </m:e>
                    </m:d>
                  </m:oMath>
                </a14:m>
                <a:endParaRPr lang="en-US" altLang="zh-CN" sz="2800" b="0" dirty="0"/>
              </a:p>
              <a:p>
                <a:r>
                  <a:rPr lang="en-US" altLang="zh-CN" sz="28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𝑃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sup>
                            </m:sSubSup>
                          </m:e>
                        </m:d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p>
                        </m:sSub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e>
                        <m:sSubSup>
                          <m:sSubSup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  <m:sup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p>
                        </m:sSub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sSubSup>
                          <m:sSub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  <m:sup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p>
                        </m:sSubSup>
                      </m:e>
                    </m:d>
                  </m:oMath>
                </a14:m>
                <a:endParaRPr lang="en-US" altLang="zh-CN" sz="2800" b="0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798109DE-9538-5FCB-379D-1C61ED9ADB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99376"/>
                <a:ext cx="11129211" cy="5056321"/>
              </a:xfrm>
              <a:prstGeom prst="rect">
                <a:avLst/>
              </a:prstGeom>
              <a:blipFill>
                <a:blip r:embed="rId3"/>
                <a:stretch>
                  <a:fillRect l="-1151" t="-1206" r="-4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7984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FDDF709-36D2-0567-55A6-1139ECC3A306}"/>
              </a:ext>
            </a:extLst>
          </p:cNvPr>
          <p:cNvSpPr txBox="1"/>
          <p:nvPr/>
        </p:nvSpPr>
        <p:spPr>
          <a:xfrm>
            <a:off x="0" y="42899"/>
            <a:ext cx="62724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Surrogate process</a:t>
            </a:r>
            <a:endParaRPr lang="zh-CN" altLang="en-US" sz="36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242DBDD-1B69-4E23-B675-169FACAC9C4E}"/>
              </a:ext>
            </a:extLst>
          </p:cNvPr>
          <p:cNvSpPr txBox="1"/>
          <p:nvPr/>
        </p:nvSpPr>
        <p:spPr>
          <a:xfrm>
            <a:off x="520425" y="744698"/>
            <a:ext cx="103792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For generating new solutions, the strategy is in the following:</a:t>
            </a:r>
          </a:p>
          <a:p>
            <a:endParaRPr lang="zh-CN" altLang="en-US" sz="28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3E91986-2AB6-1225-6315-4FB5367C1BEE}"/>
              </a:ext>
            </a:extLst>
          </p:cNvPr>
          <p:cNvSpPr txBox="1"/>
          <p:nvPr/>
        </p:nvSpPr>
        <p:spPr>
          <a:xfrm>
            <a:off x="5382975" y="1694533"/>
            <a:ext cx="609137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u="sng" dirty="0"/>
              <a:t>N(0,1) </a:t>
            </a:r>
            <a:r>
              <a:rPr lang="en-US" altLang="zh-CN" sz="2800" dirty="0"/>
              <a:t>is Gaussian mutation operator</a:t>
            </a:r>
          </a:p>
          <a:p>
            <a:endParaRPr lang="en-US" altLang="zh-CN" sz="2800" dirty="0"/>
          </a:p>
          <a:p>
            <a:r>
              <a:rPr lang="en-US" altLang="zh-CN" sz="2800" b="1" u="sng" dirty="0"/>
              <a:t>C(0,1)</a:t>
            </a:r>
            <a:r>
              <a:rPr lang="en-US" altLang="zh-CN" sz="2800" dirty="0"/>
              <a:t> is Cauchy mutation operator</a:t>
            </a:r>
            <a:endParaRPr lang="zh-CN" altLang="en-US" sz="28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E78DA4A-5C31-21C9-0014-318554101454}"/>
              </a:ext>
            </a:extLst>
          </p:cNvPr>
          <p:cNvSpPr txBox="1"/>
          <p:nvPr/>
        </p:nvSpPr>
        <p:spPr>
          <a:xfrm>
            <a:off x="427851" y="3150310"/>
            <a:ext cx="1025090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The purpose of combining these two mutation operators is to balance the search efficiency and the effectiveness.</a:t>
            </a:r>
            <a:endParaRPr lang="zh-CN" alt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F9129112-6238-F4D0-8CF5-7F0C14BBF164}"/>
                  </a:ext>
                </a:extLst>
              </p:cNvPr>
              <p:cNvSpPr txBox="1"/>
              <p:nvPr/>
            </p:nvSpPr>
            <p:spPr>
              <a:xfrm>
                <a:off x="1051814" y="1255289"/>
                <a:ext cx="4168833" cy="235385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2800" dirty="0"/>
                  <a:t>For </a:t>
                </a:r>
                <a:r>
                  <a:rPr lang="en-US" altLang="zh-CN" sz="2800" dirty="0" err="1"/>
                  <a:t>i</a:t>
                </a:r>
                <a:r>
                  <a:rPr lang="en-US" altLang="zh-CN" sz="2800" dirty="0"/>
                  <a:t>=1 to n</a:t>
                </a:r>
              </a:p>
              <a:p>
                <a:r>
                  <a:rPr lang="zh-CN" altLang="en-US" sz="2800" dirty="0"/>
                  <a:t> 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p>
                    </m:sSubSup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bSup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m:rPr>
                        <m:sty m:val="p"/>
                      </m:rPr>
                      <a:rPr lang="el-GR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Ν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(0,1)</m:t>
                    </m:r>
                  </m:oMath>
                </a14:m>
                <a:endParaRPr lang="en-US" altLang="zh-CN" sz="2800" dirty="0"/>
              </a:p>
              <a:p>
                <a:r>
                  <a:rPr lang="en-US" altLang="zh-CN" sz="2800" dirty="0"/>
                  <a:t>For </a:t>
                </a:r>
                <a:r>
                  <a:rPr lang="en-US" altLang="zh-CN" sz="2800" dirty="0" err="1"/>
                  <a:t>i</a:t>
                </a:r>
                <a:r>
                  <a:rPr lang="en-US" altLang="zh-CN" sz="2800" dirty="0"/>
                  <a:t>=n+1 to λ</a:t>
                </a:r>
              </a:p>
              <a:p>
                <a:r>
                  <a:rPr lang="zh-CN" altLang="en-US" sz="2800" dirty="0"/>
                  <a:t> 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p>
                    </m:sSubSup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bSup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(0,1)</m:t>
                    </m:r>
                  </m:oMath>
                </a14:m>
                <a:endParaRPr lang="zh-CN" altLang="en-US" sz="2800" dirty="0"/>
              </a:p>
              <a:p>
                <a:endParaRPr lang="zh-CN" altLang="en-US" sz="2800" dirty="0"/>
              </a:p>
            </p:txBody>
          </p:sp>
        </mc:Choice>
        <mc:Fallback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F9129112-6238-F4D0-8CF5-7F0C14BBF1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814" y="1255289"/>
                <a:ext cx="4168833" cy="2353850"/>
              </a:xfrm>
              <a:prstGeom prst="rect">
                <a:avLst/>
              </a:prstGeom>
              <a:blipFill>
                <a:blip r:embed="rId2"/>
                <a:stretch>
                  <a:fillRect l="-5271" t="-44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8B033857-BFF6-B1FF-B416-EE4235AD61D1}"/>
                  </a:ext>
                </a:extLst>
              </p:cNvPr>
              <p:cNvSpPr txBox="1"/>
              <p:nvPr/>
            </p:nvSpPr>
            <p:spPr>
              <a:xfrm>
                <a:off x="520425" y="4157531"/>
                <a:ext cx="10250906" cy="30114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/>
                  <a:t>To determinate whether to keep each offspring solution, I use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𝑃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28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800" dirty="0"/>
                  <a:t>and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𝑃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sz="2800" dirty="0"/>
                  <a:t> to decide.</a:t>
                </a:r>
              </a:p>
              <a:p>
                <a:r>
                  <a:rPr lang="en-US" altLang="zh-CN" sz="2800" dirty="0"/>
                  <a:t>If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p>
                    </m:sSubSup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&lt;</m:t>
                    </m:r>
                    <m:sSubSup>
                      <m:sSub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bSup>
                  </m:oMath>
                </a14:m>
                <a:r>
                  <a:rPr lang="zh-CN" altLang="en-US" sz="2800" dirty="0"/>
                  <a:t> </a:t>
                </a:r>
                <a:r>
                  <a:rPr lang="en-US" altLang="zh-CN" sz="2800" dirty="0"/>
                  <a:t>and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𝑃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2800" b="0" i="0" smtClean="0">
                        <a:latin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n-US" altLang="zh-CN" sz="2800" dirty="0"/>
                  <a:t>random(0,1)   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𝑜</m:t>
                        </m:r>
                      </m:sup>
                    </m:sSubSup>
                  </m:oMath>
                </a14:m>
                <a:r>
                  <a:rPr lang="en-US" altLang="zh-CN" sz="2800" dirty="0"/>
                  <a:t>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bSup>
                  </m:oMath>
                </a14:m>
                <a:r>
                  <a:rPr lang="en-US" altLang="zh-CN" sz="2800" dirty="0"/>
                  <a:t> </a:t>
                </a:r>
              </a:p>
              <a:p>
                <a:r>
                  <a:rPr lang="en-US" altLang="zh-CN" sz="2800" dirty="0"/>
                  <a:t>Else if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p>
                    </m:sSubSup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&gt;</m:t>
                    </m:r>
                    <m:sSubSup>
                      <m:sSub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bSup>
                  </m:oMath>
                </a14:m>
                <a:r>
                  <a:rPr lang="zh-CN" altLang="en-US" sz="2800" dirty="0"/>
                  <a:t> </a:t>
                </a:r>
                <a:r>
                  <a:rPr lang="en-US" altLang="zh-CN" sz="2800" dirty="0"/>
                  <a:t>and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𝑃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2800" b="0" i="0" smtClean="0">
                        <a:latin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n-US" altLang="zh-CN" sz="2800" dirty="0"/>
                  <a:t>random(0,1)   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𝑜</m:t>
                        </m:r>
                      </m:sup>
                    </m:sSubSup>
                  </m:oMath>
                </a14:m>
                <a:r>
                  <a:rPr lang="en-US" altLang="zh-CN" sz="2800" dirty="0"/>
                  <a:t>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bSup>
                  </m:oMath>
                </a14:m>
                <a:r>
                  <a:rPr lang="en-US" altLang="zh-CN" sz="2800" dirty="0"/>
                  <a:t> </a:t>
                </a:r>
              </a:p>
              <a:p>
                <a:endParaRPr lang="en-US" altLang="zh-CN" sz="2800" dirty="0"/>
              </a:p>
              <a:p>
                <a:endParaRPr lang="zh-CN" altLang="en-US" sz="2800" dirty="0"/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8B033857-BFF6-B1FF-B416-EE4235AD61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425" y="4157531"/>
                <a:ext cx="10250906" cy="3011465"/>
              </a:xfrm>
              <a:prstGeom prst="rect">
                <a:avLst/>
              </a:prstGeom>
              <a:blipFill>
                <a:blip r:embed="rId3"/>
                <a:stretch>
                  <a:fillRect l="-1189" t="-18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0934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790925CF-4381-8680-EC5F-1615FE5E9686}"/>
              </a:ext>
            </a:extLst>
          </p:cNvPr>
          <p:cNvSpPr txBox="1"/>
          <p:nvPr/>
        </p:nvSpPr>
        <p:spPr>
          <a:xfrm>
            <a:off x="288758" y="176462"/>
            <a:ext cx="62724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Solution updating</a:t>
            </a:r>
            <a:endParaRPr lang="zh-CN" altLang="en-US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49F21D45-BF94-FE6F-062B-5B20F5D99FD4}"/>
                  </a:ext>
                </a:extLst>
              </p:cNvPr>
              <p:cNvSpPr txBox="1"/>
              <p:nvPr/>
            </p:nvSpPr>
            <p:spPr>
              <a:xfrm>
                <a:off x="627528" y="954893"/>
                <a:ext cx="8346141" cy="9726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/>
                  <a:t>If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p>
                        </m:sSubSup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𝑚𝑖𝑛𝐹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p>
                        </m:sSubSup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     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𝑤h𝑒𝑟𝑒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1≤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zh-CN" altLang="en-US" sz="24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CN" sz="2400" b="0" dirty="0"/>
              </a:p>
              <a:p>
                <a:r>
                  <a:rPr lang="en-US" altLang="zh-CN" sz="2400" dirty="0"/>
                  <a:t>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b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400" b="0" i="0" smtClean="0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sSubSup>
                                  <m:sSubSup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sup>
                                </m:sSubSup>
                              </m:lim>
                            </m:limLow>
                          </m:fName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Sup>
                              <m:sSubSup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sup>
                            </m:sSub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func>
                  </m:oMath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49F21D45-BF94-FE6F-062B-5B20F5D99F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528" y="954893"/>
                <a:ext cx="8346141" cy="972639"/>
              </a:xfrm>
              <a:prstGeom prst="rect">
                <a:avLst/>
              </a:prstGeom>
              <a:blipFill>
                <a:blip r:embed="rId2"/>
                <a:stretch>
                  <a:fillRect l="-1169" t="-18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本框 12">
            <a:extLst>
              <a:ext uri="{FF2B5EF4-FFF2-40B4-BE49-F238E27FC236}">
                <a16:creationId xmlns:a16="http://schemas.microsoft.com/office/drawing/2014/main" id="{C7285EF8-D649-A94E-E33B-9A35645025E5}"/>
              </a:ext>
            </a:extLst>
          </p:cNvPr>
          <p:cNvSpPr txBox="1"/>
          <p:nvPr/>
        </p:nvSpPr>
        <p:spPr>
          <a:xfrm>
            <a:off x="295836" y="2206211"/>
            <a:ext cx="62724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Model and operator updating</a:t>
            </a:r>
            <a:endParaRPr lang="zh-CN" altLang="en-US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E5C18CC0-D592-DD32-6EFB-C7571C8BE881}"/>
                  </a:ext>
                </a:extLst>
              </p:cNvPr>
              <p:cNvSpPr txBox="1"/>
              <p:nvPr/>
            </p:nvSpPr>
            <p:spPr>
              <a:xfrm>
                <a:off x="1200297" y="3362053"/>
                <a:ext cx="9395011" cy="33591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400" dirty="0"/>
                  <a:t>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sz="2400" dirty="0"/>
                  <a:t> ,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𝑃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sz="2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𝑃𝐿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sz="2400" dirty="0"/>
                  <a:t> is adapted for every iteration again in terms of the 1/5 successful rule.</a:t>
                </a:r>
              </a:p>
              <a:p>
                <a:r>
                  <a:rPr lang="en-US" altLang="zh-CN" sz="2400" dirty="0"/>
                  <a:t>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sz="2400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unc>
                      <m:func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exp</m:t>
                            </m:r>
                          </m:e>
                          <m:sup>
                            <m:f>
                              <m:f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ad>
                                  <m:radPr>
                                    <m:degHide m:val="on"/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rad>
                              </m:den>
                            </m:f>
                          </m:sup>
                        </m:sSup>
                      </m:fName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{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p>
                        </m:sSubSup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</m:t>
                        </m:r>
                        <m:sSubSup>
                          <m:sSub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p>
                        </m:sSub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sup>
                            </m:sSubSup>
                          </m:e>
                        </m:d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𝑜</m:t>
                                </m:r>
                              </m:sup>
                            </m:sSubSup>
                          </m:e>
                        </m:d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)}</m:t>
                        </m:r>
                      </m:e>
                    </m:func>
                  </m:oMath>
                </a14:m>
                <a:endParaRPr lang="en-US" altLang="zh-CN" sz="24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𝑃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unc>
                        <m:func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exp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rad>
                                </m:den>
                              </m:f>
                            </m:sup>
                          </m:sSup>
                        </m:fName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{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p>
                          </m:sSub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sSubSup>
                            <m:sSub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p>
                          </m:sSubSup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</m:sSubSup>
                            </m:e>
                          </m:d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𝑜</m:t>
                                  </m:r>
                                </m:sup>
                              </m:sSubSup>
                            </m:e>
                          </m:d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)}</m:t>
                          </m:r>
                        </m:e>
                      </m:func>
                    </m:oMath>
                  </m:oMathPara>
                </a14:m>
                <a:endParaRPr lang="en-US" altLang="zh-CN" sz="24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𝑃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unc>
                        <m:func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exp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rad>
                                </m:den>
                              </m:f>
                            </m:sup>
                          </m:sSup>
                        </m:fName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{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p>
                          </m:sSub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sSubSup>
                            <m:sSub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p>
                          </m:sSubSup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)∙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</m:sSubSup>
                            </m:e>
                          </m:d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𝑜</m:t>
                                  </m:r>
                                </m:sup>
                              </m:sSubSup>
                            </m:e>
                          </m:d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)}</m:t>
                          </m:r>
                        </m:e>
                      </m:func>
                    </m:oMath>
                  </m:oMathPara>
                </a14:m>
                <a:endParaRPr lang="en-US" altLang="zh-CN" sz="2400" dirty="0"/>
              </a:p>
              <a:p>
                <a:r>
                  <a:rPr lang="zh-CN" altLang="en-US" sz="2400" dirty="0"/>
                  <a:t> </a:t>
                </a:r>
              </a:p>
            </p:txBody>
          </p:sp>
        </mc:Choice>
        <mc:Fallback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E5C18CC0-D592-DD32-6EFB-C7571C8BE8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0297" y="3362053"/>
                <a:ext cx="9395011" cy="3359125"/>
              </a:xfrm>
              <a:prstGeom prst="rect">
                <a:avLst/>
              </a:prstGeom>
              <a:blipFill>
                <a:blip r:embed="rId3"/>
                <a:stretch>
                  <a:fillRect l="-1038" t="-12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文本框 16">
            <a:extLst>
              <a:ext uri="{FF2B5EF4-FFF2-40B4-BE49-F238E27FC236}">
                <a16:creationId xmlns:a16="http://schemas.microsoft.com/office/drawing/2014/main" id="{02977D7E-44B6-F1B4-6274-975A6685888C}"/>
              </a:ext>
            </a:extLst>
          </p:cNvPr>
          <p:cNvSpPr txBox="1"/>
          <p:nvPr/>
        </p:nvSpPr>
        <p:spPr>
          <a:xfrm>
            <a:off x="1200297" y="2900388"/>
            <a:ext cx="108648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B is a </a:t>
            </a:r>
            <a:r>
              <a:rPr lang="en-US" altLang="zh-CN" sz="2400" dirty="0" err="1"/>
              <a:t>boolean</a:t>
            </a:r>
            <a:r>
              <a:rPr lang="en-US" altLang="zh-CN" sz="2400" dirty="0"/>
              <a:t> function that returns 1 is the statement is true else return 0.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86266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ED017B24-A83F-2085-9C23-31BC1D28B027}"/>
              </a:ext>
            </a:extLst>
          </p:cNvPr>
          <p:cNvSpPr txBox="1"/>
          <p:nvPr/>
        </p:nvSpPr>
        <p:spPr>
          <a:xfrm>
            <a:off x="7422775" y="633663"/>
            <a:ext cx="4605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Complete pseudocode</a:t>
            </a:r>
            <a:endParaRPr lang="zh-CN" altLang="en-US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B40EC373-579E-B035-3B4F-A8D2C345D97F}"/>
                  </a:ext>
                </a:extLst>
              </p:cNvPr>
              <p:cNvSpPr txBox="1"/>
              <p:nvPr/>
            </p:nvSpPr>
            <p:spPr>
              <a:xfrm>
                <a:off x="163253" y="-25423"/>
                <a:ext cx="10818513" cy="69828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For a problem with D dimension(D dimension, λ, n) do iteration as the following until it satisfy our goal.</a:t>
                </a:r>
              </a:p>
              <a:p>
                <a:r>
                  <a:rPr lang="en-US" altLang="zh-CN" dirty="0"/>
                  <a:t>For j = 1 to D</a:t>
                </a:r>
              </a:p>
              <a:p>
                <a:r>
                  <a:rPr lang="en-US" altLang="zh-CN" dirty="0"/>
                  <a:t>       for 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 = 1 to λ</a:t>
                </a:r>
              </a:p>
              <a:p>
                <a:r>
                  <a:rPr lang="en-US" altLang="zh-CN" dirty="0"/>
                  <a:t>           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𝑃</m:t>
                    </m:r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800" b="0" i="0" smtClean="0">
                        <a:latin typeface="Cambria Math" panose="02040503050406030204" pitchFamily="18" charset="0"/>
                      </a:rPr>
                      <m:t>1.0</m:t>
                    </m:r>
                  </m:oMath>
                </a14:m>
                <a:r>
                  <a:rPr lang="zh-CN" altLang="en-US" dirty="0"/>
                  <a:t>，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𝑃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1.0</m:t>
                    </m:r>
                  </m:oMath>
                </a14:m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dirty="0"/>
                  <a:t>1.0</a:t>
                </a:r>
              </a:p>
              <a:p>
                <a:r>
                  <a:rPr lang="en-US" altLang="zh-CN" dirty="0"/>
                  <a:t>       Initialize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bSup>
                  </m:oMath>
                </a14:m>
                <a:r>
                  <a:rPr lang="en-US" altLang="zh-CN" dirty="0"/>
                  <a:t> randomly</a:t>
                </a:r>
              </a:p>
              <a:p>
                <a:r>
                  <a:rPr lang="en-US" altLang="zh-CN" dirty="0"/>
                  <a:t>For j = 1 to D</a:t>
                </a:r>
              </a:p>
              <a:p>
                <a:r>
                  <a:rPr lang="en-US" altLang="zh-CN" dirty="0"/>
                  <a:t>      f</a:t>
                </a:r>
                <a:r>
                  <a:rPr lang="en-US" altLang="zh-CN" sz="1800" dirty="0"/>
                  <a:t>or </a:t>
                </a:r>
                <a:r>
                  <a:rPr lang="en-US" altLang="zh-CN" sz="1800" dirty="0" err="1"/>
                  <a:t>i</a:t>
                </a:r>
                <a:r>
                  <a:rPr lang="en-US" altLang="zh-CN" sz="1800" dirty="0"/>
                  <a:t> = 1 to n</a:t>
                </a:r>
              </a:p>
              <a:p>
                <a:r>
                  <a:rPr lang="zh-CN" altLang="en-US" sz="1800" dirty="0"/>
                  <a:t>       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p>
                    </m:sSubSup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bSup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8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m:rPr>
                        <m:sty m:val="p"/>
                      </m:rPr>
                      <a:rPr lang="el-GR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Ν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(0,1)</m:t>
                    </m:r>
                  </m:oMath>
                </a14:m>
                <a:endParaRPr lang="en-US" altLang="zh-CN" sz="1800" dirty="0"/>
              </a:p>
              <a:p>
                <a:r>
                  <a:rPr lang="en-US" altLang="zh-CN" sz="1800" dirty="0"/>
                  <a:t>      for </a:t>
                </a:r>
                <a:r>
                  <a:rPr lang="en-US" altLang="zh-CN" sz="1800" dirty="0" err="1"/>
                  <a:t>i</a:t>
                </a:r>
                <a:r>
                  <a:rPr lang="en-US" altLang="zh-CN" sz="1800" dirty="0"/>
                  <a:t> = n+1 to λ</a:t>
                </a:r>
              </a:p>
              <a:p>
                <a:r>
                  <a:rPr lang="zh-CN" altLang="en-US" sz="1800" dirty="0"/>
                  <a:t>       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p>
                    </m:sSubSup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bSup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8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(0,1)</m:t>
                    </m:r>
                  </m:oMath>
                </a14:m>
                <a:endParaRPr lang="en-US" altLang="zh-CN" sz="1800" dirty="0"/>
              </a:p>
              <a:p>
                <a:r>
                  <a:rPr lang="en-US" altLang="zh-CN" sz="1800" dirty="0"/>
                  <a:t>      for </a:t>
                </a:r>
                <a:r>
                  <a:rPr lang="en-US" altLang="zh-CN" sz="1800" dirty="0" err="1"/>
                  <a:t>i</a:t>
                </a:r>
                <a:r>
                  <a:rPr lang="en-US" altLang="zh-CN" sz="1800" dirty="0"/>
                  <a:t> = 1 to λ</a:t>
                </a:r>
              </a:p>
              <a:p>
                <a:r>
                  <a:rPr lang="zh-CN" altLang="en-US" sz="1800" dirty="0"/>
                  <a:t>            </a:t>
                </a:r>
                <a:r>
                  <a:rPr lang="en-US" altLang="zh-CN" dirty="0"/>
                  <a:t>If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𝑜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</a:rPr>
                      <m:t>&lt;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bSup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and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𝑃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n-US" altLang="zh-CN" dirty="0"/>
                  <a:t>random(0,1)   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𝑜</m:t>
                        </m:r>
                      </m:sup>
                    </m:sSubSup>
                  </m:oMath>
                </a14:m>
                <a:r>
                  <a:rPr lang="en-US" altLang="zh-CN" dirty="0"/>
                  <a:t>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bSup>
                  </m:oMath>
                </a14:m>
                <a:r>
                  <a:rPr lang="en-US" altLang="zh-CN" dirty="0"/>
                  <a:t> </a:t>
                </a:r>
              </a:p>
              <a:p>
                <a:r>
                  <a:rPr lang="en-US" altLang="zh-CN" sz="1800" dirty="0"/>
                  <a:t>            Else if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p>
                    </m:sSubSup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&gt;</m:t>
                    </m:r>
                    <m:sSubSup>
                      <m:sSubSup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bSup>
                  </m:oMath>
                </a14:m>
                <a:r>
                  <a:rPr lang="zh-CN" altLang="en-US" sz="1800" dirty="0"/>
                  <a:t> </a:t>
                </a:r>
                <a:r>
                  <a:rPr lang="en-US" altLang="zh-CN" sz="1800" dirty="0"/>
                  <a:t>and </a:t>
                </a:r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𝑃</m:t>
                    </m:r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1800" b="0" i="0" smtClean="0">
                        <a:latin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n-US" altLang="zh-CN" sz="1800" dirty="0"/>
                  <a:t>random(0,1)   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𝑜</m:t>
                        </m:r>
                      </m:sup>
                    </m:sSubSup>
                  </m:oMath>
                </a14:m>
                <a:r>
                  <a:rPr lang="en-US" altLang="zh-CN" sz="1800" dirty="0"/>
                  <a:t>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bSup>
                  </m:oMath>
                </a14:m>
                <a:endParaRPr lang="en-US" altLang="zh-CN" dirty="0"/>
              </a:p>
              <a:p>
                <a:r>
                  <a:rPr lang="en-US" altLang="zh-CN" sz="1800" dirty="0"/>
                  <a:t>If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p>
                        </m:sSubSup>
                      </m:e>
                    </m:d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𝑚𝑖𝑛𝐹</m:t>
                    </m:r>
                    <m:d>
                      <m:d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p>
                        </m:sSubSup>
                      </m:e>
                    </m:d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       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𝑤h𝑒𝑟𝑒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 1≤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zh-CN" altLang="en-US" sz="18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CN" sz="1800" b="0" dirty="0"/>
              </a:p>
              <a:p>
                <a:r>
                  <a:rPr lang="en-US" altLang="zh-CN" sz="1800" dirty="0"/>
                  <a:t>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bSup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1800" b="0" i="0" smtClean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1800" b="0" i="0" smtClean="0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sSubSup>
                                  <m:sSubSup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sup>
                                </m:sSubSup>
                              </m:lim>
                            </m:limLow>
                          </m:fName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Sup>
                              <m:sSubSupPr>
                                <m:ctrlP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sup>
                            </m:sSubSup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func>
                  </m:oMath>
                </a14:m>
                <a:endParaRPr lang="zh-CN" altLang="en-US" sz="1800" dirty="0"/>
              </a:p>
              <a:p>
                <a:r>
                  <a:rPr lang="en-US" altLang="zh-CN" dirty="0"/>
                  <a:t>For j = 1 to D</a:t>
                </a:r>
              </a:p>
              <a:p>
                <a:r>
                  <a:rPr lang="en-US" altLang="zh-CN" dirty="0"/>
                  <a:t>       for 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 = 1 to λ</a:t>
                </a:r>
              </a:p>
              <a:p>
                <a:r>
                  <a:rPr lang="en-US" altLang="zh-CN" dirty="0"/>
                  <a:t>            </a:t>
                </a:r>
                <a:r>
                  <a:rPr lang="en-US" altLang="zh-CN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80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sz="1800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8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unc>
                      <m:func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18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exp</m:t>
                            </m:r>
                          </m:e>
                          <m:sup>
                            <m:f>
                              <m:fPr>
                                <m:ctrlPr>
                                  <a:rPr lang="en-US" altLang="zh-CN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ad>
                                  <m:radPr>
                                    <m:degHide m:val="on"/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rad>
                              </m:den>
                            </m:f>
                          </m:sup>
                        </m:sSup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  <m:d>
                              <m:dPr>
                                <m:ctrlPr>
                                  <a:rPr lang="en-US" altLang="zh-CN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sup>
                                </m:sSubSup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</m:t>
                                </m:r>
                                <m:sSubSup>
                                  <m:sSubSup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p>
                                </m:sSubSup>
                              </m:e>
                            </m:d>
                            <m:r>
                              <a:rPr lang="en-US" altLang="zh-CN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  <m:d>
                              <m:dPr>
                                <m:ctrlPr>
                                  <a:rPr lang="en-US" altLang="zh-CN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𝐹</m:t>
                                </m:r>
                                <m:d>
                                  <m:d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altLang="zh-CN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altLang="zh-CN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sup>
                                    </m:sSubSup>
                                  </m:e>
                                </m:d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≥</m:t>
                                </m:r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𝐹</m:t>
                                </m:r>
                                <m:d>
                                  <m:d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altLang="zh-CN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US" altLang="zh-CN" sz="18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𝑜</m:t>
                                        </m:r>
                                      </m:sup>
                                    </m:sSubSup>
                                  </m:e>
                                </m:d>
                                <m:r>
                                  <a:rPr lang="en-US" altLang="zh-CN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5</m:t>
                                    </m:r>
                                  </m:den>
                                </m:f>
                              </m:e>
                            </m:d>
                          </m:e>
                        </m:d>
                      </m:e>
                    </m:func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</m:t>
                    </m:r>
                  </m:oMath>
                </a14:m>
                <a:endParaRPr lang="en-US" altLang="zh-CN" sz="18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altLang="zh-CN" sz="1800" b="0" dirty="0"/>
                  <a:t>            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𝑃</m:t>
                    </m:r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𝑃</m:t>
                    </m:r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unc>
                      <m:funcPr>
                        <m:ctrlPr>
                          <a:rPr lang="en-US" altLang="zh-CN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18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exp</m:t>
                            </m:r>
                          </m:e>
                          <m:sup>
                            <m:f>
                              <m:fPr>
                                <m:ctrlPr>
                                  <a:rPr lang="en-US" altLang="zh-CN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ad>
                                  <m:radPr>
                                    <m:degHide m:val="on"/>
                                    <m:ctrlPr>
                                      <a:rPr lang="en-US" altLang="zh-CN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rad>
                              </m:den>
                            </m:f>
                          </m:sup>
                        </m:sSup>
                      </m:fName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{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p>
                        </m:sSubSup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sSubSup>
                          <m:sSubSup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p>
                        </m:sSubSup>
                        <m:r>
                          <a:rPr lang="en-US" altLang="zh-CN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)∙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  <m:d>
                          <m:d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zh-CN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sup>
                            </m:sSubSup>
                          </m:e>
                        </m:d>
                        <m:r>
                          <a:rPr lang="en-US" altLang="zh-CN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  <m:d>
                          <m:d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zh-CN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𝑜</m:t>
                                </m:r>
                              </m:sup>
                            </m:sSubSup>
                          </m:e>
                        </m:d>
                        <m:r>
                          <a:rPr lang="en-US" altLang="zh-CN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  <m:r>
                          <a:rPr lang="en-US" altLang="zh-CN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)}</m:t>
                        </m:r>
                      </m:e>
                    </m:func>
                  </m:oMath>
                </a14:m>
                <a:r>
                  <a:rPr lang="en-US" altLang="zh-CN" sz="1800" dirty="0"/>
                  <a:t>   </a:t>
                </a:r>
              </a:p>
              <a:p>
                <a:pPr/>
                <a:r>
                  <a:rPr lang="en-US" altLang="zh-CN" sz="1800" b="0" dirty="0"/>
                  <a:t>            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𝑃</m:t>
                    </m:r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𝑃</m:t>
                    </m:r>
                    <m:sSub>
                      <m:sSubPr>
                        <m:ctrlPr>
                          <a:rPr lang="en-US" altLang="zh-C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unc>
                      <m:funcPr>
                        <m:ctrlPr>
                          <a:rPr lang="en-US" altLang="zh-CN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18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exp</m:t>
                            </m:r>
                          </m:e>
                          <m:sup>
                            <m:f>
                              <m:fPr>
                                <m:ctrlPr>
                                  <a:rPr lang="en-US" altLang="zh-CN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ad>
                                  <m:radPr>
                                    <m:degHide m:val="on"/>
                                    <m:ctrlPr>
                                      <a:rPr lang="en-US" altLang="zh-CN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rad>
                              </m:den>
                            </m:f>
                          </m:sup>
                        </m:sSup>
                      </m:fName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{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p>
                        </m:sSubSup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sSubSup>
                          <m:sSubSup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1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p>
                        </m:sSubSup>
                        <m:r>
                          <a:rPr lang="en-US" altLang="zh-CN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)∙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  <m:d>
                          <m:d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zh-CN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sup>
                            </m:sSubSup>
                          </m:e>
                        </m:d>
                        <m:r>
                          <a:rPr lang="en-US" altLang="zh-CN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  <m:d>
                          <m:d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zh-CN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𝑜</m:t>
                                </m:r>
                              </m:sup>
                            </m:sSubSup>
                          </m:e>
                        </m:d>
                        <m:r>
                          <a:rPr lang="en-US" altLang="zh-CN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  <m:r>
                          <a:rPr lang="en-US" altLang="zh-CN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)}</m:t>
                        </m:r>
                      </m:e>
                    </m:func>
                  </m:oMath>
                </a14:m>
                <a:r>
                  <a:rPr lang="zh-CN" altLang="en-US" sz="1800" dirty="0"/>
                  <a:t> </a:t>
                </a:r>
              </a:p>
              <a:p>
                <a:r>
                  <a:rPr lang="en-US" altLang="zh-CN" dirty="0"/>
                  <a:t>             </a:t>
                </a:r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B40EC373-579E-B035-3B4F-A8D2C345D9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253" y="-25423"/>
                <a:ext cx="10818513" cy="6982874"/>
              </a:xfrm>
              <a:prstGeom prst="rect">
                <a:avLst/>
              </a:prstGeom>
              <a:blipFill>
                <a:blip r:embed="rId2"/>
                <a:stretch>
                  <a:fillRect l="-507" t="-5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 8">
            <a:extLst>
              <a:ext uri="{FF2B5EF4-FFF2-40B4-BE49-F238E27FC236}">
                <a16:creationId xmlns:a16="http://schemas.microsoft.com/office/drawing/2014/main" id="{4BA978BA-0C9A-5C3B-2091-626B47E9B3CD}"/>
              </a:ext>
            </a:extLst>
          </p:cNvPr>
          <p:cNvSpPr/>
          <p:nvPr/>
        </p:nvSpPr>
        <p:spPr>
          <a:xfrm>
            <a:off x="163253" y="1493330"/>
            <a:ext cx="6174794" cy="24384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F9583D73-D424-13F9-2E15-05D9ECB8B1FB}"/>
              </a:ext>
            </a:extLst>
          </p:cNvPr>
          <p:cNvCxnSpPr>
            <a:stCxn id="9" idx="3"/>
          </p:cNvCxnSpPr>
          <p:nvPr/>
        </p:nvCxnSpPr>
        <p:spPr>
          <a:xfrm>
            <a:off x="6338047" y="2712530"/>
            <a:ext cx="1739153" cy="105335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C41EAB60-6A2F-B552-036B-C4FBC7FCB0AA}"/>
              </a:ext>
            </a:extLst>
          </p:cNvPr>
          <p:cNvSpPr/>
          <p:nvPr/>
        </p:nvSpPr>
        <p:spPr>
          <a:xfrm>
            <a:off x="8077200" y="3535050"/>
            <a:ext cx="2237279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400" dirty="0"/>
              <a:t>surrogate model</a:t>
            </a:r>
            <a:endParaRPr lang="zh-CN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68049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6F2B15-B53C-BF51-F2BC-A4125420E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Analysis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68E2C9-671A-347A-3BDC-8B85D5DDF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This algorithm is more suitable for high dimension optimization problem.</a:t>
            </a:r>
          </a:p>
          <a:p>
            <a:r>
              <a:rPr lang="en-US" altLang="zh-CN" dirty="0"/>
              <a:t>It can also get a good result of low dimension while it may cause longer time.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4514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912</TotalTime>
  <Words>530</Words>
  <Application>Microsoft Office PowerPoint</Application>
  <PresentationFormat>宽屏</PresentationFormat>
  <Paragraphs>58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等线</vt:lpstr>
      <vt:lpstr>Arial</vt:lpstr>
      <vt:lpstr>Calibri</vt:lpstr>
      <vt:lpstr>Calibri Light</vt:lpstr>
      <vt:lpstr>Cambria Math</vt:lpstr>
      <vt:lpstr>Office 主题​​</vt:lpstr>
      <vt:lpstr>Optimization Methods Lab 10 Session</vt:lpstr>
      <vt:lpstr>Task1</vt:lpstr>
      <vt:lpstr>PowerPoint 演示文稿</vt:lpstr>
      <vt:lpstr>PowerPoint 演示文稿</vt:lpstr>
      <vt:lpstr>PowerPoint 演示文稿</vt:lpstr>
      <vt:lpstr>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活力朝气模板</dc:title>
  <dc:creator>SUSTech heyStudio</dc:creator>
  <cp:lastModifiedBy>纪茂 史</cp:lastModifiedBy>
  <cp:revision>29</cp:revision>
  <dcterms:created xsi:type="dcterms:W3CDTF">2019-10-15T12:38:53Z</dcterms:created>
  <dcterms:modified xsi:type="dcterms:W3CDTF">2024-04-26T12:42:09Z</dcterms:modified>
</cp:coreProperties>
</file>