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7" r:id="rId2"/>
    <p:sldId id="268" r:id="rId3"/>
    <p:sldId id="273" r:id="rId4"/>
    <p:sldId id="272" r:id="rId5"/>
    <p:sldId id="274" r:id="rId6"/>
    <p:sldId id="27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纪茂 史" initials="纪史" lastIdx="1" clrIdx="0">
    <p:extLst>
      <p:ext uri="{19B8F6BF-5375-455C-9EA6-DF929625EA0E}">
        <p15:presenceInfo xmlns:p15="http://schemas.microsoft.com/office/powerpoint/2012/main" userId="9299844fc327f9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77" d="100"/>
          <a:sy n="77" d="100"/>
        </p:scale>
        <p:origin x="62"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C8D46-6149-4406-8053-2239333555B9}" type="datetimeFigureOut">
              <a:rPr lang="zh-CN" altLang="en-US" smtClean="0"/>
              <a:t>2024/5/11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2EB40-B38D-4D30-91A8-2713D8266765}" type="slidenum">
              <a:rPr lang="zh-CN" altLang="en-US" smtClean="0"/>
              <a:t>‹#›</a:t>
            </a:fld>
            <a:endParaRPr lang="zh-CN" altLang="en-US"/>
          </a:p>
        </p:txBody>
      </p:sp>
    </p:spTree>
    <p:extLst>
      <p:ext uri="{BB962C8B-B14F-4D97-AF65-F5344CB8AC3E}">
        <p14:creationId xmlns:p14="http://schemas.microsoft.com/office/powerpoint/2010/main" val="298408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11/5/2024</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11/5/2024</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8958943" cy="1049337"/>
          </a:xfrm>
        </p:spPr>
        <p:txBody>
          <a:bodyPr>
            <a:normAutofit fontScale="90000"/>
          </a:bodyPr>
          <a:lstStyle/>
          <a:p>
            <a:r>
              <a:rPr lang="en-US" altLang="zh-CN" dirty="0"/>
              <a:t>Optimization Methods</a:t>
            </a:r>
            <a:br>
              <a:rPr lang="en-US" altLang="zh-CN" dirty="0"/>
            </a:br>
            <a:r>
              <a:rPr lang="en-US" altLang="zh-CN"/>
              <a:t>Lab 11 </a:t>
            </a:r>
            <a:r>
              <a:rPr lang="en-US" altLang="zh-CN" dirty="0"/>
              <a:t>Session</a:t>
            </a:r>
            <a:endParaRPr lang="en-HK"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By Shi </a:t>
            </a:r>
            <a:r>
              <a:rPr lang="en-US" altLang="zh-CN" dirty="0" err="1"/>
              <a:t>Jimao</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a:t>
            </a:r>
            <a:endParaRPr lang="en-HK" sz="4000" dirty="0">
              <a:solidFill>
                <a:schemeClr val="bg1"/>
              </a:solidFill>
            </a:endParaRPr>
          </a:p>
        </p:txBody>
      </p:sp>
      <p:pic>
        <p:nvPicPr>
          <p:cNvPr id="6" name="图片 5">
            <a:extLst>
              <a:ext uri="{FF2B5EF4-FFF2-40B4-BE49-F238E27FC236}">
                <a16:creationId xmlns:a16="http://schemas.microsoft.com/office/drawing/2014/main" id="{A8C7C3FD-209C-B5F9-B784-C57A920EE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83" y="1627866"/>
            <a:ext cx="10812317" cy="3964516"/>
          </a:xfrm>
          <a:prstGeom prst="rect">
            <a:avLst/>
          </a:prstGeom>
        </p:spPr>
      </p:pic>
    </p:spTree>
    <p:extLst>
      <p:ext uri="{BB962C8B-B14F-4D97-AF65-F5344CB8AC3E}">
        <p14:creationId xmlns:p14="http://schemas.microsoft.com/office/powerpoint/2010/main" val="329798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CC03C296-7656-CED5-7A98-E6A6375DAF2E}"/>
              </a:ext>
            </a:extLst>
          </p:cNvPr>
          <p:cNvSpPr txBox="1"/>
          <p:nvPr/>
        </p:nvSpPr>
        <p:spPr>
          <a:xfrm>
            <a:off x="7944030" y="2205319"/>
            <a:ext cx="3243923" cy="369332"/>
          </a:xfrm>
          <a:prstGeom prst="rect">
            <a:avLst/>
          </a:prstGeom>
          <a:noFill/>
        </p:spPr>
        <p:txBody>
          <a:bodyPr wrap="square" rtlCol="0">
            <a:spAutoFit/>
          </a:bodyPr>
          <a:lstStyle/>
          <a:p>
            <a:r>
              <a:rPr lang="en-US" altLang="zh-CN" dirty="0"/>
              <a:t>Learning rate=0.1       β=0.6</a:t>
            </a:r>
            <a:endParaRPr lang="zh-CN" altLang="en-US" dirty="0"/>
          </a:p>
        </p:txBody>
      </p:sp>
      <p:sp>
        <p:nvSpPr>
          <p:cNvPr id="15" name="文本框 14">
            <a:extLst>
              <a:ext uri="{FF2B5EF4-FFF2-40B4-BE49-F238E27FC236}">
                <a16:creationId xmlns:a16="http://schemas.microsoft.com/office/drawing/2014/main" id="{6F38C45D-793E-4F64-6182-8664595A2A6A}"/>
              </a:ext>
            </a:extLst>
          </p:cNvPr>
          <p:cNvSpPr txBox="1"/>
          <p:nvPr/>
        </p:nvSpPr>
        <p:spPr>
          <a:xfrm>
            <a:off x="1717314" y="2205319"/>
            <a:ext cx="3356710" cy="369332"/>
          </a:xfrm>
          <a:prstGeom prst="rect">
            <a:avLst/>
          </a:prstGeom>
          <a:noFill/>
        </p:spPr>
        <p:txBody>
          <a:bodyPr wrap="square" rtlCol="0">
            <a:spAutoFit/>
          </a:bodyPr>
          <a:lstStyle/>
          <a:p>
            <a:r>
              <a:rPr lang="en-US" altLang="zh-CN" dirty="0"/>
              <a:t>Learning rate=0.95      β=0.5</a:t>
            </a:r>
            <a:endParaRPr lang="zh-CN" altLang="en-US" dirty="0"/>
          </a:p>
        </p:txBody>
      </p:sp>
      <p:sp>
        <p:nvSpPr>
          <p:cNvPr id="16" name="文本框 15">
            <a:extLst>
              <a:ext uri="{FF2B5EF4-FFF2-40B4-BE49-F238E27FC236}">
                <a16:creationId xmlns:a16="http://schemas.microsoft.com/office/drawing/2014/main" id="{6EC4C21A-1905-42E9-3762-9085DF44E3A3}"/>
              </a:ext>
            </a:extLst>
          </p:cNvPr>
          <p:cNvSpPr txBox="1"/>
          <p:nvPr/>
        </p:nvSpPr>
        <p:spPr>
          <a:xfrm>
            <a:off x="206189" y="609600"/>
            <a:ext cx="11985811" cy="1077218"/>
          </a:xfrm>
          <a:prstGeom prst="rect">
            <a:avLst/>
          </a:prstGeom>
          <a:noFill/>
        </p:spPr>
        <p:txBody>
          <a:bodyPr wrap="square" rtlCol="0">
            <a:spAutoFit/>
          </a:bodyPr>
          <a:lstStyle/>
          <a:p>
            <a:r>
              <a:rPr lang="en-US" altLang="zh-CN" sz="3200" dirty="0"/>
              <a:t>We can find that when β is relatively small,</a:t>
            </a:r>
            <a:r>
              <a:rPr lang="zh-CN" altLang="en-US" sz="3200" dirty="0"/>
              <a:t> </a:t>
            </a:r>
            <a:r>
              <a:rPr lang="en-US" altLang="zh-CN" sz="3200" dirty="0"/>
              <a:t>with this momentum, it can search the solution space faster. </a:t>
            </a:r>
            <a:endParaRPr lang="zh-CN" altLang="en-US" sz="3200" dirty="0"/>
          </a:p>
        </p:txBody>
      </p:sp>
      <p:pic>
        <p:nvPicPr>
          <p:cNvPr id="3" name="图片 2">
            <a:extLst>
              <a:ext uri="{FF2B5EF4-FFF2-40B4-BE49-F238E27FC236}">
                <a16:creationId xmlns:a16="http://schemas.microsoft.com/office/drawing/2014/main" id="{264EBE7F-5A77-3FDA-DC78-BE0DC9832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79" y="2542390"/>
            <a:ext cx="5294387" cy="4288545"/>
          </a:xfrm>
          <a:prstGeom prst="rect">
            <a:avLst/>
          </a:prstGeom>
        </p:spPr>
      </p:pic>
      <p:pic>
        <p:nvPicPr>
          <p:cNvPr id="5" name="图片 4">
            <a:extLst>
              <a:ext uri="{FF2B5EF4-FFF2-40B4-BE49-F238E27FC236}">
                <a16:creationId xmlns:a16="http://schemas.microsoft.com/office/drawing/2014/main" id="{509C0BAB-B9C7-0CFF-31B5-A636F22F9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448" y="2542390"/>
            <a:ext cx="5294387" cy="4288545"/>
          </a:xfrm>
          <a:prstGeom prst="rect">
            <a:avLst/>
          </a:prstGeom>
        </p:spPr>
      </p:pic>
    </p:spTree>
    <p:extLst>
      <p:ext uri="{BB962C8B-B14F-4D97-AF65-F5344CB8AC3E}">
        <p14:creationId xmlns:p14="http://schemas.microsoft.com/office/powerpoint/2010/main" val="233378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FBB18F28-8B98-5461-D179-C426D1B25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71" y="2477033"/>
            <a:ext cx="5294387" cy="4288545"/>
          </a:xfrm>
          <a:prstGeom prst="rect">
            <a:avLst/>
          </a:prstGeom>
        </p:spPr>
      </p:pic>
      <p:pic>
        <p:nvPicPr>
          <p:cNvPr id="12" name="图片 11">
            <a:extLst>
              <a:ext uri="{FF2B5EF4-FFF2-40B4-BE49-F238E27FC236}">
                <a16:creationId xmlns:a16="http://schemas.microsoft.com/office/drawing/2014/main" id="{B5B0078D-2622-554A-2479-0875FE081D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088" y="2477033"/>
            <a:ext cx="5294387" cy="4288545"/>
          </a:xfrm>
          <a:prstGeom prst="rect">
            <a:avLst/>
          </a:prstGeom>
        </p:spPr>
      </p:pic>
      <p:sp>
        <p:nvSpPr>
          <p:cNvPr id="13" name="文本框 12">
            <a:extLst>
              <a:ext uri="{FF2B5EF4-FFF2-40B4-BE49-F238E27FC236}">
                <a16:creationId xmlns:a16="http://schemas.microsoft.com/office/drawing/2014/main" id="{CC03C296-7656-CED5-7A98-E6A6375DAF2E}"/>
              </a:ext>
            </a:extLst>
          </p:cNvPr>
          <p:cNvSpPr txBox="1"/>
          <p:nvPr/>
        </p:nvSpPr>
        <p:spPr>
          <a:xfrm>
            <a:off x="7944030" y="2205319"/>
            <a:ext cx="3243923" cy="369332"/>
          </a:xfrm>
          <a:prstGeom prst="rect">
            <a:avLst/>
          </a:prstGeom>
          <a:noFill/>
        </p:spPr>
        <p:txBody>
          <a:bodyPr wrap="square" rtlCol="0">
            <a:spAutoFit/>
          </a:bodyPr>
          <a:lstStyle/>
          <a:p>
            <a:r>
              <a:rPr lang="en-US" altLang="zh-CN" dirty="0"/>
              <a:t>Learning rate=0.1       β=0.95</a:t>
            </a:r>
            <a:endParaRPr lang="zh-CN" altLang="en-US" dirty="0"/>
          </a:p>
        </p:txBody>
      </p:sp>
      <p:sp>
        <p:nvSpPr>
          <p:cNvPr id="15" name="文本框 14">
            <a:extLst>
              <a:ext uri="{FF2B5EF4-FFF2-40B4-BE49-F238E27FC236}">
                <a16:creationId xmlns:a16="http://schemas.microsoft.com/office/drawing/2014/main" id="{6F38C45D-793E-4F64-6182-8664595A2A6A}"/>
              </a:ext>
            </a:extLst>
          </p:cNvPr>
          <p:cNvSpPr txBox="1"/>
          <p:nvPr/>
        </p:nvSpPr>
        <p:spPr>
          <a:xfrm>
            <a:off x="1717314" y="2205319"/>
            <a:ext cx="3356710" cy="369332"/>
          </a:xfrm>
          <a:prstGeom prst="rect">
            <a:avLst/>
          </a:prstGeom>
          <a:noFill/>
        </p:spPr>
        <p:txBody>
          <a:bodyPr wrap="square" rtlCol="0">
            <a:spAutoFit/>
          </a:bodyPr>
          <a:lstStyle/>
          <a:p>
            <a:r>
              <a:rPr lang="en-US" altLang="zh-CN" dirty="0"/>
              <a:t>Learning rate=0.8       β=0.95</a:t>
            </a:r>
            <a:endParaRPr lang="zh-CN" altLang="en-US" dirty="0"/>
          </a:p>
        </p:txBody>
      </p:sp>
      <p:sp>
        <p:nvSpPr>
          <p:cNvPr id="16" name="文本框 15">
            <a:extLst>
              <a:ext uri="{FF2B5EF4-FFF2-40B4-BE49-F238E27FC236}">
                <a16:creationId xmlns:a16="http://schemas.microsoft.com/office/drawing/2014/main" id="{6EC4C21A-1905-42E9-3762-9085DF44E3A3}"/>
              </a:ext>
            </a:extLst>
          </p:cNvPr>
          <p:cNvSpPr txBox="1"/>
          <p:nvPr/>
        </p:nvSpPr>
        <p:spPr>
          <a:xfrm>
            <a:off x="206189" y="143216"/>
            <a:ext cx="11985811" cy="2062103"/>
          </a:xfrm>
          <a:prstGeom prst="rect">
            <a:avLst/>
          </a:prstGeom>
          <a:noFill/>
        </p:spPr>
        <p:txBody>
          <a:bodyPr wrap="square" rtlCol="0">
            <a:spAutoFit/>
          </a:bodyPr>
          <a:lstStyle/>
          <a:p>
            <a:r>
              <a:rPr lang="en-US" altLang="zh-CN" sz="3200" dirty="0"/>
              <a:t>We can find that when β is large,</a:t>
            </a:r>
            <a:r>
              <a:rPr lang="zh-CN" altLang="en-US" sz="3200" dirty="0"/>
              <a:t> </a:t>
            </a:r>
            <a:r>
              <a:rPr lang="en-US" altLang="zh-CN" sz="3200" dirty="0"/>
              <a:t>with so much momentum, it‘s easy to overdo the function. At the same time,</a:t>
            </a:r>
            <a:r>
              <a:rPr lang="zh-CN" altLang="en-US" sz="3200" dirty="0"/>
              <a:t> </a:t>
            </a:r>
            <a:r>
              <a:rPr lang="en-US" altLang="zh-CN" sz="3200" dirty="0"/>
              <a:t>when</a:t>
            </a:r>
            <a:r>
              <a:rPr lang="zh-CN" altLang="en-US" sz="3200" dirty="0"/>
              <a:t> </a:t>
            </a:r>
            <a:r>
              <a:rPr lang="en-US" altLang="zh-CN" sz="3200" dirty="0"/>
              <a:t>learning rate is large, the</a:t>
            </a:r>
            <a:r>
              <a:rPr lang="zh-CN" altLang="en-US" sz="3200" dirty="0"/>
              <a:t> </a:t>
            </a:r>
            <a:r>
              <a:rPr lang="en-US" altLang="zh-CN" sz="3200" dirty="0"/>
              <a:t>rate of convergence</a:t>
            </a:r>
            <a:r>
              <a:rPr lang="zh-CN" altLang="en-US" sz="3200" dirty="0"/>
              <a:t> </a:t>
            </a:r>
            <a:r>
              <a:rPr lang="en-US" altLang="zh-CN" sz="3200" dirty="0"/>
              <a:t>of</a:t>
            </a:r>
            <a:r>
              <a:rPr lang="zh-CN" altLang="en-US" sz="3200" dirty="0"/>
              <a:t> </a:t>
            </a:r>
            <a:r>
              <a:rPr lang="en-US" altLang="zh-CN" sz="3200" dirty="0"/>
              <a:t>optimization with momentum is much slower than without momentum.</a:t>
            </a:r>
            <a:endParaRPr lang="zh-CN" altLang="en-US" sz="3200" dirty="0"/>
          </a:p>
        </p:txBody>
      </p:sp>
    </p:spTree>
    <p:extLst>
      <p:ext uri="{BB962C8B-B14F-4D97-AF65-F5344CB8AC3E}">
        <p14:creationId xmlns:p14="http://schemas.microsoft.com/office/powerpoint/2010/main" val="259451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175AC-0B07-D6E8-2EB0-045A0F3C4FE0}"/>
              </a:ext>
            </a:extLst>
          </p:cNvPr>
          <p:cNvSpPr>
            <a:spLocks noGrp="1"/>
          </p:cNvSpPr>
          <p:nvPr>
            <p:ph type="title"/>
          </p:nvPr>
        </p:nvSpPr>
        <p:spPr>
          <a:xfrm>
            <a:off x="300317" y="114114"/>
            <a:ext cx="3348318" cy="683746"/>
          </a:xfrm>
        </p:spPr>
        <p:txBody>
          <a:bodyPr>
            <a:normAutofit fontScale="90000"/>
          </a:bodyPr>
          <a:lstStyle/>
          <a:p>
            <a:r>
              <a:rPr lang="en-US" altLang="zh-CN" b="0" i="0" dirty="0">
                <a:solidFill>
                  <a:srgbClr val="0D0D0D"/>
                </a:solidFill>
                <a:effectLst/>
                <a:highlight>
                  <a:srgbClr val="FFFFFF"/>
                </a:highlight>
                <a:latin typeface="Söhne"/>
              </a:rPr>
              <a:t>Positive Effects:</a:t>
            </a:r>
            <a:endParaRPr lang="zh-CN" altLang="en-US" dirty="0"/>
          </a:p>
        </p:txBody>
      </p:sp>
      <p:sp>
        <p:nvSpPr>
          <p:cNvPr id="3" name="内容占位符 2">
            <a:extLst>
              <a:ext uri="{FF2B5EF4-FFF2-40B4-BE49-F238E27FC236}">
                <a16:creationId xmlns:a16="http://schemas.microsoft.com/office/drawing/2014/main" id="{991F0894-46D5-DE37-0BB7-47E0B54F472E}"/>
              </a:ext>
            </a:extLst>
          </p:cNvPr>
          <p:cNvSpPr>
            <a:spLocks noGrp="1"/>
          </p:cNvSpPr>
          <p:nvPr>
            <p:ph idx="1"/>
          </p:nvPr>
        </p:nvSpPr>
        <p:spPr>
          <a:xfrm>
            <a:off x="372034" y="956048"/>
            <a:ext cx="10950389" cy="5417857"/>
          </a:xfrm>
        </p:spPr>
        <p:txBody>
          <a:bodyPr>
            <a:normAutofit lnSpcReduction="10000"/>
          </a:bodyPr>
          <a:lstStyle/>
          <a:p>
            <a:pPr algn="l">
              <a:buFont typeface="+mj-lt"/>
              <a:buAutoNum type="arabicPeriod"/>
            </a:pPr>
            <a:r>
              <a:rPr lang="en-US" altLang="zh-CN" b="1" i="0" dirty="0">
                <a:solidFill>
                  <a:srgbClr val="0D0D0D"/>
                </a:solidFill>
                <a:effectLst/>
                <a:highlight>
                  <a:srgbClr val="FFFFFF"/>
                </a:highlight>
                <a:latin typeface="Söhne"/>
              </a:rPr>
              <a:t>Accelerated Convergence</a:t>
            </a:r>
            <a:r>
              <a:rPr lang="en-US" altLang="zh-CN" b="0" i="0" dirty="0">
                <a:solidFill>
                  <a:srgbClr val="0D0D0D"/>
                </a:solidFill>
                <a:effectLst/>
                <a:highlight>
                  <a:srgbClr val="FFFFFF"/>
                </a:highlight>
                <a:latin typeface="Söhne"/>
              </a:rPr>
              <a:t>: Momentum helps the optimization algorithm to maintain a consistent direction of movement. This can lead to faster convergence towards the minimum, especially in scenarios where the landscape is rugged or has narrow valleys. In the case of your simple problem, this could mean reaching the minimum faster.</a:t>
            </a:r>
          </a:p>
          <a:p>
            <a:pPr algn="l">
              <a:buFont typeface="+mj-lt"/>
              <a:buAutoNum type="arabicPeriod"/>
            </a:pPr>
            <a:r>
              <a:rPr lang="en-US" altLang="zh-CN" b="1" i="0" dirty="0">
                <a:solidFill>
                  <a:srgbClr val="0D0D0D"/>
                </a:solidFill>
                <a:effectLst/>
                <a:highlight>
                  <a:srgbClr val="FFFFFF"/>
                </a:highlight>
                <a:latin typeface="Söhne"/>
              </a:rPr>
              <a:t>Escape Local Minima</a:t>
            </a:r>
            <a:r>
              <a:rPr lang="en-US" altLang="zh-CN" b="0" i="0" dirty="0">
                <a:solidFill>
                  <a:srgbClr val="0D0D0D"/>
                </a:solidFill>
                <a:effectLst/>
                <a:highlight>
                  <a:srgbClr val="FFFFFF"/>
                </a:highlight>
                <a:latin typeface="Söhne"/>
              </a:rPr>
              <a:t>: Momentum can help the algorithm escape from local minima or plateaus by providing enough force to push through those regions. This is particularly beneficial in non-convex optimization problems, where traditional gradient descent might get stuck.</a:t>
            </a:r>
          </a:p>
          <a:p>
            <a:pPr algn="l">
              <a:buFont typeface="+mj-lt"/>
              <a:buAutoNum type="arabicPeriod"/>
            </a:pPr>
            <a:r>
              <a:rPr lang="en-US" altLang="zh-CN" b="1" i="0" dirty="0">
                <a:solidFill>
                  <a:srgbClr val="0D0D0D"/>
                </a:solidFill>
                <a:effectLst/>
                <a:highlight>
                  <a:srgbClr val="FFFFFF"/>
                </a:highlight>
                <a:latin typeface="Söhne"/>
              </a:rPr>
              <a:t>Improved Robustness</a:t>
            </a:r>
            <a:r>
              <a:rPr lang="en-US" altLang="zh-CN" b="0" i="0" dirty="0">
                <a:solidFill>
                  <a:srgbClr val="0D0D0D"/>
                </a:solidFill>
                <a:effectLst/>
                <a:highlight>
                  <a:srgbClr val="FFFFFF"/>
                </a:highlight>
                <a:latin typeface="Söhne"/>
              </a:rPr>
              <a:t>: Momentum can smooth out noisy gradients, making the optimization process more robust to noisy or stochastic gradients. This is particularly useful in scenarios like training neural networks, where the gradients might be noisy due to mini-batch sampling.</a:t>
            </a:r>
          </a:p>
          <a:p>
            <a:endParaRPr lang="zh-CN" altLang="en-US" dirty="0"/>
          </a:p>
        </p:txBody>
      </p:sp>
    </p:spTree>
    <p:extLst>
      <p:ext uri="{BB962C8B-B14F-4D97-AF65-F5344CB8AC3E}">
        <p14:creationId xmlns:p14="http://schemas.microsoft.com/office/powerpoint/2010/main" val="308845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6F66C1-8DB3-8BE8-241A-F906AE9453EB}"/>
              </a:ext>
            </a:extLst>
          </p:cNvPr>
          <p:cNvSpPr>
            <a:spLocks noGrp="1"/>
          </p:cNvSpPr>
          <p:nvPr>
            <p:ph idx="1"/>
          </p:nvPr>
        </p:nvSpPr>
        <p:spPr>
          <a:xfrm>
            <a:off x="400878" y="1050373"/>
            <a:ext cx="11376992" cy="5519392"/>
          </a:xfrm>
        </p:spPr>
        <p:txBody>
          <a:bodyPr>
            <a:normAutofit fontScale="85000" lnSpcReduction="20000"/>
          </a:bodyPr>
          <a:lstStyle/>
          <a:p>
            <a:pPr algn="l">
              <a:buFont typeface="+mj-lt"/>
              <a:buAutoNum type="arabicPeriod"/>
            </a:pPr>
            <a:r>
              <a:rPr lang="en-US" altLang="zh-CN" b="1" i="0" dirty="0">
                <a:solidFill>
                  <a:srgbClr val="0D0D0D"/>
                </a:solidFill>
                <a:effectLst/>
                <a:highlight>
                  <a:srgbClr val="FFFFFF"/>
                </a:highlight>
                <a:latin typeface="Söhne"/>
              </a:rPr>
              <a:t>Overshooting the Minimum</a:t>
            </a:r>
            <a:r>
              <a:rPr lang="en-US" altLang="zh-CN" b="0" i="0" dirty="0">
                <a:solidFill>
                  <a:srgbClr val="0D0D0D"/>
                </a:solidFill>
                <a:effectLst/>
                <a:highlight>
                  <a:srgbClr val="FFFFFF"/>
                </a:highlight>
                <a:latin typeface="Söhne"/>
              </a:rPr>
              <a:t>: With momentum, there's a risk of overshooting the minimum, especially when the momentum term is large or the surface is highly curved. This can lead to oscillations around the minimum or even divergence from it, causing instability in the optimization process.</a:t>
            </a:r>
          </a:p>
          <a:p>
            <a:pPr algn="l">
              <a:buFont typeface="+mj-lt"/>
              <a:buAutoNum type="arabicPeriod"/>
            </a:pPr>
            <a:r>
              <a:rPr lang="en-US" altLang="zh-CN" b="1" i="0" dirty="0">
                <a:solidFill>
                  <a:srgbClr val="0D0D0D"/>
                </a:solidFill>
                <a:effectLst/>
                <a:highlight>
                  <a:srgbClr val="FFFFFF"/>
                </a:highlight>
                <a:latin typeface="Söhne"/>
              </a:rPr>
              <a:t>Difficulty in Fine-Tuning</a:t>
            </a:r>
            <a:r>
              <a:rPr lang="en-US" altLang="zh-CN" b="0" i="0" dirty="0">
                <a:solidFill>
                  <a:srgbClr val="0D0D0D"/>
                </a:solidFill>
                <a:effectLst/>
                <a:highlight>
                  <a:srgbClr val="FFFFFF"/>
                </a:highlight>
                <a:latin typeface="Söhne"/>
              </a:rPr>
              <a:t>: Momentum introduces an additional hyperparameter (the momentum coefficient) that needs to be tuned. Finding the right value for this coefficient can be challenging, and an inappropriate value might lead to suboptimal performance or instability in convergence.</a:t>
            </a:r>
          </a:p>
          <a:p>
            <a:pPr algn="l">
              <a:buFont typeface="+mj-lt"/>
              <a:buAutoNum type="arabicPeriod"/>
            </a:pPr>
            <a:r>
              <a:rPr lang="en-US" altLang="zh-CN" b="1" i="0" dirty="0">
                <a:solidFill>
                  <a:srgbClr val="0D0D0D"/>
                </a:solidFill>
                <a:effectLst/>
                <a:highlight>
                  <a:srgbClr val="FFFFFF"/>
                </a:highlight>
                <a:latin typeface="Söhne"/>
              </a:rPr>
              <a:t>Difficulty in Escaping Sharp Minima</a:t>
            </a:r>
            <a:r>
              <a:rPr lang="en-US" altLang="zh-CN" b="0" i="0" dirty="0">
                <a:solidFill>
                  <a:srgbClr val="0D0D0D"/>
                </a:solidFill>
                <a:effectLst/>
                <a:highlight>
                  <a:srgbClr val="FFFFFF"/>
                </a:highlight>
                <a:latin typeface="Söhne"/>
              </a:rPr>
              <a:t>: In some cases, momentum may hinder the ability to settle into sharp minima. Instead, it may prefer wider valleys or plateaus due to the smoothing effect of momentum. While this might not be an issue for some optimization problems, it could lead to suboptimal solutions in scenarios where sharp minima are desirable.</a:t>
            </a:r>
          </a:p>
          <a:p>
            <a:pPr algn="l">
              <a:buFont typeface="+mj-lt"/>
              <a:buAutoNum type="arabicPeriod"/>
            </a:pPr>
            <a:r>
              <a:rPr lang="en-US" altLang="zh-CN" b="1" i="0" dirty="0">
                <a:solidFill>
                  <a:srgbClr val="0D0D0D"/>
                </a:solidFill>
                <a:effectLst/>
                <a:highlight>
                  <a:srgbClr val="FFFFFF"/>
                </a:highlight>
                <a:latin typeface="Söhne"/>
              </a:rPr>
              <a:t>Increased Memory Usage</a:t>
            </a:r>
            <a:r>
              <a:rPr lang="en-US" altLang="zh-CN" b="0" i="0" dirty="0">
                <a:solidFill>
                  <a:srgbClr val="0D0D0D"/>
                </a:solidFill>
                <a:effectLst/>
                <a:highlight>
                  <a:srgbClr val="FFFFFF"/>
                </a:highlight>
                <a:latin typeface="Söhne"/>
              </a:rPr>
              <a:t>: Although this might not be a significant concern in simple problems, in large-scale optimization tasks or deep learning, momentum requires additional memory to store the momentum term for each parameter being optimized. This can increase memory requirements, which might become a bottleneck in memory-constrained environments.</a:t>
            </a:r>
          </a:p>
          <a:p>
            <a:endParaRPr lang="zh-CN" altLang="en-US" dirty="0"/>
          </a:p>
        </p:txBody>
      </p:sp>
      <p:sp>
        <p:nvSpPr>
          <p:cNvPr id="6" name="标题 1">
            <a:extLst>
              <a:ext uri="{FF2B5EF4-FFF2-40B4-BE49-F238E27FC236}">
                <a16:creationId xmlns:a16="http://schemas.microsoft.com/office/drawing/2014/main" id="{45D0CC17-4856-538F-C30C-6CD0629A75B7}"/>
              </a:ext>
            </a:extLst>
          </p:cNvPr>
          <p:cNvSpPr>
            <a:spLocks noGrp="1"/>
          </p:cNvSpPr>
          <p:nvPr>
            <p:ph type="title"/>
          </p:nvPr>
        </p:nvSpPr>
        <p:spPr>
          <a:xfrm>
            <a:off x="300317" y="114114"/>
            <a:ext cx="3774726" cy="683746"/>
          </a:xfrm>
        </p:spPr>
        <p:txBody>
          <a:bodyPr>
            <a:normAutofit fontScale="90000"/>
          </a:bodyPr>
          <a:lstStyle/>
          <a:p>
            <a:r>
              <a:rPr lang="en-US" altLang="zh-CN" b="0" i="0" dirty="0">
                <a:solidFill>
                  <a:srgbClr val="0D0D0D"/>
                </a:solidFill>
                <a:effectLst/>
                <a:highlight>
                  <a:srgbClr val="FFFFFF"/>
                </a:highlight>
                <a:latin typeface="Söhne"/>
              </a:rPr>
              <a:t>Negative Effects:</a:t>
            </a:r>
            <a:endParaRPr lang="zh-CN" altLang="en-US" dirty="0"/>
          </a:p>
        </p:txBody>
      </p:sp>
    </p:spTree>
    <p:extLst>
      <p:ext uri="{BB962C8B-B14F-4D97-AF65-F5344CB8AC3E}">
        <p14:creationId xmlns:p14="http://schemas.microsoft.com/office/powerpoint/2010/main" val="6108862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469</Words>
  <Application>Microsoft Office PowerPoint</Application>
  <PresentationFormat>宽屏</PresentationFormat>
  <Paragraphs>18</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Söhne</vt:lpstr>
      <vt:lpstr>等线</vt:lpstr>
      <vt:lpstr>Arial</vt:lpstr>
      <vt:lpstr>Calibri</vt:lpstr>
      <vt:lpstr>Calibri Light</vt:lpstr>
      <vt:lpstr>Office 主题​​</vt:lpstr>
      <vt:lpstr>Optimization Methods Lab 11 Session</vt:lpstr>
      <vt:lpstr>Task1</vt:lpstr>
      <vt:lpstr>PowerPoint 演示文稿</vt:lpstr>
      <vt:lpstr>PowerPoint 演示文稿</vt:lpstr>
      <vt:lpstr>Positive Effects:</vt:lpstr>
      <vt:lpstr>Negative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纪茂 史</cp:lastModifiedBy>
  <cp:revision>32</cp:revision>
  <dcterms:created xsi:type="dcterms:W3CDTF">2019-10-15T12:38:53Z</dcterms:created>
  <dcterms:modified xsi:type="dcterms:W3CDTF">2024-05-11T14:40:22Z</dcterms:modified>
</cp:coreProperties>
</file>