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68" r:id="rId3"/>
    <p:sldId id="275" r:id="rId4"/>
    <p:sldId id="282" r:id="rId5"/>
    <p:sldId id="276" r:id="rId6"/>
    <p:sldId id="283" r:id="rId7"/>
    <p:sldId id="281" r:id="rId8"/>
    <p:sldId id="280" r:id="rId9"/>
    <p:sldId id="28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纪茂 史" initials="纪史" lastIdx="1" clrIdx="0">
    <p:extLst>
      <p:ext uri="{19B8F6BF-5375-455C-9EA6-DF929625EA0E}">
        <p15:presenceInfo xmlns:p15="http://schemas.microsoft.com/office/powerpoint/2012/main" userId="9299844fc327f9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3" autoAdjust="0"/>
  </p:normalViewPr>
  <p:slideViewPr>
    <p:cSldViewPr snapToGrid="0" showGuides="1">
      <p:cViewPr varScale="1">
        <p:scale>
          <a:sx n="104" d="100"/>
          <a:sy n="104" d="100"/>
        </p:scale>
        <p:origin x="82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C8D46-6149-4406-8053-2239333555B9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2EB40-B38D-4D30-91A8-2713D8266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08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2EB40-B38D-4D30-91A8-2713D82667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55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0C5DF4C-A931-4623-A375-8051DA23D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02C9BFD-80E3-4711-A685-956FEA09B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137AD0-3506-4E3A-8840-3E0336F0E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AF5B2-A858-4A2D-AB8C-A327CD10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28/5/2024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18801-4E38-4636-B131-3502A219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DDF67-E8B0-43C1-B780-82381B83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952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4552959-436E-4EDF-966F-D81CA95A95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7CC215-6BCE-4063-9143-40665B0A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424ED-076A-411A-9E4E-F6856387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EA98-0253-4F82-982C-1E856457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28/5/2024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EB58E-9A4A-40D1-827F-1136B832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DD2FC-C3EB-40A4-84B4-A0877333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9506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5394E-ECD0-4E96-B083-FC6D99CB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4C113-FD67-41F5-86C0-7F44D652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48968-C6BF-407D-A729-115666322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EEC909-1FD1-49DC-9411-A44F6ED79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AF9F2-0E90-4250-A7FE-52550FD4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A947CF-1886-4E10-A2DE-4F8FCBE2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28/5/2024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31F78E-2345-4A37-9C32-823D400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2BEE8C-E9F9-4EE2-B6E1-91F700A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368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82ACC-D53B-4116-8B7D-C165FBFB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A67D08-B68B-4DCC-8317-C950AB69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28/5/2024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75D53A-B4BC-48AF-9B32-D26A1ADA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73360E-43A5-4FA0-93D2-10260F83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814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2B8392-70BE-4774-9961-803F6A31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28/5/2024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1AF5D8-E755-4E21-A127-D6416AF4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AD6163-31EB-4581-8479-8D025150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374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632F-8680-47CD-85CF-18B4C09F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8661A-8D39-4017-B7EC-47584B50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6DD17-B856-4613-A4A9-D148D2C6C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67629-9298-45BF-B403-35032428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28/5/2024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C8DB0-5176-464A-AC7D-AAF8B455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C82BC-E26E-4D00-B0E9-696C884A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281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38A84-DED4-4C8D-BA91-5ABB206A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81DEDD-A51C-4705-BE8A-735215430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284FB-C1DD-44FA-B9D7-133292C19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A7BEF-D1FF-49A3-9D2F-836D5F09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28/5/2024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2B2BE-B1E2-4192-8128-3FA1BBCC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76DFE-51B9-4796-B39F-384A22E8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9666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91101-CC98-497C-AD7B-712FB870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61E248-DC7C-43E5-AA71-B9C9DBEC3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5C8C7-934F-4700-9E1C-963AEF63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28/5/2024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1A943-2A31-4C71-A920-9D875D35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B3D0E-A686-498C-8E84-67AFBA22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4650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B6512D-A5F3-49E9-801C-3FAE91DD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77FAE-DDFA-4F6B-907D-18C2132C3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F4C23-A61C-4A2D-BBDA-5A58BC1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28/5/2024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47A37-A90E-4686-A0F3-A8621934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CEB93-55EB-4BA8-A7B7-895B5831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5998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001630-8885-412C-BF77-15706CE3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3DB0D-925F-414B-B6C4-93A7D24DD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CD8E4-7C5D-4712-8E41-6231AB28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0ADB-E45B-426D-9730-C9268C39E7AA}" type="datetimeFigureOut">
              <a:rPr lang="en-HK" smtClean="0"/>
              <a:t>28/5/2024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E34E7-D496-49FF-ADB3-F202A986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FB0E8-2921-46CC-853E-06FE0F10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1794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DBA67727-A593-4D1C-91A6-5C2F1778D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58943" cy="104933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Optimization Methods</a:t>
            </a:r>
            <a:br>
              <a:rPr lang="en-US" altLang="zh-CN" dirty="0"/>
            </a:br>
            <a:r>
              <a:rPr lang="en-US" altLang="zh-CN" dirty="0"/>
              <a:t>Lab 13 Session</a:t>
            </a:r>
            <a:endParaRPr lang="en-HK" dirty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928150A0-F3F0-4714-9696-D3830B149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By Shi </a:t>
            </a:r>
            <a:r>
              <a:rPr lang="en-US" altLang="zh-CN" dirty="0" err="1"/>
              <a:t>Jimao</a:t>
            </a:r>
            <a:endParaRPr lang="en-HK" altLang="zh-CN" dirty="0"/>
          </a:p>
        </p:txBody>
      </p:sp>
    </p:spTree>
    <p:extLst>
      <p:ext uri="{BB962C8B-B14F-4D97-AF65-F5344CB8AC3E}">
        <p14:creationId xmlns:p14="http://schemas.microsoft.com/office/powerpoint/2010/main" val="246309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8644A6F-79C1-A4F2-41E6-C83A75449E7D}"/>
              </a:ext>
            </a:extLst>
          </p:cNvPr>
          <p:cNvSpPr txBox="1"/>
          <p:nvPr/>
        </p:nvSpPr>
        <p:spPr>
          <a:xfrm>
            <a:off x="473242" y="492710"/>
            <a:ext cx="112455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4.Iterative Search</a:t>
            </a:r>
            <a:r>
              <a:rPr lang="en-US" altLang="zh-C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Use genetic algorithms to iteratively adjust the solution </a:t>
            </a:r>
            <a:r>
              <a:rPr lang="en-US" altLang="zh-CN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x</a:t>
            </a:r>
            <a:r>
              <a:rPr lang="en-US" altLang="zh-C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to optimize the combined objective function.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 each iteration, check if the current solution satisfies the inequality conditions. If satisfied, record the current solution as a potential optimal solution.</a:t>
            </a:r>
          </a:p>
          <a:p>
            <a:pPr algn="l"/>
            <a:r>
              <a:rPr lang="en-US" altLang="zh-CN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5.Termination Criteria</a:t>
            </a:r>
            <a:r>
              <a:rPr lang="en-US" altLang="zh-C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Terminate the search when the combined objective function no longer significantly improves or when the maximum number of iterations is reached.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Return the recorded potential optimal solution.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554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Task1</a:t>
            </a:r>
            <a:endParaRPr lang="en-HK" sz="40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731A8D-1A28-A112-6ADB-98D863140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173" y="1686522"/>
            <a:ext cx="7697827" cy="51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8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E2564E-429B-AC17-2E8B-FF89BD9BACF1}"/>
                  </a:ext>
                </a:extLst>
              </p:cNvPr>
              <p:cNvSpPr txBox="1"/>
              <p:nvPr/>
            </p:nvSpPr>
            <p:spPr>
              <a:xfrm>
                <a:off x="240633" y="0"/>
                <a:ext cx="11245516" cy="612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buFont typeface="+mj-lt"/>
                  <a:buAutoNum type="arabicPeriod"/>
                </a:pPr>
                <a:r>
                  <a:rPr lang="en-US" altLang="zh-CN" sz="2800" b="1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Initialization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:</a:t>
                </a:r>
              </a:p>
              <a:p>
                <a:pPr marL="742950" lvl="1" indent="-285750" algn="l">
                  <a:buFont typeface="+mj-lt"/>
                  <a:buAutoNum type="arabicPeriod"/>
                </a:pP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Define objective functions </a:t>
                </a:r>
                <a:r>
                  <a:rPr lang="zh-CN" altLang="en-US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𝑓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1(</a:t>
                </a:r>
                <a:r>
                  <a:rPr lang="zh-CN" altLang="en-US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𝑥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)</a:t>
                </a:r>
                <a:r>
                  <a:rPr lang="en-US" altLang="zh-CN" sz="2800" i="1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KaTeX_Math"/>
                  </a:rPr>
                  <a:t> 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and </a:t>
                </a:r>
                <a:r>
                  <a:rPr lang="zh-CN" altLang="en-US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𝑓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2(</a:t>
                </a:r>
                <a:r>
                  <a:rPr lang="zh-CN" altLang="en-US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𝑥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)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.</a:t>
                </a:r>
              </a:p>
              <a:p>
                <a:pPr marL="742950" lvl="1" indent="-285750" algn="l">
                  <a:buFont typeface="+mj-lt"/>
                  <a:buAutoNum type="arabicPeriod"/>
                </a:pP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Obtain the inequality conditions provided by the decision-maker, such as </a:t>
                </a:r>
                <a:r>
                  <a:rPr lang="zh-CN" altLang="en-US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𝑓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1(</a:t>
                </a:r>
                <a:r>
                  <a:rPr lang="zh-CN" altLang="en-US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𝑥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)≥</a:t>
                </a:r>
                <a:r>
                  <a:rPr lang="zh-CN" altLang="en-US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𝑎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 and </a:t>
                </a:r>
                <a:r>
                  <a:rPr lang="zh-CN" altLang="en-US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𝑓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2(</a:t>
                </a:r>
                <a:r>
                  <a:rPr lang="zh-CN" altLang="en-US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𝑥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)≥</a:t>
                </a:r>
                <a:r>
                  <a:rPr lang="zh-CN" altLang="en-US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𝑏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, where </a:t>
                </a:r>
                <a:r>
                  <a:rPr lang="zh-CN" altLang="en-US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𝑎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 and </a:t>
                </a:r>
                <a:r>
                  <a:rPr lang="zh-CN" altLang="en-US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𝑏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 are thresholds set by the decision-maker.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en-US" altLang="zh-CN" sz="2800" b="1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Setting Initial Parameters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:</a:t>
                </a:r>
              </a:p>
              <a:p>
                <a:pPr marL="742950" lvl="1" indent="-285750" algn="l">
                  <a:buFont typeface="+mj-lt"/>
                  <a:buAutoNum type="arabicPeriod"/>
                </a:pP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Choose an initial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0" smtClean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800" b="1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 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.</a:t>
                </a:r>
              </a:p>
              <a:p>
                <a:pPr marL="742950" lvl="1" indent="-285750" algn="l">
                  <a:buFont typeface="+mj-lt"/>
                  <a:buAutoNum type="arabicPeriod"/>
                </a:pP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Define an initial step size 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Δ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 for adjusting decision variables.</a:t>
                </a:r>
              </a:p>
              <a:p>
                <a:pPr marL="742950" lvl="1" indent="-285750" algn="l">
                  <a:buFont typeface="+mj-lt"/>
                  <a:buAutoNum type="arabicPeriod"/>
                </a:pP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Define a tolerance </a:t>
                </a:r>
                <a:r>
                  <a:rPr lang="zh-CN" altLang="en-US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𝜖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 to determine satisfaction of the inequality conditions.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en-US" altLang="zh-CN" sz="2800" b="1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Define Objective Function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:</a:t>
                </a:r>
              </a:p>
              <a:p>
                <a:pPr marL="742950" lvl="1" indent="-285750" algn="l">
                  <a:buFont typeface="+mj-lt"/>
                  <a:buAutoNum type="arabicPeriod"/>
                </a:pP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Construct a combined objective function that penalizes when the decision-maker's inequality conditions are not satisfied. </a:t>
                </a:r>
              </a:p>
              <a:p>
                <a:pPr lvl="1" algn="l"/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 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Objective=max⁡(</a:t>
                </a:r>
                <a:r>
                  <a:rPr lang="zh-CN" altLang="en-US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𝑓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1(</a:t>
                </a:r>
                <a:r>
                  <a:rPr lang="zh-CN" altLang="en-US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𝑥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)+</a:t>
                </a:r>
                <a:r>
                  <a:rPr lang="zh-CN" altLang="en-US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𝑓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2(</a:t>
                </a:r>
                <a:r>
                  <a:rPr lang="zh-CN" altLang="en-US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𝑥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)−</a:t>
                </a:r>
                <a:r>
                  <a:rPr lang="zh-CN" altLang="en-US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𝜆⋅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(max⁡(0,</a:t>
                </a:r>
                <a:r>
                  <a:rPr lang="zh-CN" altLang="en-US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𝑎−𝑓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1(</a:t>
                </a:r>
                <a:r>
                  <a:rPr lang="zh-CN" altLang="en-US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𝑥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))+max⁡(0,</a:t>
                </a:r>
                <a:r>
                  <a:rPr lang="zh-CN" altLang="en-US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𝑏−𝑓</a:t>
                </a:r>
                <a:r>
                  <a:rPr lang="en-US" altLang="zh-CN" sz="2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2(x))))</a:t>
                </a:r>
                <a:endParaRPr lang="en-US" altLang="zh-CN" sz="28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ui-sans-serif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E2564E-429B-AC17-2E8B-FF89BD9BA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33" y="0"/>
                <a:ext cx="11245516" cy="6124754"/>
              </a:xfrm>
              <a:prstGeom prst="rect">
                <a:avLst/>
              </a:prstGeom>
              <a:blipFill>
                <a:blip r:embed="rId2"/>
                <a:stretch>
                  <a:fillRect l="-1138" t="-1095" b="-1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88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79E2564E-429B-AC17-2E8B-FF89BD9BACF1}"/>
              </a:ext>
            </a:extLst>
          </p:cNvPr>
          <p:cNvSpPr txBox="1"/>
          <p:nvPr/>
        </p:nvSpPr>
        <p:spPr>
          <a:xfrm>
            <a:off x="473242" y="797510"/>
            <a:ext cx="112455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4.Iterative Search</a:t>
            </a:r>
            <a:r>
              <a:rPr lang="en-US" altLang="zh-C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Use genetic algorithms to iteratively adjust the solution </a:t>
            </a:r>
            <a:r>
              <a:rPr lang="en-US" altLang="zh-CN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x</a:t>
            </a:r>
            <a:r>
              <a:rPr lang="en-US" altLang="zh-C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to optimize the combined objective function.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 each iteration, check if the current solution satisfies the inequality conditions. If satisfied, record the current solution as a potential optimal solution.</a:t>
            </a:r>
          </a:p>
          <a:p>
            <a:pPr algn="l"/>
            <a:r>
              <a:rPr lang="en-US" altLang="zh-CN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5.Termination Criteria</a:t>
            </a:r>
            <a:r>
              <a:rPr lang="en-US" altLang="zh-C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Terminate the search when the combined objective function no longer significantly improves or when the maximum number of iterations is reached.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Return the recorded potential optimal solution.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214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Task2</a:t>
            </a:r>
            <a:endParaRPr lang="en-HK" sz="40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00FD59-7AF6-25D4-4422-BCEC7EFF2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39" y="1553936"/>
            <a:ext cx="7645088" cy="53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8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15E3397-502A-4AED-964D-01740F3F5078}"/>
                  </a:ext>
                </a:extLst>
              </p:cNvPr>
              <p:cNvSpPr txBox="1"/>
              <p:nvPr/>
            </p:nvSpPr>
            <p:spPr>
              <a:xfrm>
                <a:off x="457200" y="889843"/>
                <a:ext cx="11277600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1. </a:t>
                </a:r>
                <a:r>
                  <a:rPr lang="en-US" altLang="zh-CN" sz="3600" dirty="0" err="1"/>
                  <a:t>Intialization</a:t>
                </a:r>
                <a:endParaRPr lang="en-US" altLang="zh-CN" sz="3600" dirty="0"/>
              </a:p>
              <a:p>
                <a:r>
                  <a:rPr lang="en-US" altLang="zh-CN" sz="3600" dirty="0"/>
                  <a:t>        </a:t>
                </a:r>
                <a:r>
                  <a:rPr lang="en-US" altLang="zh-CN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Define objective functions </a:t>
                </a:r>
                <a:r>
                  <a:rPr lang="zh-CN" altLang="en-US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𝑓</a:t>
                </a:r>
                <a:r>
                  <a:rPr lang="en-US" altLang="zh-CN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1(</a:t>
                </a:r>
                <a:r>
                  <a:rPr lang="zh-CN" altLang="en-US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𝑥</a:t>
                </a:r>
                <a:r>
                  <a:rPr lang="en-US" altLang="zh-CN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)</a:t>
                </a:r>
                <a:r>
                  <a:rPr lang="en-US" altLang="zh-CN" sz="3600" i="1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KaTeX_Math"/>
                  </a:rPr>
                  <a:t> </a:t>
                </a:r>
                <a:r>
                  <a:rPr lang="en-US" altLang="zh-CN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and </a:t>
                </a:r>
                <a:r>
                  <a:rPr lang="zh-CN" altLang="en-US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𝑓</a:t>
                </a:r>
                <a:r>
                  <a:rPr lang="en-US" altLang="zh-CN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2(</a:t>
                </a:r>
                <a:r>
                  <a:rPr lang="zh-CN" altLang="en-US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𝑥</a:t>
                </a:r>
                <a:r>
                  <a:rPr lang="en-US" altLang="zh-CN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)</a:t>
                </a:r>
                <a:r>
                  <a:rPr lang="en-US" altLang="zh-CN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.</a:t>
                </a:r>
                <a:endParaRPr lang="en-US" altLang="zh-CN" sz="3600" dirty="0"/>
              </a:p>
              <a:p>
                <a:r>
                  <a:rPr lang="en-US" altLang="zh-CN" sz="3600" dirty="0"/>
                  <a:t>2. Setting initial parameter</a:t>
                </a:r>
              </a:p>
              <a:p>
                <a:pPr marL="742950" lvl="1" indent="-285750" algn="l">
                  <a:buFont typeface="+mj-lt"/>
                  <a:buAutoNum type="arabicPeriod"/>
                </a:pPr>
                <a:r>
                  <a:rPr lang="en-US" altLang="zh-CN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Choose an initial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1" i="1" smtClean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600" b="1" i="0" smtClean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3600" b="1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 </a:t>
                </a:r>
                <a:r>
                  <a:rPr lang="en-US" altLang="zh-CN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.</a:t>
                </a:r>
              </a:p>
              <a:p>
                <a:pPr marL="742950" lvl="1" indent="-285750" algn="l">
                  <a:buFont typeface="+mj-lt"/>
                  <a:buAutoNum type="arabicPeriod"/>
                </a:pPr>
                <a:r>
                  <a:rPr lang="en-US" altLang="zh-CN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Define a tolerance </a:t>
                </a:r>
                <a:r>
                  <a:rPr lang="zh-CN" altLang="en-US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𝜖</a:t>
                </a:r>
                <a:r>
                  <a:rPr lang="en-US" altLang="zh-CN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 to determine satisfaction of the inequality</a:t>
                </a:r>
                <a:endParaRPr lang="en-US" altLang="zh-CN" sz="3600" dirty="0"/>
              </a:p>
              <a:p>
                <a:r>
                  <a:rPr lang="en-US" altLang="zh-CN" sz="3600" dirty="0"/>
                  <a:t>3. Define object function</a:t>
                </a:r>
              </a:p>
              <a:p>
                <a:r>
                  <a:rPr lang="en-US" altLang="zh-CN" sz="360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600" dirty="0"/>
              </a:p>
              <a:p>
                <a:pPr marL="342900" indent="-342900">
                  <a:buAutoNum type="arabicPeriod"/>
                </a:pPr>
                <a:endParaRPr lang="zh-CN" altLang="en-US" sz="36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15E3397-502A-4AED-964D-01740F3F5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89843"/>
                <a:ext cx="11277600" cy="5078313"/>
              </a:xfrm>
              <a:prstGeom prst="rect">
                <a:avLst/>
              </a:prstGeom>
              <a:blipFill>
                <a:blip r:embed="rId2"/>
                <a:stretch>
                  <a:fillRect l="-1622" t="-1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22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8644A6F-79C1-A4F2-41E6-C83A75449E7D}"/>
              </a:ext>
            </a:extLst>
          </p:cNvPr>
          <p:cNvSpPr txBox="1"/>
          <p:nvPr/>
        </p:nvSpPr>
        <p:spPr>
          <a:xfrm>
            <a:off x="473242" y="492710"/>
            <a:ext cx="112455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4.Iterative Search</a:t>
            </a:r>
            <a:r>
              <a:rPr lang="en-US" altLang="zh-C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Use genetic algorithms to iteratively adjust the solution </a:t>
            </a:r>
            <a:r>
              <a:rPr lang="en-US" altLang="zh-CN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x</a:t>
            </a:r>
            <a:r>
              <a:rPr lang="en-US" altLang="zh-C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to optimize the combined objective function.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In each iteration, check if the current solution satisfies the inequality conditions. If satisfied, record the current solution as a potential optimal solution.</a:t>
            </a:r>
          </a:p>
          <a:p>
            <a:pPr algn="l"/>
            <a:r>
              <a:rPr lang="en-US" altLang="zh-CN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5.Termination Criteria</a:t>
            </a:r>
            <a:r>
              <a:rPr lang="en-US" altLang="zh-C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Terminate the search when the combined objective function no longer significantly improves or when the maximum number of iterations is reached.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Return the recorded potential optimal solution.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3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Task3</a:t>
            </a:r>
            <a:endParaRPr lang="en-HK" sz="40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C3B4F7-577F-CD09-5A90-16C1BE8ED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26" y="1577841"/>
            <a:ext cx="7267074" cy="526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3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15E3397-502A-4AED-964D-01740F3F5078}"/>
                  </a:ext>
                </a:extLst>
              </p:cNvPr>
              <p:cNvSpPr txBox="1"/>
              <p:nvPr/>
            </p:nvSpPr>
            <p:spPr>
              <a:xfrm>
                <a:off x="457200" y="889843"/>
                <a:ext cx="112776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1. </a:t>
                </a:r>
                <a:r>
                  <a:rPr lang="en-US" altLang="zh-CN" sz="3600" dirty="0" err="1"/>
                  <a:t>Intialization</a:t>
                </a:r>
                <a:endParaRPr lang="en-US" altLang="zh-CN" sz="3600" dirty="0"/>
              </a:p>
              <a:p>
                <a:r>
                  <a:rPr lang="en-US" altLang="zh-CN" sz="3600" dirty="0"/>
                  <a:t>        </a:t>
                </a:r>
                <a:r>
                  <a:rPr lang="en-US" altLang="zh-CN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Define objective functions </a:t>
                </a:r>
                <a:r>
                  <a:rPr lang="zh-CN" altLang="en-US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𝑓</a:t>
                </a:r>
                <a:r>
                  <a:rPr lang="en-US" altLang="zh-CN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1(</a:t>
                </a:r>
                <a:r>
                  <a:rPr lang="zh-CN" altLang="en-US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𝑥</a:t>
                </a:r>
                <a:r>
                  <a:rPr lang="en-US" altLang="zh-CN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)</a:t>
                </a:r>
                <a:r>
                  <a:rPr lang="en-US" altLang="zh-CN" sz="3600" i="1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KaTeX_Math"/>
                  </a:rPr>
                  <a:t> </a:t>
                </a:r>
                <a:r>
                  <a:rPr lang="en-US" altLang="zh-CN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and </a:t>
                </a:r>
                <a:r>
                  <a:rPr lang="zh-CN" altLang="en-US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𝑓</a:t>
                </a:r>
                <a:r>
                  <a:rPr lang="en-US" altLang="zh-CN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2(</a:t>
                </a:r>
                <a:r>
                  <a:rPr lang="zh-CN" altLang="en-US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𝑥</a:t>
                </a:r>
                <a:r>
                  <a:rPr lang="en-US" altLang="zh-CN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)</a:t>
                </a:r>
                <a:r>
                  <a:rPr lang="en-US" altLang="zh-CN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.</a:t>
                </a:r>
                <a:endParaRPr lang="en-US" altLang="zh-CN" sz="3600" dirty="0"/>
              </a:p>
              <a:p>
                <a:r>
                  <a:rPr lang="en-US" altLang="zh-CN" sz="3600" dirty="0"/>
                  <a:t>2. Setting initial parameter</a:t>
                </a:r>
              </a:p>
              <a:p>
                <a:pPr marL="742950" lvl="1" indent="-285750" algn="l">
                  <a:buFont typeface="+mj-lt"/>
                  <a:buAutoNum type="arabicPeriod"/>
                </a:pPr>
                <a:r>
                  <a:rPr lang="en-US" altLang="zh-CN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Choose an initial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1" i="1" smtClean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600" b="1" i="0" smtClean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3600" b="1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 </a:t>
                </a:r>
                <a:r>
                  <a:rPr lang="en-US" altLang="zh-CN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.</a:t>
                </a:r>
              </a:p>
              <a:p>
                <a:pPr marL="742950" lvl="1" indent="-285750" algn="l">
                  <a:buFont typeface="+mj-lt"/>
                  <a:buAutoNum type="arabicPeriod"/>
                </a:pPr>
                <a:r>
                  <a:rPr lang="en-US" altLang="zh-CN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Define a tolerance </a:t>
                </a:r>
                <a:r>
                  <a:rPr lang="zh-CN" altLang="en-US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𝜖</a:t>
                </a:r>
                <a:r>
                  <a:rPr lang="en-US" altLang="zh-CN" sz="3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ui-sans-serif"/>
                  </a:rPr>
                  <a:t> to determine satisfaction of the inequality</a:t>
                </a:r>
                <a:endParaRPr lang="en-US" altLang="zh-CN" sz="3600" dirty="0"/>
              </a:p>
              <a:p>
                <a:r>
                  <a:rPr lang="en-US" altLang="zh-CN" sz="3600" dirty="0"/>
                  <a:t>3. Define object function</a:t>
                </a:r>
              </a:p>
              <a:p>
                <a:r>
                  <a:rPr lang="en-US" altLang="zh-CN" sz="360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600" dirty="0"/>
              </a:p>
              <a:p>
                <a:pPr marL="342900" indent="-342900">
                  <a:buAutoNum type="arabicPeriod"/>
                </a:pPr>
                <a:endParaRPr lang="zh-CN" altLang="en-US" sz="36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15E3397-502A-4AED-964D-01740F3F5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89843"/>
                <a:ext cx="11277600" cy="5632311"/>
              </a:xfrm>
              <a:prstGeom prst="rect">
                <a:avLst/>
              </a:prstGeom>
              <a:blipFill>
                <a:blip r:embed="rId2"/>
                <a:stretch>
                  <a:fillRect l="-1622" t="-1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46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520</Words>
  <Application>Microsoft Office PowerPoint</Application>
  <PresentationFormat>宽屏</PresentationFormat>
  <Paragraphs>48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KaTeX_Main</vt:lpstr>
      <vt:lpstr>KaTeX_Math</vt:lpstr>
      <vt:lpstr>ui-sans-serif</vt:lpstr>
      <vt:lpstr>等线</vt:lpstr>
      <vt:lpstr>Arial</vt:lpstr>
      <vt:lpstr>Calibri</vt:lpstr>
      <vt:lpstr>Calibri Light</vt:lpstr>
      <vt:lpstr>Cambria Math</vt:lpstr>
      <vt:lpstr>Office 主题​​</vt:lpstr>
      <vt:lpstr>Optimization Methods Lab 13 Session</vt:lpstr>
      <vt:lpstr>Task1</vt:lpstr>
      <vt:lpstr>PowerPoint 演示文稿</vt:lpstr>
      <vt:lpstr>PowerPoint 演示文稿</vt:lpstr>
      <vt:lpstr>Task2</vt:lpstr>
      <vt:lpstr>PowerPoint 演示文稿</vt:lpstr>
      <vt:lpstr>PowerPoint 演示文稿</vt:lpstr>
      <vt:lpstr>Task3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活力朝气模板</dc:title>
  <dc:creator>SUSTech heyStudio</dc:creator>
  <cp:lastModifiedBy>纪茂 史</cp:lastModifiedBy>
  <cp:revision>34</cp:revision>
  <dcterms:created xsi:type="dcterms:W3CDTF">2019-10-15T12:38:53Z</dcterms:created>
  <dcterms:modified xsi:type="dcterms:W3CDTF">2024-05-28T08:01:23Z</dcterms:modified>
</cp:coreProperties>
</file>