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7" r:id="rId2"/>
    <p:sldId id="268" r:id="rId3"/>
    <p:sldId id="283" r:id="rId4"/>
    <p:sldId id="285" r:id="rId5"/>
    <p:sldId id="287" r:id="rId6"/>
    <p:sldId id="289" r:id="rId7"/>
    <p:sldId id="29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纪茂 史" initials="纪史" lastIdx="1" clrIdx="0">
    <p:extLst>
      <p:ext uri="{19B8F6BF-5375-455C-9EA6-DF929625EA0E}">
        <p15:presenceInfo xmlns:p15="http://schemas.microsoft.com/office/powerpoint/2012/main" userId="9299844fc327f9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3" autoAdjust="0"/>
  </p:normalViewPr>
  <p:slideViewPr>
    <p:cSldViewPr snapToGrid="0" showGuides="1">
      <p:cViewPr varScale="1">
        <p:scale>
          <a:sx n="80" d="100"/>
          <a:sy n="80" d="100"/>
        </p:scale>
        <p:origin x="78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7C8D46-6149-4406-8053-2239333555B9}" type="datetimeFigureOut">
              <a:rPr lang="zh-CN" altLang="en-US" smtClean="0"/>
              <a:t>2024/6/2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02EB40-B38D-4D30-91A8-2713D8266765}" type="slidenum">
              <a:rPr lang="zh-CN" altLang="en-US" smtClean="0"/>
              <a:t>‹#›</a:t>
            </a:fld>
            <a:endParaRPr lang="zh-CN" altLang="en-US"/>
          </a:p>
        </p:txBody>
      </p:sp>
    </p:spTree>
    <p:extLst>
      <p:ext uri="{BB962C8B-B14F-4D97-AF65-F5344CB8AC3E}">
        <p14:creationId xmlns:p14="http://schemas.microsoft.com/office/powerpoint/2010/main" val="2984089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02EB40-B38D-4D30-91A8-2713D8266765}" type="slidenum">
              <a:rPr lang="zh-CN" altLang="en-US" smtClean="0"/>
              <a:t>4</a:t>
            </a:fld>
            <a:endParaRPr lang="zh-CN" altLang="en-US"/>
          </a:p>
        </p:txBody>
      </p:sp>
    </p:spTree>
    <p:extLst>
      <p:ext uri="{BB962C8B-B14F-4D97-AF65-F5344CB8AC3E}">
        <p14:creationId xmlns:p14="http://schemas.microsoft.com/office/powerpoint/2010/main" val="3470505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2EB40-B38D-4D30-91A8-2713D8266765}" type="slidenum">
              <a:rPr lang="zh-CN" altLang="en-US" smtClean="0"/>
              <a:t>5</a:t>
            </a:fld>
            <a:endParaRPr lang="zh-CN" altLang="en-US"/>
          </a:p>
        </p:txBody>
      </p:sp>
    </p:spTree>
    <p:extLst>
      <p:ext uri="{BB962C8B-B14F-4D97-AF65-F5344CB8AC3E}">
        <p14:creationId xmlns:p14="http://schemas.microsoft.com/office/powerpoint/2010/main" val="28065394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0C5DF4C-A931-4623-A375-8051DA23DB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E02C9BFD-80E3-4711-A685-956FEA09B5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HK"/>
          </a:p>
        </p:txBody>
      </p:sp>
      <p:sp>
        <p:nvSpPr>
          <p:cNvPr id="3" name="副标题 2">
            <a:extLst>
              <a:ext uri="{FF2B5EF4-FFF2-40B4-BE49-F238E27FC236}">
                <a16:creationId xmlns:a16="http://schemas.microsoft.com/office/drawing/2014/main" id="{6C137AD0-3506-4E3A-8840-3E0336F0E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HK"/>
          </a:p>
        </p:txBody>
      </p:sp>
      <p:sp>
        <p:nvSpPr>
          <p:cNvPr id="4" name="日期占位符 3">
            <a:extLst>
              <a:ext uri="{FF2B5EF4-FFF2-40B4-BE49-F238E27FC236}">
                <a16:creationId xmlns:a16="http://schemas.microsoft.com/office/drawing/2014/main" id="{8F6AF5B2-A858-4A2D-AB8C-A327CD10C24C}"/>
              </a:ext>
            </a:extLst>
          </p:cNvPr>
          <p:cNvSpPr>
            <a:spLocks noGrp="1"/>
          </p:cNvSpPr>
          <p:nvPr>
            <p:ph type="dt" sz="half" idx="10"/>
          </p:nvPr>
        </p:nvSpPr>
        <p:spPr/>
        <p:txBody>
          <a:bodyPr/>
          <a:lstStyle/>
          <a:p>
            <a:fld id="{56800ADB-E45B-426D-9730-C9268C39E7AA}" type="datetimeFigureOut">
              <a:rPr lang="en-HK" smtClean="0"/>
              <a:t>2/6/2024</a:t>
            </a:fld>
            <a:endParaRPr lang="en-HK"/>
          </a:p>
        </p:txBody>
      </p:sp>
      <p:sp>
        <p:nvSpPr>
          <p:cNvPr id="5" name="页脚占位符 4">
            <a:extLst>
              <a:ext uri="{FF2B5EF4-FFF2-40B4-BE49-F238E27FC236}">
                <a16:creationId xmlns:a16="http://schemas.microsoft.com/office/drawing/2014/main" id="{07518801-4E38-4636-B131-3502A2198843}"/>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5B1DDF67-E8B0-43C1-B780-82381B838DE8}"/>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419524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4552959-436E-4EDF-966F-D81CA95A95F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FE7CC215-6BCE-4063-9143-40665B0AD166}"/>
              </a:ext>
            </a:extLst>
          </p:cNvPr>
          <p:cNvSpPr>
            <a:spLocks noGrp="1"/>
          </p:cNvSpPr>
          <p:nvPr>
            <p:ph type="title"/>
          </p:nvPr>
        </p:nvSpPr>
        <p:spPr/>
        <p:txBody>
          <a:body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066424ED-076A-411A-9E4E-F685638769B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35ACEA98-0253-4F82-982C-1E856457A1DD}"/>
              </a:ext>
            </a:extLst>
          </p:cNvPr>
          <p:cNvSpPr>
            <a:spLocks noGrp="1"/>
          </p:cNvSpPr>
          <p:nvPr>
            <p:ph type="dt" sz="half" idx="10"/>
          </p:nvPr>
        </p:nvSpPr>
        <p:spPr/>
        <p:txBody>
          <a:bodyPr/>
          <a:lstStyle/>
          <a:p>
            <a:fld id="{56800ADB-E45B-426D-9730-C9268C39E7AA}" type="datetimeFigureOut">
              <a:rPr lang="en-HK" smtClean="0"/>
              <a:t>2/6/2024</a:t>
            </a:fld>
            <a:endParaRPr lang="en-HK"/>
          </a:p>
        </p:txBody>
      </p:sp>
      <p:sp>
        <p:nvSpPr>
          <p:cNvPr id="5" name="页脚占位符 4">
            <a:extLst>
              <a:ext uri="{FF2B5EF4-FFF2-40B4-BE49-F238E27FC236}">
                <a16:creationId xmlns:a16="http://schemas.microsoft.com/office/drawing/2014/main" id="{AAEEB58E-9A4A-40D1-827F-1136B832DCE7}"/>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EF1DD2FC-C3EB-40A4-84B4-A08773332A48}"/>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1495060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35394E-ECD0-4E96-B083-FC6D99CB0283}"/>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2594C113-FD67-41F5-86C0-7F44D6528F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6748968-C6BF-407D-A729-11566632268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5" name="文本占位符 4">
            <a:extLst>
              <a:ext uri="{FF2B5EF4-FFF2-40B4-BE49-F238E27FC236}">
                <a16:creationId xmlns:a16="http://schemas.microsoft.com/office/drawing/2014/main" id="{94EEC909-1FD1-49DC-9411-A44F6ED792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5EAF9F2-0E90-4250-A7FE-52550FD4ECB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7" name="日期占位符 6">
            <a:extLst>
              <a:ext uri="{FF2B5EF4-FFF2-40B4-BE49-F238E27FC236}">
                <a16:creationId xmlns:a16="http://schemas.microsoft.com/office/drawing/2014/main" id="{A1A947CF-1886-4E10-A2DE-4F8FCBE23487}"/>
              </a:ext>
            </a:extLst>
          </p:cNvPr>
          <p:cNvSpPr>
            <a:spLocks noGrp="1"/>
          </p:cNvSpPr>
          <p:nvPr>
            <p:ph type="dt" sz="half" idx="10"/>
          </p:nvPr>
        </p:nvSpPr>
        <p:spPr/>
        <p:txBody>
          <a:bodyPr/>
          <a:lstStyle/>
          <a:p>
            <a:fld id="{56800ADB-E45B-426D-9730-C9268C39E7AA}" type="datetimeFigureOut">
              <a:rPr lang="en-HK" smtClean="0"/>
              <a:t>2/6/2024</a:t>
            </a:fld>
            <a:endParaRPr lang="en-HK"/>
          </a:p>
        </p:txBody>
      </p:sp>
      <p:sp>
        <p:nvSpPr>
          <p:cNvPr id="8" name="页脚占位符 7">
            <a:extLst>
              <a:ext uri="{FF2B5EF4-FFF2-40B4-BE49-F238E27FC236}">
                <a16:creationId xmlns:a16="http://schemas.microsoft.com/office/drawing/2014/main" id="{3731F78E-2345-4A37-9C32-823D400F6267}"/>
              </a:ext>
            </a:extLst>
          </p:cNvPr>
          <p:cNvSpPr>
            <a:spLocks noGrp="1"/>
          </p:cNvSpPr>
          <p:nvPr>
            <p:ph type="ftr" sz="quarter" idx="11"/>
          </p:nvPr>
        </p:nvSpPr>
        <p:spPr/>
        <p:txBody>
          <a:bodyPr/>
          <a:lstStyle/>
          <a:p>
            <a:endParaRPr lang="en-HK"/>
          </a:p>
        </p:txBody>
      </p:sp>
      <p:sp>
        <p:nvSpPr>
          <p:cNvPr id="9" name="灯片编号占位符 8">
            <a:extLst>
              <a:ext uri="{FF2B5EF4-FFF2-40B4-BE49-F238E27FC236}">
                <a16:creationId xmlns:a16="http://schemas.microsoft.com/office/drawing/2014/main" id="{332BEE8C-E9F9-4EE2-B6E1-91F700A70697}"/>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123681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82ACC-D53B-4116-8B7D-C165FBFB0E66}"/>
              </a:ext>
            </a:extLst>
          </p:cNvPr>
          <p:cNvSpPr>
            <a:spLocks noGrp="1"/>
          </p:cNvSpPr>
          <p:nvPr>
            <p:ph type="title"/>
          </p:nvPr>
        </p:nvSpPr>
        <p:spPr/>
        <p:txBody>
          <a:bodyPr/>
          <a:lstStyle/>
          <a:p>
            <a:r>
              <a:rPr lang="zh-CN" altLang="en-US"/>
              <a:t>单击此处编辑母版标题样式</a:t>
            </a:r>
            <a:endParaRPr lang="en-HK"/>
          </a:p>
        </p:txBody>
      </p:sp>
      <p:sp>
        <p:nvSpPr>
          <p:cNvPr id="3" name="日期占位符 2">
            <a:extLst>
              <a:ext uri="{FF2B5EF4-FFF2-40B4-BE49-F238E27FC236}">
                <a16:creationId xmlns:a16="http://schemas.microsoft.com/office/drawing/2014/main" id="{1EA67D08-B68B-4DCC-8317-C950AB698E93}"/>
              </a:ext>
            </a:extLst>
          </p:cNvPr>
          <p:cNvSpPr>
            <a:spLocks noGrp="1"/>
          </p:cNvSpPr>
          <p:nvPr>
            <p:ph type="dt" sz="half" idx="10"/>
          </p:nvPr>
        </p:nvSpPr>
        <p:spPr/>
        <p:txBody>
          <a:bodyPr/>
          <a:lstStyle/>
          <a:p>
            <a:fld id="{56800ADB-E45B-426D-9730-C9268C39E7AA}" type="datetimeFigureOut">
              <a:rPr lang="en-HK" smtClean="0"/>
              <a:t>2/6/2024</a:t>
            </a:fld>
            <a:endParaRPr lang="en-HK"/>
          </a:p>
        </p:txBody>
      </p:sp>
      <p:sp>
        <p:nvSpPr>
          <p:cNvPr id="4" name="页脚占位符 3">
            <a:extLst>
              <a:ext uri="{FF2B5EF4-FFF2-40B4-BE49-F238E27FC236}">
                <a16:creationId xmlns:a16="http://schemas.microsoft.com/office/drawing/2014/main" id="{D675D53A-B4BC-48AF-9B32-D26A1ADAA550}"/>
              </a:ext>
            </a:extLst>
          </p:cNvPr>
          <p:cNvSpPr>
            <a:spLocks noGrp="1"/>
          </p:cNvSpPr>
          <p:nvPr>
            <p:ph type="ftr" sz="quarter" idx="11"/>
          </p:nvPr>
        </p:nvSpPr>
        <p:spPr/>
        <p:txBody>
          <a:bodyPr/>
          <a:lstStyle/>
          <a:p>
            <a:endParaRPr lang="en-HK"/>
          </a:p>
        </p:txBody>
      </p:sp>
      <p:sp>
        <p:nvSpPr>
          <p:cNvPr id="5" name="灯片编号占位符 4">
            <a:extLst>
              <a:ext uri="{FF2B5EF4-FFF2-40B4-BE49-F238E27FC236}">
                <a16:creationId xmlns:a16="http://schemas.microsoft.com/office/drawing/2014/main" id="{8D73360E-43A5-4FA0-93D2-10260F839479}"/>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638148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A2B8392-70BE-4774-9961-803F6A3131CE}"/>
              </a:ext>
            </a:extLst>
          </p:cNvPr>
          <p:cNvSpPr>
            <a:spLocks noGrp="1"/>
          </p:cNvSpPr>
          <p:nvPr>
            <p:ph type="dt" sz="half" idx="10"/>
          </p:nvPr>
        </p:nvSpPr>
        <p:spPr/>
        <p:txBody>
          <a:bodyPr/>
          <a:lstStyle/>
          <a:p>
            <a:fld id="{56800ADB-E45B-426D-9730-C9268C39E7AA}" type="datetimeFigureOut">
              <a:rPr lang="en-HK" smtClean="0"/>
              <a:t>2/6/2024</a:t>
            </a:fld>
            <a:endParaRPr lang="en-HK"/>
          </a:p>
        </p:txBody>
      </p:sp>
      <p:sp>
        <p:nvSpPr>
          <p:cNvPr id="3" name="页脚占位符 2">
            <a:extLst>
              <a:ext uri="{FF2B5EF4-FFF2-40B4-BE49-F238E27FC236}">
                <a16:creationId xmlns:a16="http://schemas.microsoft.com/office/drawing/2014/main" id="{701AF5D8-E755-4E21-A127-D6416AF4EBCA}"/>
              </a:ext>
            </a:extLst>
          </p:cNvPr>
          <p:cNvSpPr>
            <a:spLocks noGrp="1"/>
          </p:cNvSpPr>
          <p:nvPr>
            <p:ph type="ftr" sz="quarter" idx="11"/>
          </p:nvPr>
        </p:nvSpPr>
        <p:spPr/>
        <p:txBody>
          <a:bodyPr/>
          <a:lstStyle/>
          <a:p>
            <a:endParaRPr lang="en-HK"/>
          </a:p>
        </p:txBody>
      </p:sp>
      <p:sp>
        <p:nvSpPr>
          <p:cNvPr id="4" name="灯片编号占位符 3">
            <a:extLst>
              <a:ext uri="{FF2B5EF4-FFF2-40B4-BE49-F238E27FC236}">
                <a16:creationId xmlns:a16="http://schemas.microsoft.com/office/drawing/2014/main" id="{35AD6163-31EB-4581-8479-8D0251503601}"/>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3437432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B632F-8680-47CD-85CF-18B4C09F51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D6C8661A-8D39-4017-B7EC-47584B509B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文本占位符 3">
            <a:extLst>
              <a:ext uri="{FF2B5EF4-FFF2-40B4-BE49-F238E27FC236}">
                <a16:creationId xmlns:a16="http://schemas.microsoft.com/office/drawing/2014/main" id="{30F6DD17-B856-4613-A4A9-D148D2C6C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9B67629-9298-45BF-B403-35032428117B}"/>
              </a:ext>
            </a:extLst>
          </p:cNvPr>
          <p:cNvSpPr>
            <a:spLocks noGrp="1"/>
          </p:cNvSpPr>
          <p:nvPr>
            <p:ph type="dt" sz="half" idx="10"/>
          </p:nvPr>
        </p:nvSpPr>
        <p:spPr/>
        <p:txBody>
          <a:bodyPr/>
          <a:lstStyle/>
          <a:p>
            <a:fld id="{56800ADB-E45B-426D-9730-C9268C39E7AA}" type="datetimeFigureOut">
              <a:rPr lang="en-HK" smtClean="0"/>
              <a:t>2/6/2024</a:t>
            </a:fld>
            <a:endParaRPr lang="en-HK"/>
          </a:p>
        </p:txBody>
      </p:sp>
      <p:sp>
        <p:nvSpPr>
          <p:cNvPr id="6" name="页脚占位符 5">
            <a:extLst>
              <a:ext uri="{FF2B5EF4-FFF2-40B4-BE49-F238E27FC236}">
                <a16:creationId xmlns:a16="http://schemas.microsoft.com/office/drawing/2014/main" id="{FB5C8DB0-5176-464A-AC7D-AAF8B4557ECE}"/>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043C82BC-E26E-4D00-B0E9-696C884AC465}"/>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728133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938A84-DED4-4C8D-BA91-5ABB206ABCA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HK"/>
          </a:p>
        </p:txBody>
      </p:sp>
      <p:sp>
        <p:nvSpPr>
          <p:cNvPr id="3" name="图片占位符 2">
            <a:extLst>
              <a:ext uri="{FF2B5EF4-FFF2-40B4-BE49-F238E27FC236}">
                <a16:creationId xmlns:a16="http://schemas.microsoft.com/office/drawing/2014/main" id="{4E81DEDD-A51C-4705-BE8A-7352154301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a:p>
        </p:txBody>
      </p:sp>
      <p:sp>
        <p:nvSpPr>
          <p:cNvPr id="4" name="文本占位符 3">
            <a:extLst>
              <a:ext uri="{FF2B5EF4-FFF2-40B4-BE49-F238E27FC236}">
                <a16:creationId xmlns:a16="http://schemas.microsoft.com/office/drawing/2014/main" id="{066284FB-C1DD-44FA-B9D7-133292C19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EA7BEF-D1FF-49A3-9D2F-836D5F09CF9F}"/>
              </a:ext>
            </a:extLst>
          </p:cNvPr>
          <p:cNvSpPr>
            <a:spLocks noGrp="1"/>
          </p:cNvSpPr>
          <p:nvPr>
            <p:ph type="dt" sz="half" idx="10"/>
          </p:nvPr>
        </p:nvSpPr>
        <p:spPr/>
        <p:txBody>
          <a:bodyPr/>
          <a:lstStyle/>
          <a:p>
            <a:fld id="{56800ADB-E45B-426D-9730-C9268C39E7AA}" type="datetimeFigureOut">
              <a:rPr lang="en-HK" smtClean="0"/>
              <a:t>2/6/2024</a:t>
            </a:fld>
            <a:endParaRPr lang="en-HK"/>
          </a:p>
        </p:txBody>
      </p:sp>
      <p:sp>
        <p:nvSpPr>
          <p:cNvPr id="6" name="页脚占位符 5">
            <a:extLst>
              <a:ext uri="{FF2B5EF4-FFF2-40B4-BE49-F238E27FC236}">
                <a16:creationId xmlns:a16="http://schemas.microsoft.com/office/drawing/2014/main" id="{FEF2B2BE-B1E2-4192-8128-3FA1BBCC0871}"/>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7C276DFE-51B9-4796-B39F-384A22E83CC1}"/>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996669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91101-CC98-497C-AD7B-712FB870A7D6}"/>
              </a:ext>
            </a:extLst>
          </p:cNvPr>
          <p:cNvSpPr>
            <a:spLocks noGrp="1"/>
          </p:cNvSpPr>
          <p:nvPr>
            <p:ph type="title"/>
          </p:nvPr>
        </p:nvSpPr>
        <p:spPr/>
        <p:txBody>
          <a:bodyPr/>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F561E248-DC7C-43E5-AA71-B9C9DBEC314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B4F5C8C7-934F-4700-9E1C-963AEF631479}"/>
              </a:ext>
            </a:extLst>
          </p:cNvPr>
          <p:cNvSpPr>
            <a:spLocks noGrp="1"/>
          </p:cNvSpPr>
          <p:nvPr>
            <p:ph type="dt" sz="half" idx="10"/>
          </p:nvPr>
        </p:nvSpPr>
        <p:spPr/>
        <p:txBody>
          <a:bodyPr/>
          <a:lstStyle/>
          <a:p>
            <a:fld id="{56800ADB-E45B-426D-9730-C9268C39E7AA}" type="datetimeFigureOut">
              <a:rPr lang="en-HK" smtClean="0"/>
              <a:t>2/6/2024</a:t>
            </a:fld>
            <a:endParaRPr lang="en-HK"/>
          </a:p>
        </p:txBody>
      </p:sp>
      <p:sp>
        <p:nvSpPr>
          <p:cNvPr id="5" name="页脚占位符 4">
            <a:extLst>
              <a:ext uri="{FF2B5EF4-FFF2-40B4-BE49-F238E27FC236}">
                <a16:creationId xmlns:a16="http://schemas.microsoft.com/office/drawing/2014/main" id="{DBF1A943-2A31-4C71-A920-9D875D35A522}"/>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7A9B3D0E-A686-498C-8E84-67AFBA22CA0C}"/>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84650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2B6512D-A5F3-49E9-801C-3FAE91DDD85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3A477FAE-DDFA-4F6B-907D-18C2132C353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C9CF4C23-A61C-4A2D-BBDA-5A58BC11316C}"/>
              </a:ext>
            </a:extLst>
          </p:cNvPr>
          <p:cNvSpPr>
            <a:spLocks noGrp="1"/>
          </p:cNvSpPr>
          <p:nvPr>
            <p:ph type="dt" sz="half" idx="10"/>
          </p:nvPr>
        </p:nvSpPr>
        <p:spPr/>
        <p:txBody>
          <a:bodyPr/>
          <a:lstStyle/>
          <a:p>
            <a:fld id="{56800ADB-E45B-426D-9730-C9268C39E7AA}" type="datetimeFigureOut">
              <a:rPr lang="en-HK" smtClean="0"/>
              <a:t>2/6/2024</a:t>
            </a:fld>
            <a:endParaRPr lang="en-HK"/>
          </a:p>
        </p:txBody>
      </p:sp>
      <p:sp>
        <p:nvSpPr>
          <p:cNvPr id="5" name="页脚占位符 4">
            <a:extLst>
              <a:ext uri="{FF2B5EF4-FFF2-40B4-BE49-F238E27FC236}">
                <a16:creationId xmlns:a16="http://schemas.microsoft.com/office/drawing/2014/main" id="{3B147A37-A90E-4686-A0F3-A8621934A233}"/>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E7BCEB93-55EB-4BA8-A7B7-895B5831C207}"/>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759980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2001630-8885-412C-BF77-15706CE3C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2F03DB0D-925F-414B-B6C4-93A7D24DDF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6DFCD8E4-7C5D-4712-8E41-6231AB28E6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00ADB-E45B-426D-9730-C9268C39E7AA}" type="datetimeFigureOut">
              <a:rPr lang="en-HK" smtClean="0"/>
              <a:t>2/6/2024</a:t>
            </a:fld>
            <a:endParaRPr lang="en-HK"/>
          </a:p>
        </p:txBody>
      </p:sp>
      <p:sp>
        <p:nvSpPr>
          <p:cNvPr id="5" name="页脚占位符 4">
            <a:extLst>
              <a:ext uri="{FF2B5EF4-FFF2-40B4-BE49-F238E27FC236}">
                <a16:creationId xmlns:a16="http://schemas.microsoft.com/office/drawing/2014/main" id="{E04E34E7-D496-49FF-ADB3-F202A98613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灯片编号占位符 5">
            <a:extLst>
              <a:ext uri="{FF2B5EF4-FFF2-40B4-BE49-F238E27FC236}">
                <a16:creationId xmlns:a16="http://schemas.microsoft.com/office/drawing/2014/main" id="{D66FB0E8-2921-46CC-853E-06FE0F1066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3F30BC-6899-4F55-B589-E24D17FF83AE}" type="slidenum">
              <a:rPr lang="en-HK" smtClean="0"/>
              <a:t>‹#›</a:t>
            </a:fld>
            <a:endParaRPr lang="en-HK"/>
          </a:p>
        </p:txBody>
      </p:sp>
    </p:spTree>
    <p:extLst>
      <p:ext uri="{BB962C8B-B14F-4D97-AF65-F5344CB8AC3E}">
        <p14:creationId xmlns:p14="http://schemas.microsoft.com/office/powerpoint/2010/main" val="3617949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tm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tm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tmp"/><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DBA67727-A593-4D1C-91A6-5C2F1778D53F}"/>
              </a:ext>
            </a:extLst>
          </p:cNvPr>
          <p:cNvSpPr>
            <a:spLocks noGrp="1"/>
          </p:cNvSpPr>
          <p:nvPr>
            <p:ph type="ctrTitle"/>
          </p:nvPr>
        </p:nvSpPr>
        <p:spPr>
          <a:xfrm>
            <a:off x="1524000" y="1122363"/>
            <a:ext cx="8958943" cy="1049337"/>
          </a:xfrm>
        </p:spPr>
        <p:txBody>
          <a:bodyPr>
            <a:normAutofit fontScale="90000"/>
          </a:bodyPr>
          <a:lstStyle/>
          <a:p>
            <a:r>
              <a:rPr lang="en-US" altLang="zh-CN" dirty="0"/>
              <a:t>Optimization Methods</a:t>
            </a:r>
            <a:br>
              <a:rPr lang="en-US" altLang="zh-CN" dirty="0"/>
            </a:br>
            <a:r>
              <a:rPr lang="en-US" altLang="zh-CN" dirty="0"/>
              <a:t>Lab 14 Session</a:t>
            </a:r>
            <a:endParaRPr lang="en-HK" dirty="0"/>
          </a:p>
        </p:txBody>
      </p:sp>
      <p:sp>
        <p:nvSpPr>
          <p:cNvPr id="9" name="副标题 2">
            <a:extLst>
              <a:ext uri="{FF2B5EF4-FFF2-40B4-BE49-F238E27FC236}">
                <a16:creationId xmlns:a16="http://schemas.microsoft.com/office/drawing/2014/main" id="{928150A0-F3F0-4714-9696-D3830B149432}"/>
              </a:ext>
            </a:extLst>
          </p:cNvPr>
          <p:cNvSpPr>
            <a:spLocks noGrp="1"/>
          </p:cNvSpPr>
          <p:nvPr>
            <p:ph type="subTitle" idx="1"/>
          </p:nvPr>
        </p:nvSpPr>
        <p:spPr>
          <a:xfrm>
            <a:off x="1524000" y="3602038"/>
            <a:ext cx="9144000" cy="1655762"/>
          </a:xfrm>
        </p:spPr>
        <p:txBody>
          <a:bodyPr/>
          <a:lstStyle/>
          <a:p>
            <a:r>
              <a:rPr lang="en-US" altLang="zh-CN" dirty="0"/>
              <a:t>By Shi </a:t>
            </a:r>
            <a:r>
              <a:rPr lang="en-US" altLang="zh-CN" dirty="0" err="1"/>
              <a:t>Jimao</a:t>
            </a:r>
            <a:endParaRPr lang="en-HK" altLang="zh-CN" dirty="0"/>
          </a:p>
        </p:txBody>
      </p:sp>
    </p:spTree>
    <p:extLst>
      <p:ext uri="{BB962C8B-B14F-4D97-AF65-F5344CB8AC3E}">
        <p14:creationId xmlns:p14="http://schemas.microsoft.com/office/powerpoint/2010/main" val="2463095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en-US" altLang="zh-CN" sz="4000" dirty="0">
                <a:solidFill>
                  <a:schemeClr val="bg1"/>
                </a:solidFill>
              </a:rPr>
              <a:t>Task1</a:t>
            </a:r>
            <a:endParaRPr lang="en-HK" sz="4000" dirty="0">
              <a:solidFill>
                <a:schemeClr val="bg1"/>
              </a:solidFill>
            </a:endParaRPr>
          </a:p>
        </p:txBody>
      </p:sp>
      <p:sp>
        <p:nvSpPr>
          <p:cNvPr id="3" name="文本框 2">
            <a:extLst>
              <a:ext uri="{FF2B5EF4-FFF2-40B4-BE49-F238E27FC236}">
                <a16:creationId xmlns:a16="http://schemas.microsoft.com/office/drawing/2014/main" id="{D0EE33CE-B09B-731A-FD9A-79427A7E43B0}"/>
              </a:ext>
            </a:extLst>
          </p:cNvPr>
          <p:cNvSpPr txBox="1"/>
          <p:nvPr/>
        </p:nvSpPr>
        <p:spPr>
          <a:xfrm>
            <a:off x="838200" y="1990725"/>
            <a:ext cx="10515600" cy="1938992"/>
          </a:xfrm>
          <a:prstGeom prst="rect">
            <a:avLst/>
          </a:prstGeom>
          <a:noFill/>
        </p:spPr>
        <p:txBody>
          <a:bodyPr wrap="square" rtlCol="0">
            <a:spAutoFit/>
          </a:bodyPr>
          <a:lstStyle/>
          <a:p>
            <a:r>
              <a:rPr lang="en-US" altLang="zh-CN" sz="4000" dirty="0"/>
              <a:t>Since we</a:t>
            </a:r>
            <a:r>
              <a:rPr lang="zh-CN" altLang="en-US" sz="4000" dirty="0"/>
              <a:t> </a:t>
            </a:r>
            <a:r>
              <a:rPr lang="en-US" altLang="zh-CN" sz="4000" dirty="0"/>
              <a:t>need</a:t>
            </a:r>
            <a:r>
              <a:rPr lang="zh-CN" altLang="en-US" sz="4000" dirty="0"/>
              <a:t> </a:t>
            </a:r>
            <a:r>
              <a:rPr lang="en-US" altLang="zh-CN" sz="4000" dirty="0"/>
              <a:t>the</a:t>
            </a:r>
            <a:r>
              <a:rPr lang="zh-CN" altLang="en-US" sz="4000" dirty="0"/>
              <a:t> </a:t>
            </a:r>
            <a:r>
              <a:rPr lang="en-US" altLang="zh-CN" sz="4000" dirty="0"/>
              <a:t>minimum GD value, therefore all points have the same value, which means each point on the line meets requirements.</a:t>
            </a:r>
            <a:endParaRPr lang="zh-CN" altLang="en-US" sz="4000" dirty="0"/>
          </a:p>
        </p:txBody>
      </p:sp>
    </p:spTree>
    <p:extLst>
      <p:ext uri="{BB962C8B-B14F-4D97-AF65-F5344CB8AC3E}">
        <p14:creationId xmlns:p14="http://schemas.microsoft.com/office/powerpoint/2010/main" val="3297984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en-US" altLang="zh-CN" sz="4000" dirty="0">
                <a:solidFill>
                  <a:schemeClr val="bg1"/>
                </a:solidFill>
              </a:rPr>
              <a:t>Task2</a:t>
            </a:r>
            <a:endParaRPr lang="en-HK" sz="4000" dirty="0">
              <a:solidFill>
                <a:schemeClr val="bg1"/>
              </a:solidFill>
            </a:endParaRPr>
          </a:p>
        </p:txBody>
      </p:sp>
      <p:pic>
        <p:nvPicPr>
          <p:cNvPr id="14" name="图片 13">
            <a:extLst>
              <a:ext uri="{FF2B5EF4-FFF2-40B4-BE49-F238E27FC236}">
                <a16:creationId xmlns:a16="http://schemas.microsoft.com/office/drawing/2014/main" id="{92430C10-D8DC-0785-E9BC-7609E30FE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07" y="1627866"/>
            <a:ext cx="4210638" cy="4334480"/>
          </a:xfrm>
          <a:prstGeom prst="rect">
            <a:avLst/>
          </a:prstGeom>
        </p:spPr>
      </p:pic>
      <p:pic>
        <p:nvPicPr>
          <p:cNvPr id="22" name="图片 21">
            <a:extLst>
              <a:ext uri="{FF2B5EF4-FFF2-40B4-BE49-F238E27FC236}">
                <a16:creationId xmlns:a16="http://schemas.microsoft.com/office/drawing/2014/main" id="{5001D375-66F4-B315-9682-DF05B085FF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0275" y="1879329"/>
            <a:ext cx="5247987" cy="662904"/>
          </a:xfrm>
          <a:prstGeom prst="rect">
            <a:avLst/>
          </a:prstGeom>
        </p:spPr>
      </p:pic>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4F318F8F-093A-1C15-026E-8AB64BC8AAC6}"/>
                  </a:ext>
                </a:extLst>
              </p:cNvPr>
              <p:cNvSpPr txBox="1"/>
              <p:nvPr/>
            </p:nvSpPr>
            <p:spPr>
              <a:xfrm>
                <a:off x="4279862" y="2852945"/>
                <a:ext cx="5717512" cy="3758850"/>
              </a:xfrm>
              <a:prstGeom prst="rect">
                <a:avLst/>
              </a:prstGeom>
              <a:noFill/>
            </p:spPr>
            <p:txBody>
              <a:bodyPr wrap="square" rtlCol="0">
                <a:spAutoFit/>
              </a:bodyPr>
              <a:lstStyle/>
              <a:p>
                <a:r>
                  <a:rPr lang="en-US" altLang="zh-CN" sz="2800" dirty="0"/>
                  <a:t>The optimal problem can be turn to </a:t>
                </a:r>
                <a14:m>
                  <m:oMath xmlns:m="http://schemas.openxmlformats.org/officeDocument/2006/math">
                    <m:func>
                      <m:funcPr>
                        <m:ctrlPr>
                          <a:rPr lang="en-US" altLang="zh-CN" sz="2800" i="1" smtClean="0">
                            <a:latin typeface="Cambria Math" panose="02040503050406030204" pitchFamily="18" charset="0"/>
                          </a:rPr>
                        </m:ctrlPr>
                      </m:funcPr>
                      <m:fName>
                        <m:limLow>
                          <m:limLowPr>
                            <m:ctrlPr>
                              <a:rPr lang="en-US" altLang="zh-CN" sz="2800" i="1" smtClean="0">
                                <a:latin typeface="Cambria Math" panose="02040503050406030204" pitchFamily="18" charset="0"/>
                              </a:rPr>
                            </m:ctrlPr>
                          </m:limLowPr>
                          <m:e>
                            <m:r>
                              <m:rPr>
                                <m:sty m:val="p"/>
                              </m:rPr>
                              <a:rPr lang="en-US" altLang="zh-CN" sz="2800" i="0" smtClean="0">
                                <a:latin typeface="Cambria Math" panose="02040503050406030204" pitchFamily="18" charset="0"/>
                              </a:rPr>
                              <m:t>min</m:t>
                            </m:r>
                          </m:e>
                          <m:lim>
                            <m:r>
                              <a:rPr lang="en-US" altLang="zh-CN" sz="2800" b="0" i="1" smtClean="0">
                                <a:latin typeface="Cambria Math" panose="02040503050406030204" pitchFamily="18" charset="0"/>
                              </a:rPr>
                              <m:t>𝐴</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𝐵</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𝐶</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𝐷</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𝐸</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𝐹</m:t>
                            </m:r>
                          </m:lim>
                        </m:limLow>
                      </m:fName>
                      <m:e>
                        <m:f>
                          <m:fPr>
                            <m:ctrlPr>
                              <a:rPr lang="en-US" altLang="zh-CN" sz="280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2</m:t>
                            </m:r>
                          </m:den>
                        </m:f>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𝐴</m:t>
                            </m:r>
                          </m:e>
                          <m:sup>
                            <m:r>
                              <a:rPr lang="en-US" altLang="zh-CN" sz="2800" b="0" i="1" smtClean="0">
                                <a:latin typeface="Cambria Math" panose="02040503050406030204" pitchFamily="18" charset="0"/>
                              </a:rPr>
                              <m:t>2</m:t>
                            </m:r>
                          </m:sup>
                        </m:sSup>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4</m:t>
                            </m:r>
                          </m:den>
                        </m:f>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𝐵</m:t>
                            </m:r>
                          </m:e>
                          <m:sup>
                            <m:r>
                              <a:rPr lang="en-US" altLang="zh-CN" sz="2800" b="0" i="1" smtClean="0">
                                <a:latin typeface="Cambria Math" panose="02040503050406030204" pitchFamily="18" charset="0"/>
                              </a:rPr>
                              <m:t>2</m:t>
                            </m:r>
                          </m:sup>
                        </m:sSup>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1</m:t>
                            </m:r>
                          </m:num>
                          <m:den>
                            <m:r>
                              <a:rPr lang="en-US" altLang="zh-CN" sz="2800" i="1">
                                <a:latin typeface="Cambria Math" panose="02040503050406030204" pitchFamily="18" charset="0"/>
                              </a:rPr>
                              <m:t>4</m:t>
                            </m:r>
                          </m:den>
                        </m:f>
                        <m:sSup>
                          <m:sSupPr>
                            <m:ctrlPr>
                              <a:rPr lang="en-US" altLang="zh-CN" sz="2800" i="1">
                                <a:latin typeface="Cambria Math" panose="02040503050406030204" pitchFamily="18" charset="0"/>
                              </a:rPr>
                            </m:ctrlPr>
                          </m:sSupPr>
                          <m:e>
                            <m:r>
                              <a:rPr lang="en-US" altLang="zh-CN" sz="2800" b="0" i="1" smtClean="0">
                                <a:latin typeface="Cambria Math" panose="02040503050406030204" pitchFamily="18" charset="0"/>
                              </a:rPr>
                              <m:t>𝐶</m:t>
                            </m:r>
                          </m:e>
                          <m:sup>
                            <m:r>
                              <a:rPr lang="en-US" altLang="zh-CN" sz="2800" i="1">
                                <a:latin typeface="Cambria Math" panose="02040503050406030204" pitchFamily="18" charset="0"/>
                              </a:rPr>
                              <m:t>2</m:t>
                            </m:r>
                          </m:sup>
                        </m:sSup>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1</m:t>
                            </m:r>
                          </m:num>
                          <m:den>
                            <m:r>
                              <a:rPr lang="en-US" altLang="zh-CN" sz="2800" i="1">
                                <a:latin typeface="Cambria Math" panose="02040503050406030204" pitchFamily="18" charset="0"/>
                              </a:rPr>
                              <m:t>4</m:t>
                            </m:r>
                          </m:den>
                        </m:f>
                        <m:sSup>
                          <m:sSupPr>
                            <m:ctrlPr>
                              <a:rPr lang="en-US" altLang="zh-CN" sz="2800" i="1">
                                <a:latin typeface="Cambria Math" panose="02040503050406030204" pitchFamily="18" charset="0"/>
                              </a:rPr>
                            </m:ctrlPr>
                          </m:sSupPr>
                          <m:e>
                            <m:r>
                              <a:rPr lang="en-US" altLang="zh-CN" sz="2800" b="0" i="1" smtClean="0">
                                <a:latin typeface="Cambria Math" panose="02040503050406030204" pitchFamily="18" charset="0"/>
                              </a:rPr>
                              <m:t>𝐷</m:t>
                            </m:r>
                          </m:e>
                          <m:sup>
                            <m:r>
                              <a:rPr lang="en-US" altLang="zh-CN" sz="2800" i="1">
                                <a:latin typeface="Cambria Math" panose="02040503050406030204" pitchFamily="18" charset="0"/>
                              </a:rPr>
                              <m:t>2</m:t>
                            </m:r>
                          </m:sup>
                        </m:sSup>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1</m:t>
                            </m:r>
                          </m:num>
                          <m:den>
                            <m:r>
                              <a:rPr lang="en-US" altLang="zh-CN" sz="2800" i="1">
                                <a:latin typeface="Cambria Math" panose="02040503050406030204" pitchFamily="18" charset="0"/>
                              </a:rPr>
                              <m:t>4</m:t>
                            </m:r>
                          </m:den>
                        </m:f>
                        <m:sSup>
                          <m:sSupPr>
                            <m:ctrlPr>
                              <a:rPr lang="en-US" altLang="zh-CN" sz="2800" i="1">
                                <a:latin typeface="Cambria Math" panose="02040503050406030204" pitchFamily="18" charset="0"/>
                              </a:rPr>
                            </m:ctrlPr>
                          </m:sSupPr>
                          <m:e>
                            <m:r>
                              <a:rPr lang="en-US" altLang="zh-CN" sz="2800" b="0" i="1" smtClean="0">
                                <a:latin typeface="Cambria Math" panose="02040503050406030204" pitchFamily="18" charset="0"/>
                              </a:rPr>
                              <m:t>𝐸</m:t>
                            </m:r>
                          </m:e>
                          <m:sup>
                            <m:r>
                              <a:rPr lang="en-US" altLang="zh-CN" sz="2800" i="1">
                                <a:latin typeface="Cambria Math" panose="02040503050406030204" pitchFamily="18" charset="0"/>
                              </a:rPr>
                              <m:t>2</m:t>
                            </m:r>
                          </m:sup>
                        </m:sSup>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1</m:t>
                            </m:r>
                          </m:num>
                          <m:den>
                            <m:r>
                              <a:rPr lang="en-US" altLang="zh-CN" sz="2800" i="1">
                                <a:latin typeface="Cambria Math" panose="02040503050406030204" pitchFamily="18" charset="0"/>
                              </a:rPr>
                              <m:t>4</m:t>
                            </m:r>
                          </m:den>
                        </m:f>
                        <m:sSup>
                          <m:sSupPr>
                            <m:ctrlPr>
                              <a:rPr lang="en-US" altLang="zh-CN" sz="2800" i="1">
                                <a:latin typeface="Cambria Math" panose="02040503050406030204" pitchFamily="18" charset="0"/>
                              </a:rPr>
                            </m:ctrlPr>
                          </m:sSupPr>
                          <m:e>
                            <m:r>
                              <a:rPr lang="en-US" altLang="zh-CN" sz="2800" b="0" i="1" smtClean="0">
                                <a:latin typeface="Cambria Math" panose="02040503050406030204" pitchFamily="18" charset="0"/>
                              </a:rPr>
                              <m:t>𝐹</m:t>
                            </m:r>
                          </m:e>
                          <m:sup>
                            <m:r>
                              <a:rPr lang="en-US" altLang="zh-CN" sz="2800" i="1">
                                <a:latin typeface="Cambria Math" panose="02040503050406030204" pitchFamily="18" charset="0"/>
                              </a:rPr>
                              <m:t>2</m:t>
                            </m:r>
                          </m:sup>
                        </m:sSup>
                      </m:e>
                    </m:func>
                  </m:oMath>
                </a14:m>
                <a:endParaRPr lang="en-US" altLang="zh-CN" sz="2800" dirty="0"/>
              </a:p>
              <a:p>
                <a:r>
                  <a:rPr lang="en-US" altLang="zh-CN" sz="2800" dirty="0"/>
                  <a:t>Subject to  A+B+C+D+E+F=</a:t>
                </a:r>
                <a14:m>
                  <m:oMath xmlns:m="http://schemas.openxmlformats.org/officeDocument/2006/math">
                    <m:rad>
                      <m:radPr>
                        <m:degHide m:val="on"/>
                        <m:ctrlPr>
                          <a:rPr lang="en-US" altLang="zh-CN" sz="2800" i="1" smtClean="0">
                            <a:latin typeface="Cambria Math" panose="02040503050406030204" pitchFamily="18" charset="0"/>
                          </a:rPr>
                        </m:ctrlPr>
                      </m:radPr>
                      <m:deg/>
                      <m:e>
                        <m:r>
                          <a:rPr lang="en-US" altLang="zh-CN" sz="2800" b="0" i="1" smtClean="0">
                            <a:latin typeface="Cambria Math" panose="02040503050406030204" pitchFamily="18" charset="0"/>
                          </a:rPr>
                          <m:t>2</m:t>
                        </m:r>
                      </m:e>
                    </m:rad>
                  </m:oMath>
                </a14:m>
                <a:endParaRPr lang="en-US" altLang="zh-CN" sz="2800" dirty="0"/>
              </a:p>
              <a:p>
                <a:endParaRPr lang="en-US" altLang="zh-CN" sz="2800" dirty="0"/>
              </a:p>
              <a:p>
                <a:endParaRPr lang="en-US" altLang="zh-CN" sz="2800" dirty="0"/>
              </a:p>
              <a:p>
                <a:r>
                  <a:rPr lang="en-US" altLang="zh-CN" sz="2800" dirty="0"/>
                  <a:t>The solution is that </a:t>
                </a:r>
              </a:p>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𝐴</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𝐵</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𝐶</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𝐷</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𝐸</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𝐹</m:t>
                      </m:r>
                      <m:r>
                        <a:rPr lang="en-US" altLang="zh-CN" sz="2800" b="0" i="1" smtClean="0">
                          <a:latin typeface="Cambria Math" panose="02040503050406030204" pitchFamily="18" charset="0"/>
                        </a:rPr>
                        <m:t>=1:2:2:2:2:1</m:t>
                      </m:r>
                    </m:oMath>
                  </m:oMathPara>
                </a14:m>
                <a:endParaRPr lang="en-US" altLang="zh-CN" sz="2800" dirty="0"/>
              </a:p>
              <a:p>
                <a:endParaRPr lang="en-US" altLang="zh-CN" sz="2800" dirty="0"/>
              </a:p>
            </p:txBody>
          </p:sp>
        </mc:Choice>
        <mc:Fallback xmlns="">
          <p:sp>
            <p:nvSpPr>
              <p:cNvPr id="23" name="文本框 22">
                <a:extLst>
                  <a:ext uri="{FF2B5EF4-FFF2-40B4-BE49-F238E27FC236}">
                    <a16:creationId xmlns:a16="http://schemas.microsoft.com/office/drawing/2014/main" id="{4F318F8F-093A-1C15-026E-8AB64BC8AAC6}"/>
                  </a:ext>
                </a:extLst>
              </p:cNvPr>
              <p:cNvSpPr txBox="1">
                <a:spLocks noRot="1" noChangeAspect="1" noMove="1" noResize="1" noEditPoints="1" noAdjustHandles="1" noChangeArrowheads="1" noChangeShapeType="1" noTextEdit="1"/>
              </p:cNvSpPr>
              <p:nvPr/>
            </p:nvSpPr>
            <p:spPr>
              <a:xfrm>
                <a:off x="4279862" y="2852945"/>
                <a:ext cx="5717512" cy="3758850"/>
              </a:xfrm>
              <a:prstGeom prst="rect">
                <a:avLst/>
              </a:prstGeom>
              <a:blipFill>
                <a:blip r:embed="rId5"/>
                <a:stretch>
                  <a:fillRect l="-2132" t="-1459" r="-367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6073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en-US" altLang="zh-CN" sz="4000" dirty="0">
                <a:solidFill>
                  <a:schemeClr val="bg1"/>
                </a:solidFill>
              </a:rPr>
              <a:t>Task3</a:t>
            </a:r>
            <a:endParaRPr lang="en-HK" sz="4000" dirty="0">
              <a:solidFill>
                <a:schemeClr val="bg1"/>
              </a:solidFill>
            </a:endParaRPr>
          </a:p>
        </p:txBody>
      </p:sp>
      <p:pic>
        <p:nvPicPr>
          <p:cNvPr id="5" name="图片 4">
            <a:extLst>
              <a:ext uri="{FF2B5EF4-FFF2-40B4-BE49-F238E27FC236}">
                <a16:creationId xmlns:a16="http://schemas.microsoft.com/office/drawing/2014/main" id="{8ECBFAC6-97F9-9A31-5793-17358419B1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839" y="1705324"/>
            <a:ext cx="4601217" cy="4753638"/>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5CFBF1D4-A442-B528-A719-F3C9B1267AB1}"/>
                  </a:ext>
                </a:extLst>
              </p:cNvPr>
              <p:cNvSpPr txBox="1"/>
              <p:nvPr/>
            </p:nvSpPr>
            <p:spPr>
              <a:xfrm>
                <a:off x="5325626" y="1627866"/>
                <a:ext cx="5817996" cy="4053867"/>
              </a:xfrm>
              <a:prstGeom prst="rect">
                <a:avLst/>
              </a:prstGeom>
              <a:noFill/>
            </p:spPr>
            <p:txBody>
              <a:bodyPr wrap="square" rtlCol="0">
                <a:spAutoFit/>
              </a:bodyPr>
              <a:lstStyle/>
              <a:p>
                <a:r>
                  <a:rPr lang="en-US" altLang="zh-CN" sz="2400" dirty="0"/>
                  <a:t>To maximize the hypervolume is to minimize the total area of the triangles, which is </a:t>
                </a:r>
              </a:p>
              <a:p>
                <a:pPr/>
                <a14:m>
                  <m:oMathPara xmlns:m="http://schemas.openxmlformats.org/officeDocument/2006/math">
                    <m:oMathParaPr>
                      <m:jc m:val="centerGroup"/>
                    </m:oMathParaPr>
                    <m:oMath xmlns:m="http://schemas.openxmlformats.org/officeDocument/2006/math">
                      <m:func>
                        <m:funcPr>
                          <m:ctrlPr>
                            <a:rPr lang="en-US" altLang="zh-CN" sz="2400" i="1" smtClean="0">
                              <a:latin typeface="Cambria Math" panose="02040503050406030204" pitchFamily="18" charset="0"/>
                            </a:rPr>
                          </m:ctrlPr>
                        </m:funcPr>
                        <m:fName>
                          <m:limLow>
                            <m:limLowPr>
                              <m:ctrlPr>
                                <a:rPr lang="en-US" altLang="zh-CN" sz="2400" i="1" smtClean="0">
                                  <a:latin typeface="Cambria Math" panose="02040503050406030204" pitchFamily="18" charset="0"/>
                                </a:rPr>
                              </m:ctrlPr>
                            </m:limLowPr>
                            <m:e>
                              <m:r>
                                <m:rPr>
                                  <m:sty m:val="p"/>
                                </m:rPr>
                                <a:rPr lang="en-US" altLang="zh-CN" sz="2400" i="0" smtClean="0">
                                  <a:latin typeface="Cambria Math" panose="02040503050406030204" pitchFamily="18" charset="0"/>
                                </a:rPr>
                                <m:t>min</m:t>
                              </m:r>
                            </m:e>
                            <m:lim>
                              <m:r>
                                <a:rPr lang="en-US" altLang="zh-CN" sz="2400" b="0" i="1" smtClean="0">
                                  <a:latin typeface="Cambria Math" panose="02040503050406030204" pitchFamily="18" charset="0"/>
                                </a:rPr>
                                <m:t>𝐴</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𝐵</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𝐶</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𝐷</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𝐸</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𝐹</m:t>
                              </m:r>
                            </m:lim>
                          </m:limLow>
                        </m:fName>
                        <m:e>
                          <m:f>
                            <m:fPr>
                              <m:ctrlPr>
                                <a:rPr lang="en-US" altLang="zh-CN" sz="2400" i="1" smtClean="0">
                                  <a:latin typeface="Cambria Math" panose="02040503050406030204" pitchFamily="18" charset="0"/>
                                </a:rPr>
                              </m:ctrlPr>
                            </m:fPr>
                            <m:num>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𝐴</m:t>
                                  </m:r>
                                </m:e>
                                <m:sup>
                                  <m:r>
                                    <a:rPr lang="en-US" altLang="zh-CN" sz="2400" i="1">
                                      <a:latin typeface="Cambria Math" panose="02040503050406030204" pitchFamily="18" charset="0"/>
                                    </a:rPr>
                                    <m:t>2</m:t>
                                  </m:r>
                                </m:sup>
                              </m:sSup>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𝐵</m:t>
                                  </m:r>
                                </m:e>
                                <m:sup>
                                  <m:r>
                                    <a:rPr lang="en-US" altLang="zh-CN" sz="2400" i="1">
                                      <a:latin typeface="Cambria Math" panose="02040503050406030204" pitchFamily="18" charset="0"/>
                                    </a:rPr>
                                    <m:t>2</m:t>
                                  </m:r>
                                </m:sup>
                              </m:sSup>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𝐶</m:t>
                                  </m:r>
                                </m:e>
                                <m:sup>
                                  <m:r>
                                    <a:rPr lang="en-US" altLang="zh-CN" sz="2400" i="1">
                                      <a:latin typeface="Cambria Math" panose="02040503050406030204" pitchFamily="18" charset="0"/>
                                    </a:rPr>
                                    <m:t>2</m:t>
                                  </m:r>
                                </m:sup>
                              </m:sSup>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𝐷</m:t>
                                  </m:r>
                                </m:e>
                                <m:sup>
                                  <m:r>
                                    <a:rPr lang="en-US" altLang="zh-CN" sz="2400" i="1">
                                      <a:latin typeface="Cambria Math" panose="02040503050406030204" pitchFamily="18" charset="0"/>
                                    </a:rPr>
                                    <m:t>2</m:t>
                                  </m:r>
                                </m:sup>
                              </m:sSup>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𝐸</m:t>
                                  </m:r>
                                </m:e>
                                <m:sup>
                                  <m:r>
                                    <a:rPr lang="en-US" altLang="zh-CN" sz="2400" i="1">
                                      <a:latin typeface="Cambria Math" panose="02040503050406030204" pitchFamily="18" charset="0"/>
                                    </a:rPr>
                                    <m:t>2</m:t>
                                  </m:r>
                                </m:sup>
                              </m:sSup>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𝐹</m:t>
                                  </m:r>
                                </m:e>
                                <m:sup>
                                  <m:r>
                                    <a:rPr lang="en-US" altLang="zh-CN" sz="2400" i="1">
                                      <a:latin typeface="Cambria Math" panose="02040503050406030204" pitchFamily="18" charset="0"/>
                                    </a:rPr>
                                    <m:t>2</m:t>
                                  </m:r>
                                </m:sup>
                              </m:sSup>
                            </m:num>
                            <m:den>
                              <m:r>
                                <a:rPr lang="en-US" altLang="zh-CN" sz="2400" b="0" i="1" smtClean="0">
                                  <a:latin typeface="Cambria Math" panose="02040503050406030204" pitchFamily="18" charset="0"/>
                                </a:rPr>
                                <m:t>4</m:t>
                              </m:r>
                            </m:den>
                          </m:f>
                        </m:e>
                      </m:func>
                    </m:oMath>
                  </m:oMathPara>
                </a14:m>
                <a:endParaRPr lang="en-US" altLang="zh-CN" sz="2400" dirty="0"/>
              </a:p>
              <a:p>
                <a:endParaRPr lang="en-US" altLang="zh-CN" sz="2400" dirty="0"/>
              </a:p>
              <a:p>
                <a:r>
                  <a:rPr lang="en-US" altLang="zh-CN" sz="2400" dirty="0"/>
                  <a:t>Subject to A+B+C+D+E+F=</a:t>
                </a:r>
                <a14:m>
                  <m:oMath xmlns:m="http://schemas.openxmlformats.org/officeDocument/2006/math">
                    <m:rad>
                      <m:radPr>
                        <m:degHide m:val="on"/>
                        <m:ctrlPr>
                          <a:rPr lang="en-US" altLang="zh-CN" sz="2400" i="1" smtClean="0">
                            <a:latin typeface="Cambria Math" panose="02040503050406030204" pitchFamily="18" charset="0"/>
                          </a:rPr>
                        </m:ctrlPr>
                      </m:radPr>
                      <m:deg/>
                      <m:e>
                        <m:r>
                          <a:rPr lang="en-US" altLang="zh-CN" sz="2400" b="0" i="1" smtClean="0">
                            <a:latin typeface="Cambria Math" panose="02040503050406030204" pitchFamily="18" charset="0"/>
                          </a:rPr>
                          <m:t>2</m:t>
                        </m:r>
                      </m:e>
                    </m:rad>
                  </m:oMath>
                </a14:m>
                <a:endParaRPr lang="en-US" altLang="zh-CN" sz="2400" dirty="0"/>
              </a:p>
              <a:p>
                <a:endParaRPr lang="en-US" altLang="zh-CN" sz="2400" dirty="0"/>
              </a:p>
              <a:p>
                <a:r>
                  <a:rPr lang="en-US" altLang="zh-CN" sz="2400" dirty="0"/>
                  <a:t>After that we can get the solution :</a:t>
                </a:r>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𝐴</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𝐵</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𝐶</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𝐷</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𝐸</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𝐹</m:t>
                      </m:r>
                      <m:r>
                        <a:rPr lang="en-US" altLang="zh-CN" sz="2400" b="0" i="1" smtClean="0">
                          <a:latin typeface="Cambria Math" panose="02040503050406030204" pitchFamily="18" charset="0"/>
                        </a:rPr>
                        <m:t>=1:1:1:1:1</m:t>
                      </m:r>
                    </m:oMath>
                  </m:oMathPara>
                </a14:m>
                <a:endParaRPr lang="en-US" altLang="zh-CN" sz="2400" dirty="0"/>
              </a:p>
              <a:p>
                <a:r>
                  <a:rPr lang="en-US" altLang="zh-CN" sz="2400" dirty="0"/>
                  <a:t>Which means </a:t>
                </a:r>
                <a14:m>
                  <m:oMath xmlns:m="http://schemas.openxmlformats.org/officeDocument/2006/math">
                    <m:r>
                      <a:rPr lang="en-US" altLang="zh-CN" sz="2400" b="0" i="1" smtClean="0">
                        <a:latin typeface="Cambria Math" panose="02040503050406030204" pitchFamily="18" charset="0"/>
                      </a:rPr>
                      <m:t>𝐴</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𝐵</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𝐶</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𝐷</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𝐸</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𝐹</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ad>
                          <m:radPr>
                            <m:degHide m:val="on"/>
                            <m:ctrlPr>
                              <a:rPr lang="en-US" altLang="zh-CN" sz="2400" b="0" i="1" smtClean="0">
                                <a:latin typeface="Cambria Math" panose="02040503050406030204" pitchFamily="18" charset="0"/>
                              </a:rPr>
                            </m:ctrlPr>
                          </m:radPr>
                          <m:deg/>
                          <m:e>
                            <m:r>
                              <a:rPr lang="en-US" altLang="zh-CN" sz="2400" b="0" i="1" smtClean="0">
                                <a:latin typeface="Cambria Math" panose="02040503050406030204" pitchFamily="18" charset="0"/>
                              </a:rPr>
                              <m:t>2</m:t>
                            </m:r>
                          </m:e>
                        </m:rad>
                      </m:num>
                      <m:den>
                        <m:r>
                          <a:rPr lang="en-US" altLang="zh-CN" sz="2400" b="0" i="1" smtClean="0">
                            <a:latin typeface="Cambria Math" panose="02040503050406030204" pitchFamily="18" charset="0"/>
                          </a:rPr>
                          <m:t>5</m:t>
                        </m:r>
                      </m:den>
                    </m:f>
                  </m:oMath>
                </a14:m>
                <a:endParaRPr lang="zh-CN" altLang="en-US" sz="2400" dirty="0"/>
              </a:p>
            </p:txBody>
          </p:sp>
        </mc:Choice>
        <mc:Fallback xmlns="">
          <p:sp>
            <p:nvSpPr>
              <p:cNvPr id="6" name="文本框 5">
                <a:extLst>
                  <a:ext uri="{FF2B5EF4-FFF2-40B4-BE49-F238E27FC236}">
                    <a16:creationId xmlns:a16="http://schemas.microsoft.com/office/drawing/2014/main" id="{5CFBF1D4-A442-B528-A719-F3C9B1267AB1}"/>
                  </a:ext>
                </a:extLst>
              </p:cNvPr>
              <p:cNvSpPr txBox="1">
                <a:spLocks noRot="1" noChangeAspect="1" noMove="1" noResize="1" noEditPoints="1" noAdjustHandles="1" noChangeArrowheads="1" noChangeShapeType="1" noTextEdit="1"/>
              </p:cNvSpPr>
              <p:nvPr/>
            </p:nvSpPr>
            <p:spPr>
              <a:xfrm>
                <a:off x="5325626" y="1627866"/>
                <a:ext cx="5817996" cy="4053867"/>
              </a:xfrm>
              <a:prstGeom prst="rect">
                <a:avLst/>
              </a:prstGeom>
              <a:blipFill>
                <a:blip r:embed="rId5"/>
                <a:stretch>
                  <a:fillRect l="-1677" t="-1203" b="-6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17613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en-US" altLang="zh-CN" sz="4000" dirty="0">
                <a:solidFill>
                  <a:schemeClr val="bg1"/>
                </a:solidFill>
              </a:rPr>
              <a:t>Task4</a:t>
            </a:r>
            <a:endParaRPr lang="en-HK" sz="4000" dirty="0">
              <a:solidFill>
                <a:schemeClr val="bg1"/>
              </a:solidFill>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CCA9F50-70CB-219A-23EC-E24EE70168E4}"/>
                  </a:ext>
                </a:extLst>
              </p:cNvPr>
              <p:cNvSpPr txBox="1"/>
              <p:nvPr/>
            </p:nvSpPr>
            <p:spPr>
              <a:xfrm>
                <a:off x="4098387" y="302303"/>
                <a:ext cx="7971358" cy="5437579"/>
              </a:xfrm>
              <a:prstGeom prst="rect">
                <a:avLst/>
              </a:prstGeom>
              <a:noFill/>
            </p:spPr>
            <p:txBody>
              <a:bodyPr wrap="square" rtlCol="0">
                <a:spAutoFit/>
              </a:bodyPr>
              <a:lstStyle/>
              <a:p>
                <a:r>
                  <a:rPr lang="en-US" altLang="zh-CN" sz="2000" dirty="0"/>
                  <a:t>We need to maximize the origin area, which means to minimize the left area. The optimization problem is to solve:</a:t>
                </a:r>
              </a:p>
              <a:p>
                <a:pPr/>
                <a14:m>
                  <m:oMathPara xmlns:m="http://schemas.openxmlformats.org/officeDocument/2006/math">
                    <m:oMathParaPr>
                      <m:jc m:val="centerGroup"/>
                    </m:oMathParaPr>
                    <m:oMath xmlns:m="http://schemas.openxmlformats.org/officeDocument/2006/math">
                      <m:func>
                        <m:funcPr>
                          <m:ctrlPr>
                            <a:rPr lang="en-US" altLang="zh-CN" sz="2000" i="1" smtClean="0">
                              <a:latin typeface="Cambria Math" panose="02040503050406030204" pitchFamily="18" charset="0"/>
                            </a:rPr>
                          </m:ctrlPr>
                        </m:funcPr>
                        <m:fName>
                          <m:limLow>
                            <m:limLowPr>
                              <m:ctrlPr>
                                <a:rPr lang="en-US" altLang="zh-CN" sz="2000" i="1" smtClean="0">
                                  <a:latin typeface="Cambria Math" panose="02040503050406030204" pitchFamily="18" charset="0"/>
                                </a:rPr>
                              </m:ctrlPr>
                            </m:limLowPr>
                            <m:e>
                              <m:r>
                                <m:rPr>
                                  <m:sty m:val="p"/>
                                </m:rPr>
                                <a:rPr lang="en-US" altLang="zh-CN" sz="2000" i="0" smtClean="0">
                                  <a:latin typeface="Cambria Math" panose="02040503050406030204" pitchFamily="18" charset="0"/>
                                </a:rPr>
                                <m:t>min</m:t>
                              </m:r>
                            </m:e>
                            <m:lim>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𝐹</m:t>
                              </m:r>
                            </m:lim>
                          </m:limLow>
                        </m:fName>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b="0" i="1" smtClean="0">
                                  <a:latin typeface="Cambria Math" panose="02040503050406030204" pitchFamily="18" charset="0"/>
                                </a:rPr>
                                <m:t>4</m:t>
                              </m:r>
                            </m:den>
                          </m:f>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𝐴</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4</m:t>
                              </m:r>
                            </m:den>
                          </m:f>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𝐵</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4</m:t>
                              </m:r>
                            </m:den>
                          </m:f>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𝐶</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4</m:t>
                              </m:r>
                            </m:den>
                          </m:f>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𝐷</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4</m:t>
                              </m:r>
                            </m:den>
                          </m:f>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𝐸</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4</m:t>
                              </m:r>
                            </m:den>
                          </m:f>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𝐹</m:t>
                              </m:r>
                            </m:e>
                            <m:sup>
                              <m:r>
                                <a:rPr lang="en-US" altLang="zh-CN" sz="2000" i="1">
                                  <a:latin typeface="Cambria Math" panose="02040503050406030204" pitchFamily="18" charset="0"/>
                                </a:rPr>
                                <m:t>2</m:t>
                              </m:r>
                            </m:sup>
                          </m:sSup>
                          <m:r>
                            <a:rPr lang="en-US" altLang="zh-CN" sz="2000" b="0" i="1" smtClean="0">
                              <a:latin typeface="Cambria Math" panose="02040503050406030204" pitchFamily="18" charset="0"/>
                            </a:rPr>
                            <m:t>+</m:t>
                          </m:r>
                          <m:f>
                            <m:fPr>
                              <m:ctrlPr>
                                <a:rPr lang="en-US" altLang="zh-CN" sz="2000" i="1" smtClean="0">
                                  <a:latin typeface="Cambria Math" panose="02040503050406030204" pitchFamily="18" charset="0"/>
                                </a:rPr>
                              </m:ctrlPr>
                            </m:fPr>
                            <m:num>
                              <m:rad>
                                <m:radPr>
                                  <m:degHide m:val="on"/>
                                  <m:ctrlPr>
                                    <a:rPr lang="en-US" altLang="zh-CN" sz="2000" i="1" smtClean="0">
                                      <a:latin typeface="Cambria Math" panose="02040503050406030204" pitchFamily="18" charset="0"/>
                                    </a:rPr>
                                  </m:ctrlPr>
                                </m:radPr>
                                <m:deg/>
                                <m:e>
                                  <m:r>
                                    <a:rPr lang="en-US" altLang="zh-CN" sz="2000" b="0" i="1" smtClean="0">
                                      <a:latin typeface="Cambria Math" panose="02040503050406030204" pitchFamily="18" charset="0"/>
                                    </a:rPr>
                                    <m:t>2</m:t>
                                  </m:r>
                                </m:e>
                              </m:rad>
                            </m:num>
                            <m:den>
                              <m:r>
                                <a:rPr lang="en-US" altLang="zh-CN" sz="2000" b="0" i="1" smtClean="0">
                                  <a:latin typeface="Cambria Math" panose="02040503050406030204" pitchFamily="18" charset="0"/>
                                </a:rPr>
                                <m:t>2</m:t>
                              </m:r>
                            </m:den>
                          </m:f>
                          <m:sSup>
                            <m:sSupPr>
                              <m:ctrlPr>
                                <a:rPr lang="en-US" altLang="zh-CN" sz="2000" i="1">
                                  <a:latin typeface="Cambria Math" panose="02040503050406030204" pitchFamily="18" charset="0"/>
                                </a:rPr>
                              </m:ctrlPr>
                            </m:sSupPr>
                            <m:e>
                              <m:r>
                                <a:rPr lang="en-US" altLang="zh-CN" sz="2000" b="0" i="1" smtClean="0">
                                  <a:latin typeface="Cambria Math" panose="02040503050406030204" pitchFamily="18" charset="0"/>
                                </a:rPr>
                                <m:t>𝐴</m:t>
                              </m:r>
                            </m:e>
                            <m:sup>
                              <m:r>
                                <a:rPr lang="en-US" altLang="zh-CN" sz="2000" i="1">
                                  <a:latin typeface="Cambria Math" panose="02040503050406030204" pitchFamily="18" charset="0"/>
                                </a:rPr>
                                <m:t>2</m:t>
                              </m:r>
                            </m:sup>
                          </m:sSup>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ad>
                                <m:radPr>
                                  <m:degHide m:val="on"/>
                                  <m:ctrlPr>
                                    <a:rPr lang="en-US" altLang="zh-CN" sz="2000" i="1" smtClean="0">
                                      <a:latin typeface="Cambria Math" panose="02040503050406030204" pitchFamily="18" charset="0"/>
                                    </a:rPr>
                                  </m:ctrlPr>
                                </m:radPr>
                                <m:deg/>
                                <m:e>
                                  <m:r>
                                    <a:rPr lang="en-US" altLang="zh-CN" sz="2000" b="0" i="1" smtClean="0">
                                      <a:latin typeface="Cambria Math" panose="02040503050406030204" pitchFamily="18" charset="0"/>
                                    </a:rPr>
                                    <m:t>2</m:t>
                                  </m:r>
                                </m:e>
                              </m:rad>
                            </m:num>
                            <m:den>
                              <m:r>
                                <a:rPr lang="en-US" altLang="zh-CN" sz="2000" b="0" i="1" smtClean="0">
                                  <a:latin typeface="Cambria Math" panose="02040503050406030204" pitchFamily="18" charset="0"/>
                                </a:rPr>
                                <m:t>4</m:t>
                              </m:r>
                            </m:den>
                          </m:f>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𝐹</m:t>
                              </m:r>
                            </m:e>
                            <m:sup>
                              <m:r>
                                <a:rPr lang="en-US" altLang="zh-CN" sz="2000" i="1">
                                  <a:latin typeface="Cambria Math" panose="02040503050406030204" pitchFamily="18" charset="0"/>
                                </a:rPr>
                                <m:t>2</m:t>
                              </m:r>
                            </m:sup>
                          </m:sSup>
                        </m:e>
                      </m:func>
                    </m:oMath>
                  </m:oMathPara>
                </a14:m>
                <a:endParaRPr lang="en-US" altLang="zh-CN" sz="2000" dirty="0"/>
              </a:p>
              <a:p>
                <a:endParaRPr lang="en-US" altLang="zh-CN" sz="2000" dirty="0"/>
              </a:p>
              <a:p>
                <a:r>
                  <a:rPr lang="en-US" altLang="zh-CN" sz="2000" dirty="0"/>
                  <a:t>Subject to A+B+C+D+E+F=</a:t>
                </a:r>
                <a14:m>
                  <m:oMath xmlns:m="http://schemas.openxmlformats.org/officeDocument/2006/math">
                    <m:rad>
                      <m:radPr>
                        <m:degHide m:val="on"/>
                        <m:ctrlPr>
                          <a:rPr lang="en-US" altLang="zh-CN" sz="2000" i="1" smtClean="0">
                            <a:latin typeface="Cambria Math" panose="02040503050406030204" pitchFamily="18" charset="0"/>
                          </a:rPr>
                        </m:ctrlPr>
                      </m:radPr>
                      <m:deg/>
                      <m:e>
                        <m:r>
                          <a:rPr lang="en-US" altLang="zh-CN" sz="2000" b="0" i="1" smtClean="0">
                            <a:latin typeface="Cambria Math" panose="02040503050406030204" pitchFamily="18" charset="0"/>
                          </a:rPr>
                          <m:t>2</m:t>
                        </m:r>
                      </m:e>
                    </m:rad>
                  </m:oMath>
                </a14:m>
                <a:endParaRPr lang="en-US" altLang="zh-CN" sz="2000" dirty="0"/>
              </a:p>
              <a:p>
                <a:endParaRPr lang="en-US" altLang="zh-CN" sz="2000" dirty="0"/>
              </a:p>
              <a:p>
                <a:endParaRPr lang="en-US" altLang="zh-CN" sz="2000" dirty="0"/>
              </a:p>
              <a:p>
                <a:r>
                  <a:rPr lang="en-US" altLang="zh-CN" sz="2000" dirty="0"/>
                  <a:t>Let </a:t>
                </a:r>
                <a14:m>
                  <m:oMath xmlns:m="http://schemas.openxmlformats.org/officeDocument/2006/math">
                    <m:acc>
                      <m:accPr>
                        <m:chr m:val="̅"/>
                        <m:ctrlPr>
                          <a:rPr lang="en-US" altLang="zh-CN" sz="2000" i="1" smtClean="0">
                            <a:latin typeface="Cambria Math" panose="02040503050406030204" pitchFamily="18" charset="0"/>
                          </a:rPr>
                        </m:ctrlPr>
                      </m:accPr>
                      <m:e>
                        <m:r>
                          <a:rPr lang="en-US" altLang="zh-CN" sz="2000" b="0" i="1" smtClean="0">
                            <a:latin typeface="Cambria Math" panose="02040503050406030204" pitchFamily="18" charset="0"/>
                          </a:rPr>
                          <m:t>𝐴</m:t>
                        </m:r>
                      </m:e>
                    </m:ac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2</m:t>
                        </m:r>
                      </m:e>
                    </m:rad>
                  </m:oMath>
                </a14:m>
                <a:r>
                  <a:rPr lang="zh-CN" altLang="en-US" sz="2000" dirty="0"/>
                  <a:t> </a:t>
                </a:r>
                <a:r>
                  <a:rPr lang="en-US" altLang="zh-CN" sz="2000" dirty="0"/>
                  <a:t> and </a:t>
                </a:r>
                <a14:m>
                  <m:oMath xmlns:m="http://schemas.openxmlformats.org/officeDocument/2006/math">
                    <m:acc>
                      <m:accPr>
                        <m:chr m:val="̅"/>
                        <m:ctrlPr>
                          <a:rPr lang="en-US" altLang="zh-CN" sz="2000" i="1">
                            <a:latin typeface="Cambria Math" panose="02040503050406030204" pitchFamily="18" charset="0"/>
                          </a:rPr>
                        </m:ctrlPr>
                      </m:accPr>
                      <m:e>
                        <m:r>
                          <a:rPr lang="en-US" altLang="zh-CN" sz="2000" b="0" i="1" smtClean="0">
                            <a:latin typeface="Cambria Math" panose="02040503050406030204" pitchFamily="18" charset="0"/>
                          </a:rPr>
                          <m:t>𝐹</m:t>
                        </m:r>
                      </m:e>
                    </m:acc>
                    <m:r>
                      <a:rPr lang="en-US" altLang="zh-CN" sz="2000" i="1">
                        <a:latin typeface="Cambria Math" panose="02040503050406030204" pitchFamily="18" charset="0"/>
                      </a:rPr>
                      <m:t>=</m:t>
                    </m:r>
                    <m:r>
                      <a:rPr lang="en-US" altLang="zh-CN" sz="2000" b="0" i="1" smtClean="0">
                        <a:latin typeface="Cambria Math" panose="02040503050406030204" pitchFamily="18" charset="0"/>
                      </a:rPr>
                      <m:t>𝐹</m:t>
                    </m:r>
                    <m:r>
                      <a:rPr lang="en-US" altLang="zh-CN" sz="2000" i="1">
                        <a:latin typeface="Cambria Math" panose="02040503050406030204" pitchFamily="18" charset="0"/>
                      </a:rPr>
                      <m:t>+</m:t>
                    </m:r>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2</m:t>
                        </m:r>
                      </m:e>
                    </m:rad>
                  </m:oMath>
                </a14:m>
                <a:r>
                  <a:rPr lang="en-US" altLang="zh-CN" sz="2000" dirty="0"/>
                  <a:t>, then we can simplify the equation into </a:t>
                </a:r>
              </a:p>
              <a:p>
                <a:pPr/>
                <a14:m>
                  <m:oMathPara xmlns:m="http://schemas.openxmlformats.org/officeDocument/2006/math">
                    <m:oMathParaPr>
                      <m:jc m:val="centerGroup"/>
                    </m:oMathParaPr>
                    <m:oMath xmlns:m="http://schemas.openxmlformats.org/officeDocument/2006/math">
                      <m:func>
                        <m:funcPr>
                          <m:ctrlPr>
                            <a:rPr lang="en-US" altLang="zh-CN" sz="2000" i="1" smtClean="0">
                              <a:latin typeface="Cambria Math" panose="02040503050406030204" pitchFamily="18" charset="0"/>
                            </a:rPr>
                          </m:ctrlPr>
                        </m:funcPr>
                        <m:fName>
                          <m:limLow>
                            <m:limLowPr>
                              <m:ctrlPr>
                                <a:rPr lang="en-US" altLang="zh-CN" sz="2000" i="1" smtClean="0">
                                  <a:latin typeface="Cambria Math" panose="02040503050406030204" pitchFamily="18" charset="0"/>
                                </a:rPr>
                              </m:ctrlPr>
                            </m:limLowPr>
                            <m:e>
                              <m:r>
                                <m:rPr>
                                  <m:sty m:val="p"/>
                                </m:rPr>
                                <a:rPr lang="en-US" altLang="zh-CN" sz="2000" i="0" smtClean="0">
                                  <a:latin typeface="Cambria Math" panose="02040503050406030204" pitchFamily="18" charset="0"/>
                                </a:rPr>
                                <m:t>min</m:t>
                              </m:r>
                            </m:e>
                            <m:lim>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𝐴</m:t>
                                  </m:r>
                                </m:e>
                              </m:ac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m:t>
                              </m:r>
                              <m:r>
                                <a:rPr lang="en-US" altLang="zh-CN" sz="2000" b="0" i="1" smtClean="0">
                                  <a:latin typeface="Cambria Math" panose="02040503050406030204" pitchFamily="18" charset="0"/>
                                </a:rPr>
                                <m:t>,</m:t>
                              </m:r>
                              <m:acc>
                                <m:accPr>
                                  <m:chr m:val="̅"/>
                                  <m:ctrlPr>
                                    <a:rPr lang="en-US" altLang="zh-CN" sz="2000" i="1">
                                      <a:latin typeface="Cambria Math" panose="02040503050406030204" pitchFamily="18" charset="0"/>
                                    </a:rPr>
                                  </m:ctrlPr>
                                </m:accPr>
                                <m:e>
                                  <m:r>
                                    <a:rPr lang="en-US" altLang="zh-CN" sz="2000" b="0" i="1" smtClean="0">
                                      <a:latin typeface="Cambria Math" panose="02040503050406030204" pitchFamily="18" charset="0"/>
                                    </a:rPr>
                                    <m:t>𝐹</m:t>
                                  </m:r>
                                </m:e>
                              </m:acc>
                            </m:lim>
                          </m:limLow>
                        </m:fName>
                        <m:e>
                          <m:sSup>
                            <m:sSupPr>
                              <m:ctrlPr>
                                <a:rPr lang="en-US" altLang="zh-CN" sz="2000" i="1" smtClean="0">
                                  <a:latin typeface="Cambria Math" panose="02040503050406030204" pitchFamily="18" charset="0"/>
                                </a:rPr>
                              </m:ctrlPr>
                            </m:sSup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𝐴</m:t>
                                  </m:r>
                                </m:e>
                              </m:acc>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𝐵</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𝐶</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𝐷</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𝐸</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acc>
                                <m:accPr>
                                  <m:chr m:val="̅"/>
                                  <m:ctrlPr>
                                    <a:rPr lang="en-US" altLang="zh-CN" sz="2000" i="1">
                                      <a:latin typeface="Cambria Math" panose="02040503050406030204" pitchFamily="18" charset="0"/>
                                    </a:rPr>
                                  </m:ctrlPr>
                                </m:accPr>
                                <m:e>
                                  <m:r>
                                    <a:rPr lang="en-US" altLang="zh-CN" sz="2000" b="0" i="1" smtClean="0">
                                      <a:latin typeface="Cambria Math" panose="02040503050406030204" pitchFamily="18" charset="0"/>
                                    </a:rPr>
                                    <m:t>𝐹</m:t>
                                  </m:r>
                                </m:e>
                              </m:acc>
                            </m:e>
                            <m:sup>
                              <m:r>
                                <a:rPr lang="en-US" altLang="zh-CN" sz="2000" i="1">
                                  <a:latin typeface="Cambria Math" panose="02040503050406030204" pitchFamily="18" charset="0"/>
                                </a:rPr>
                                <m:t>2</m:t>
                              </m:r>
                            </m:sup>
                          </m:sSup>
                        </m:e>
                      </m:func>
                    </m:oMath>
                  </m:oMathPara>
                </a14:m>
                <a:endParaRPr lang="en-US" altLang="zh-CN" sz="2000" dirty="0"/>
              </a:p>
              <a:p>
                <a:r>
                  <a:rPr lang="en-US" altLang="zh-CN" sz="2000" dirty="0"/>
                  <a:t>Subject to </a:t>
                </a:r>
                <a14:m>
                  <m:oMath xmlns:m="http://schemas.openxmlformats.org/officeDocument/2006/math">
                    <m:acc>
                      <m:accPr>
                        <m:chr m:val="̅"/>
                        <m:ctrlPr>
                          <a:rPr lang="en-US" altLang="zh-CN" sz="2000" i="1" smtClean="0">
                            <a:latin typeface="Cambria Math" panose="02040503050406030204" pitchFamily="18" charset="0"/>
                          </a:rPr>
                        </m:ctrlPr>
                      </m:accPr>
                      <m:e>
                        <m:r>
                          <a:rPr lang="en-US" altLang="zh-CN" sz="2000" b="0" i="1" smtClean="0">
                            <a:latin typeface="Cambria Math" panose="02040503050406030204" pitchFamily="18" charset="0"/>
                          </a:rPr>
                          <m:t>𝐴</m:t>
                        </m:r>
                      </m:e>
                    </m:ac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m:t>
                    </m:r>
                    <m:r>
                      <a:rPr lang="en-US" altLang="zh-CN" sz="2000" b="0" i="1" smtClean="0">
                        <a:latin typeface="Cambria Math" panose="02040503050406030204" pitchFamily="18" charset="0"/>
                      </a:rPr>
                      <m:t>+</m:t>
                    </m:r>
                    <m:acc>
                      <m:accPr>
                        <m:chr m:val="̅"/>
                        <m:ctrlPr>
                          <a:rPr lang="en-US" altLang="zh-CN" sz="2000" i="1">
                            <a:latin typeface="Cambria Math" panose="02040503050406030204" pitchFamily="18" charset="0"/>
                          </a:rPr>
                        </m:ctrlPr>
                      </m:accPr>
                      <m:e>
                        <m:r>
                          <a:rPr lang="en-US" altLang="zh-CN" sz="2000" b="0" i="1" smtClean="0">
                            <a:latin typeface="Cambria Math" panose="02040503050406030204" pitchFamily="18" charset="0"/>
                          </a:rPr>
                          <m:t>𝐹</m:t>
                        </m:r>
                      </m:e>
                    </m:acc>
                    <m:r>
                      <a:rPr lang="en-US" altLang="zh-CN" sz="2000" b="0" i="1" smtClean="0">
                        <a:latin typeface="Cambria Math" panose="02040503050406030204" pitchFamily="18" charset="0"/>
                      </a:rPr>
                      <m:t>=3</m:t>
                    </m:r>
                    <m:rad>
                      <m:radPr>
                        <m:degHide m:val="on"/>
                        <m:ctrlPr>
                          <a:rPr lang="en-US" altLang="zh-CN" sz="2000" b="0" i="1" smtClean="0">
                            <a:latin typeface="Cambria Math" panose="02040503050406030204" pitchFamily="18" charset="0"/>
                          </a:rPr>
                        </m:ctrlPr>
                      </m:radPr>
                      <m:deg/>
                      <m:e>
                        <m:r>
                          <a:rPr lang="en-US" altLang="zh-CN" sz="2000" b="0" i="1" smtClean="0">
                            <a:latin typeface="Cambria Math" panose="02040503050406030204" pitchFamily="18" charset="0"/>
                          </a:rPr>
                          <m:t>2</m:t>
                        </m:r>
                      </m:e>
                    </m:rad>
                  </m:oMath>
                </a14:m>
                <a:r>
                  <a:rPr lang="en-US" altLang="zh-CN" sz="2000" dirty="0"/>
                  <a:t>  and </a:t>
                </a:r>
                <a14:m>
                  <m:oMath xmlns:m="http://schemas.openxmlformats.org/officeDocument/2006/math">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𝐴</m:t>
                        </m:r>
                      </m:e>
                    </m:acc>
                    <m:r>
                      <a:rPr lang="en-US" altLang="zh-CN" sz="2000" b="0" i="1" smtClean="0">
                        <a:latin typeface="Cambria Math" panose="02040503050406030204" pitchFamily="18" charset="0"/>
                      </a:rPr>
                      <m:t>≥</m:t>
                    </m:r>
                    <m:rad>
                      <m:radPr>
                        <m:degHide m:val="on"/>
                        <m:ctrlPr>
                          <a:rPr lang="en-US" altLang="zh-CN" sz="2000" b="0" i="1" smtClean="0">
                            <a:latin typeface="Cambria Math" panose="02040503050406030204" pitchFamily="18" charset="0"/>
                          </a:rPr>
                        </m:ctrlPr>
                      </m:radPr>
                      <m:deg/>
                      <m:e>
                        <m:r>
                          <a:rPr lang="en-US" altLang="zh-CN" sz="2000" b="0" i="1" smtClean="0">
                            <a:latin typeface="Cambria Math" panose="02040503050406030204" pitchFamily="18" charset="0"/>
                          </a:rPr>
                          <m:t>2</m:t>
                        </m:r>
                      </m:e>
                    </m:rad>
                  </m:oMath>
                </a14:m>
                <a:r>
                  <a:rPr lang="en-US" altLang="zh-CN" sz="2000" dirty="0"/>
                  <a:t>  and </a:t>
                </a:r>
                <a14:m>
                  <m:oMath xmlns:m="http://schemas.openxmlformats.org/officeDocument/2006/math">
                    <m:acc>
                      <m:accPr>
                        <m:chr m:val="̅"/>
                        <m:ctrlPr>
                          <a:rPr lang="en-US" altLang="zh-CN" sz="2000" i="1">
                            <a:latin typeface="Cambria Math" panose="02040503050406030204" pitchFamily="18" charset="0"/>
                          </a:rPr>
                        </m:ctrlPr>
                      </m:accPr>
                      <m:e>
                        <m:r>
                          <a:rPr lang="en-US" altLang="zh-CN" sz="2000" b="0" i="1" smtClean="0">
                            <a:latin typeface="Cambria Math" panose="02040503050406030204" pitchFamily="18" charset="0"/>
                          </a:rPr>
                          <m:t>𝐹</m:t>
                        </m:r>
                      </m:e>
                    </m:acc>
                    <m:r>
                      <a:rPr lang="en-US" altLang="zh-CN" sz="2000" i="1">
                        <a:latin typeface="Cambria Math" panose="02040503050406030204" pitchFamily="18" charset="0"/>
                      </a:rPr>
                      <m:t>≥</m:t>
                    </m:r>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2</m:t>
                        </m:r>
                      </m:e>
                    </m:rad>
                  </m:oMath>
                </a14:m>
                <a:endParaRPr lang="en-US" altLang="zh-CN" sz="2000" dirty="0"/>
              </a:p>
              <a:p>
                <a:r>
                  <a:rPr lang="en-US" altLang="zh-CN" sz="2000" dirty="0"/>
                  <a:t>Apply KKT condition, we have:</a:t>
                </a:r>
              </a:p>
              <a:p>
                <a:endParaRPr lang="en-US" altLang="zh-CN" sz="2000" dirty="0"/>
              </a:p>
              <a:p>
                <a:pPr/>
                <a14:m>
                  <m:oMathPara xmlns:m="http://schemas.openxmlformats.org/officeDocument/2006/math">
                    <m:oMathParaPr>
                      <m:jc m:val="centerGroup"/>
                    </m:oMathParaPr>
                    <m:oMath xmlns:m="http://schemas.openxmlformats.org/officeDocument/2006/math">
                      <m:r>
                        <m:rPr>
                          <m:sty m:val="p"/>
                        </m:rPr>
                        <a:rPr lang="en-US" altLang="zh-CN" sz="2000" b="0" i="1" dirty="0" smtClean="0">
                          <a:latin typeface="Cambria Math" panose="02040503050406030204" pitchFamily="18" charset="0"/>
                        </a:rPr>
                        <m:t>x</m:t>
                      </m:r>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𝜆</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𝜇</m:t>
                          </m:r>
                        </m:e>
                        <m:sub>
                          <m:r>
                            <a:rPr lang="en-US" altLang="zh-CN" sz="2000" b="0" i="1" smtClean="0">
                              <a:latin typeface="Cambria Math" panose="02040503050406030204" pitchFamily="18" charset="0"/>
                            </a:rPr>
                            <m:t>1</m:t>
                          </m:r>
                        </m:sub>
                      </m:sSub>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1,0,0,0,0,0</m:t>
                              </m:r>
                            </m:e>
                          </m:d>
                        </m:e>
                        <m:sup>
                          <m:r>
                            <a:rPr lang="en-US" altLang="zh-CN" sz="2000" b="0" i="1" smtClean="0">
                              <a:latin typeface="Cambria Math" panose="02040503050406030204" pitchFamily="18" charset="0"/>
                            </a:rPr>
                            <m:t>𝑇</m:t>
                          </m:r>
                        </m:sup>
                      </m:sSup>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𝜇</m:t>
                          </m:r>
                        </m:e>
                        <m:sub>
                          <m:r>
                            <a:rPr lang="en-US" altLang="zh-CN" sz="2000" b="0" i="1" smtClean="0">
                              <a:latin typeface="Cambria Math" panose="02040503050406030204" pitchFamily="18" charset="0"/>
                            </a:rPr>
                            <m:t>2</m:t>
                          </m:r>
                        </m:sub>
                      </m:sSub>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0,0,0,0,0,1</m:t>
                              </m:r>
                            </m:e>
                          </m:d>
                        </m:e>
                        <m:sup>
                          <m:r>
                            <a:rPr lang="en-US" altLang="zh-CN" sz="2000" b="0" i="1" smtClean="0">
                              <a:latin typeface="Cambria Math" panose="02040503050406030204" pitchFamily="18" charset="0"/>
                            </a:rPr>
                            <m:t>𝑇</m:t>
                          </m:r>
                        </m:sup>
                      </m:sSup>
                      <m:r>
                        <a:rPr lang="en-US" altLang="zh-CN" sz="2000" b="0" i="1" smtClean="0">
                          <a:latin typeface="Cambria Math" panose="02040503050406030204" pitchFamily="18" charset="0"/>
                        </a:rPr>
                        <m:t>=0</m:t>
                      </m:r>
                    </m:oMath>
                  </m:oMathPara>
                </a14:m>
                <a:endParaRPr lang="en-US" altLang="zh-CN" sz="2000" dirty="0"/>
              </a:p>
              <a:p>
                <a:r>
                  <a:rPr lang="en-US" altLang="zh-CN" sz="2000" dirty="0"/>
                  <a:t>We can get </a:t>
                </a:r>
                <a14:m>
                  <m:oMath xmlns:m="http://schemas.openxmlformats.org/officeDocument/2006/math">
                    <m:r>
                      <m:rPr>
                        <m:sty m:val="p"/>
                      </m:rPr>
                      <a:rPr lang="en-US" altLang="zh-CN" sz="2000" i="1" dirty="0" smtClean="0">
                        <a:latin typeface="Cambria Math" panose="02040503050406030204" pitchFamily="18" charset="0"/>
                      </a:rPr>
                      <m:t>x</m:t>
                    </m:r>
                    <m:r>
                      <a:rPr lang="en-US" altLang="zh-CN" sz="2000" b="0" i="1" dirty="0" smtClean="0">
                        <a:latin typeface="Cambria Math" panose="02040503050406030204" pitchFamily="18" charset="0"/>
                      </a:rPr>
                      <m:t>=</m:t>
                    </m:r>
                    <m:d>
                      <m:dPr>
                        <m:ctrlPr>
                          <a:rPr lang="en-US" altLang="zh-CN" sz="2000" b="0" i="1" dirty="0" smtClean="0">
                            <a:latin typeface="Cambria Math" panose="02040503050406030204" pitchFamily="18" charset="0"/>
                          </a:rPr>
                        </m:ctrlPr>
                      </m:dPr>
                      <m:e>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𝑥</m:t>
                            </m:r>
                          </m:e>
                          <m:sub>
                            <m:r>
                              <a:rPr lang="en-US" altLang="zh-CN" sz="2000" b="0" i="1" dirty="0" smtClean="0">
                                <a:latin typeface="Cambria Math" panose="02040503050406030204" pitchFamily="18" charset="0"/>
                              </a:rPr>
                              <m:t>1</m:t>
                            </m:r>
                          </m:sub>
                        </m:sSub>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𝑥</m:t>
                            </m:r>
                          </m:e>
                          <m:sub>
                            <m:r>
                              <a:rPr lang="en-US" altLang="zh-CN" sz="2000" b="0" i="1" dirty="0" smtClean="0">
                                <a:latin typeface="Cambria Math" panose="02040503050406030204" pitchFamily="18" charset="0"/>
                              </a:rPr>
                              <m:t>2</m:t>
                            </m:r>
                          </m:sub>
                        </m:sSub>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𝑥</m:t>
                            </m:r>
                          </m:e>
                          <m:sub>
                            <m:r>
                              <a:rPr lang="en-US" altLang="zh-CN" sz="2000" b="0" i="1" dirty="0" smtClean="0">
                                <a:latin typeface="Cambria Math" panose="02040503050406030204" pitchFamily="18" charset="0"/>
                              </a:rPr>
                              <m:t>3</m:t>
                            </m:r>
                          </m:sub>
                        </m:sSub>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𝑥</m:t>
                            </m:r>
                          </m:e>
                          <m:sub>
                            <m:r>
                              <a:rPr lang="en-US" altLang="zh-CN" sz="2000" b="0" i="1" dirty="0" smtClean="0">
                                <a:latin typeface="Cambria Math" panose="02040503050406030204" pitchFamily="18" charset="0"/>
                              </a:rPr>
                              <m:t>4</m:t>
                            </m:r>
                          </m:sub>
                        </m:sSub>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𝑥</m:t>
                            </m:r>
                          </m:e>
                          <m:sub>
                            <m:r>
                              <a:rPr lang="en-US" altLang="zh-CN" sz="2000" b="0" i="1" dirty="0" smtClean="0">
                                <a:latin typeface="Cambria Math" panose="02040503050406030204" pitchFamily="18" charset="0"/>
                              </a:rPr>
                              <m:t>5</m:t>
                            </m:r>
                          </m:sub>
                        </m:sSub>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𝑥</m:t>
                            </m:r>
                          </m:e>
                          <m:sub>
                            <m:r>
                              <a:rPr lang="en-US" altLang="zh-CN" sz="2000" b="0" i="1" dirty="0" smtClean="0">
                                <a:latin typeface="Cambria Math" panose="02040503050406030204" pitchFamily="18" charset="0"/>
                              </a:rPr>
                              <m:t>6</m:t>
                            </m:r>
                          </m:sub>
                        </m:sSub>
                      </m:e>
                    </m:d>
                    <m:r>
                      <a:rPr lang="en-US" altLang="zh-CN" sz="2000" b="0" i="1" dirty="0" smtClean="0">
                        <a:latin typeface="Cambria Math" panose="02040503050406030204" pitchFamily="18" charset="0"/>
                      </a:rPr>
                      <m:t>=</m:t>
                    </m:r>
                    <m:d>
                      <m:dPr>
                        <m:ctrlPr>
                          <a:rPr lang="en-US" altLang="zh-CN" sz="2000" b="0" i="1" dirty="0" smtClean="0">
                            <a:latin typeface="Cambria Math" panose="02040503050406030204" pitchFamily="18" charset="0"/>
                          </a:rPr>
                        </m:ctrlPr>
                      </m:d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𝐴</m:t>
                            </m:r>
                          </m:e>
                        </m:ac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m:t>
                        </m:r>
                        <m:r>
                          <a:rPr lang="en-US" altLang="zh-CN" sz="2000" b="0" i="1" smtClean="0">
                            <a:latin typeface="Cambria Math" panose="02040503050406030204" pitchFamily="18" charset="0"/>
                          </a:rPr>
                          <m:t>,</m:t>
                        </m:r>
                        <m:acc>
                          <m:accPr>
                            <m:chr m:val="̅"/>
                            <m:ctrlPr>
                              <a:rPr lang="en-US" altLang="zh-CN" sz="2000" i="1">
                                <a:latin typeface="Cambria Math" panose="02040503050406030204" pitchFamily="18" charset="0"/>
                              </a:rPr>
                            </m:ctrlPr>
                          </m:accPr>
                          <m:e>
                            <m:r>
                              <a:rPr lang="en-US" altLang="zh-CN" sz="2000" b="0" i="1" smtClean="0">
                                <a:latin typeface="Cambria Math" panose="02040503050406030204" pitchFamily="18" charset="0"/>
                              </a:rPr>
                              <m:t>𝐹</m:t>
                            </m:r>
                          </m:e>
                        </m:acc>
                      </m:e>
                    </m:d>
                  </m:oMath>
                </a14:m>
                <a:endParaRPr lang="en-US" altLang="zh-CN" sz="2000" b="0" dirty="0"/>
              </a:p>
              <a:p>
                <a:r>
                  <a:rPr lang="en-US" altLang="zh-CN" sz="2000" dirty="0"/>
                  <a:t>The final solution is  </a:t>
                </a:r>
                <a14:m>
                  <m:oMath xmlns:m="http://schemas.openxmlformats.org/officeDocument/2006/math">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𝐹</m:t>
                    </m:r>
                    <m:r>
                      <a:rPr lang="en-US" altLang="zh-CN" sz="2000" b="0" i="1" smtClean="0">
                        <a:latin typeface="Cambria Math" panose="02040503050406030204" pitchFamily="18" charset="0"/>
                      </a:rPr>
                      <m:t>=0</m:t>
                    </m:r>
                  </m:oMath>
                </a14:m>
                <a:r>
                  <a:rPr lang="en-US" altLang="zh-CN" sz="2000" dirty="0"/>
                  <a:t> and </a:t>
                </a:r>
                <a14:m>
                  <m:oMath xmlns:m="http://schemas.openxmlformats.org/officeDocument/2006/math">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ad>
                          <m:radPr>
                            <m:degHide m:val="on"/>
                            <m:ctrlPr>
                              <a:rPr lang="en-US" altLang="zh-CN" sz="2000" b="0" i="1" smtClean="0">
                                <a:latin typeface="Cambria Math" panose="02040503050406030204" pitchFamily="18" charset="0"/>
                              </a:rPr>
                            </m:ctrlPr>
                          </m:radPr>
                          <m:deg/>
                          <m:e>
                            <m:r>
                              <a:rPr lang="en-US" altLang="zh-CN" sz="2000" b="0" i="1" smtClean="0">
                                <a:latin typeface="Cambria Math" panose="02040503050406030204" pitchFamily="18" charset="0"/>
                              </a:rPr>
                              <m:t>2</m:t>
                            </m:r>
                          </m:e>
                        </m:rad>
                      </m:num>
                      <m:den>
                        <m:r>
                          <a:rPr lang="en-US" altLang="zh-CN" sz="2000" b="0" i="1" smtClean="0">
                            <a:latin typeface="Cambria Math" panose="02040503050406030204" pitchFamily="18" charset="0"/>
                          </a:rPr>
                          <m:t>4</m:t>
                        </m:r>
                      </m:den>
                    </m:f>
                  </m:oMath>
                </a14:m>
                <a:endParaRPr lang="en-US" altLang="zh-CN" sz="2000" dirty="0"/>
              </a:p>
            </p:txBody>
          </p:sp>
        </mc:Choice>
        <mc:Fallback xmlns="">
          <p:sp>
            <p:nvSpPr>
              <p:cNvPr id="8" name="文本框 7">
                <a:extLst>
                  <a:ext uri="{FF2B5EF4-FFF2-40B4-BE49-F238E27FC236}">
                    <a16:creationId xmlns:a16="http://schemas.microsoft.com/office/drawing/2014/main" id="{1CCA9F50-70CB-219A-23EC-E24EE70168E4}"/>
                  </a:ext>
                </a:extLst>
              </p:cNvPr>
              <p:cNvSpPr txBox="1">
                <a:spLocks noRot="1" noChangeAspect="1" noMove="1" noResize="1" noEditPoints="1" noAdjustHandles="1" noChangeArrowheads="1" noChangeShapeType="1" noTextEdit="1"/>
              </p:cNvSpPr>
              <p:nvPr/>
            </p:nvSpPr>
            <p:spPr>
              <a:xfrm>
                <a:off x="4098387" y="302303"/>
                <a:ext cx="7971358" cy="5437579"/>
              </a:xfrm>
              <a:prstGeom prst="rect">
                <a:avLst/>
              </a:prstGeom>
              <a:blipFill>
                <a:blip r:embed="rId4"/>
                <a:stretch>
                  <a:fillRect l="-765" t="-673" b="-448"/>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1C034F8D-6BB8-58B2-BA2E-F1B9B1F539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338" y="1468143"/>
            <a:ext cx="3905795" cy="4382112"/>
          </a:xfrm>
          <a:prstGeom prst="rect">
            <a:avLst/>
          </a:prstGeom>
        </p:spPr>
      </p:pic>
    </p:spTree>
    <p:extLst>
      <p:ext uri="{BB962C8B-B14F-4D97-AF65-F5344CB8AC3E}">
        <p14:creationId xmlns:p14="http://schemas.microsoft.com/office/powerpoint/2010/main" val="4165820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en-US" altLang="zh-CN" sz="4000" dirty="0">
                <a:solidFill>
                  <a:schemeClr val="bg1"/>
                </a:solidFill>
              </a:rPr>
              <a:t>Task5</a:t>
            </a:r>
            <a:endParaRPr lang="en-HK" sz="4000" dirty="0">
              <a:solidFill>
                <a:schemeClr val="bg1"/>
              </a:solidFill>
            </a:endParaRPr>
          </a:p>
        </p:txBody>
      </p:sp>
      <p:sp>
        <p:nvSpPr>
          <p:cNvPr id="3" name="文本框 2">
            <a:extLst>
              <a:ext uri="{FF2B5EF4-FFF2-40B4-BE49-F238E27FC236}">
                <a16:creationId xmlns:a16="http://schemas.microsoft.com/office/drawing/2014/main" id="{203636AE-A3D9-7EE2-7FA0-3494BD415474}"/>
              </a:ext>
            </a:extLst>
          </p:cNvPr>
          <p:cNvSpPr txBox="1"/>
          <p:nvPr/>
        </p:nvSpPr>
        <p:spPr>
          <a:xfrm>
            <a:off x="552450" y="1714500"/>
            <a:ext cx="10668000" cy="5262979"/>
          </a:xfrm>
          <a:prstGeom prst="rect">
            <a:avLst/>
          </a:prstGeom>
          <a:noFill/>
        </p:spPr>
        <p:txBody>
          <a:bodyPr wrap="square" rtlCol="0">
            <a:spAutoFit/>
          </a:bodyPr>
          <a:lstStyle/>
          <a:p>
            <a:r>
              <a:rPr lang="en-US" altLang="zh-CN" sz="2400" b="1" dirty="0"/>
              <a:t>Distribution of Solutions</a:t>
            </a:r>
          </a:p>
          <a:p>
            <a:r>
              <a:rPr lang="en-US" altLang="zh-CN" sz="2400" dirty="0"/>
              <a:t>(</a:t>
            </a:r>
            <a:r>
              <a:rPr lang="en-US" altLang="zh-CN" sz="2400" dirty="0" err="1"/>
              <a:t>i</a:t>
            </a:r>
            <a:r>
              <a:rPr lang="en-US" altLang="zh-CN" sz="2400" dirty="0"/>
              <a:t>) </a:t>
            </a:r>
            <a:r>
              <a:rPr lang="en-US" altLang="zh-CN" sz="2400" b="1" dirty="0"/>
              <a:t>Solutions well distributed over the entire Pareto front:</a:t>
            </a:r>
            <a:endParaRPr lang="en-US" altLang="zh-CN" sz="2400" dirty="0"/>
          </a:p>
          <a:p>
            <a:pPr>
              <a:buFont typeface="Arial" panose="020B0604020202020204" pitchFamily="34" charset="0"/>
              <a:buChar char="•"/>
            </a:pPr>
            <a:r>
              <a:rPr lang="en-US" altLang="zh-CN" sz="2400" dirty="0"/>
              <a:t>This implies that the solutions are spread uniformly across the Pareto front, covering the entire front without any gaps. This distribution ensures that the hypervolume is maximized because it explores all possible combinations of objective values within the defined front.</a:t>
            </a:r>
          </a:p>
          <a:p>
            <a:r>
              <a:rPr lang="en-US" altLang="zh-CN" sz="2400" dirty="0"/>
              <a:t>(ii) </a:t>
            </a:r>
            <a:r>
              <a:rPr lang="en-US" altLang="zh-CN" sz="2400" b="1" dirty="0"/>
              <a:t>Solutions on the boundary of the Pareto front:</a:t>
            </a:r>
            <a:endParaRPr lang="en-US" altLang="zh-CN" sz="2400" dirty="0"/>
          </a:p>
          <a:p>
            <a:pPr>
              <a:buFont typeface="Arial" panose="020B0604020202020204" pitchFamily="34" charset="0"/>
              <a:buChar char="•"/>
            </a:pPr>
            <a:r>
              <a:rPr lang="en-US" altLang="zh-CN" sz="2400" dirty="0"/>
              <a:t>Here, most solutions lie on the boundary (extremes) of the Pareto front. This can also maximize the hypervolume because the boundary solutions are typically the most extreme (and hence the furthest away) from the reference point, contributing significantly to the hypervolume measure.</a:t>
            </a:r>
          </a:p>
          <a:p>
            <a:endParaRPr lang="en-US" altLang="zh-CN" sz="2400" dirty="0"/>
          </a:p>
          <a:p>
            <a:endParaRPr lang="en-US" altLang="zh-CN" sz="2400" dirty="0"/>
          </a:p>
          <a:p>
            <a:endParaRPr lang="zh-CN" altLang="en-US" sz="2400" dirty="0"/>
          </a:p>
        </p:txBody>
      </p:sp>
    </p:spTree>
    <p:extLst>
      <p:ext uri="{BB962C8B-B14F-4D97-AF65-F5344CB8AC3E}">
        <p14:creationId xmlns:p14="http://schemas.microsoft.com/office/powerpoint/2010/main" val="976449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E54E1E6-60DC-9069-4977-559A71BABA2D}"/>
              </a:ext>
            </a:extLst>
          </p:cNvPr>
          <p:cNvSpPr txBox="1"/>
          <p:nvPr/>
        </p:nvSpPr>
        <p:spPr>
          <a:xfrm>
            <a:off x="71437" y="571499"/>
            <a:ext cx="11515725" cy="5262979"/>
          </a:xfrm>
          <a:prstGeom prst="rect">
            <a:avLst/>
          </a:prstGeom>
          <a:noFill/>
        </p:spPr>
        <p:txBody>
          <a:bodyPr wrap="square">
            <a:spAutoFit/>
          </a:bodyPr>
          <a:lstStyle/>
          <a:p>
            <a:r>
              <a:rPr lang="en-US" altLang="zh-CN" sz="2400" dirty="0"/>
              <a:t>Both distributions can maximize the hypervolume for the following reasons:</a:t>
            </a:r>
          </a:p>
          <a:p>
            <a:pPr>
              <a:buFont typeface="+mj-lt"/>
              <a:buAutoNum type="arabicPeriod"/>
            </a:pPr>
            <a:r>
              <a:rPr lang="en-US" altLang="zh-CN" sz="2400" b="1" dirty="0"/>
              <a:t>Well Distributed Solutions:</a:t>
            </a:r>
            <a:endParaRPr lang="en-US" altLang="zh-CN" sz="2400" dirty="0"/>
          </a:p>
          <a:p>
            <a:pPr marL="742950" lvl="1" indent="-285750">
              <a:buFont typeface="+mj-lt"/>
              <a:buAutoNum type="arabicPeriod"/>
            </a:pPr>
            <a:r>
              <a:rPr lang="en-US" altLang="zh-CN" sz="2400" dirty="0"/>
              <a:t>When solutions are well distributed, the hypervolume is maximized because every possible combination of f1,f2,f3​ values is considered within the Pareto front constraints. This leads to a comprehensive coverage of the objective space, ensuring that no potential volume is left out. Therefore, each small volume element contributes to the overall hypervolume.</a:t>
            </a:r>
          </a:p>
          <a:p>
            <a:pPr>
              <a:buFont typeface="+mj-lt"/>
              <a:buAutoNum type="arabicPeriod"/>
            </a:pPr>
            <a:r>
              <a:rPr lang="en-US" altLang="zh-CN" sz="2400" b="1" dirty="0"/>
              <a:t>Boundary Solutions:</a:t>
            </a:r>
            <a:endParaRPr lang="en-US" altLang="zh-CN" sz="2400" dirty="0"/>
          </a:p>
          <a:p>
            <a:pPr marL="742950" lvl="1" indent="-285750">
              <a:buFont typeface="+mj-lt"/>
              <a:buAutoNum type="arabicPeriod"/>
            </a:pPr>
            <a:r>
              <a:rPr lang="en-US" altLang="zh-CN" sz="2400" dirty="0"/>
              <a:t>In contrast, solutions on the boundary, especially at the extreme points, have the advantage of being farthest from the reference point. These extreme points can cover a significant volume individually. When these boundary points are chosen strategically, they can create a large hypervolume by encompassing a substantial part of the objective space. Essentially, the distance of these points from the reference point (1000, 1000, 1000) is maximized, which in turn maximizes the hypervolume.</a:t>
            </a:r>
          </a:p>
        </p:txBody>
      </p:sp>
    </p:spTree>
    <p:extLst>
      <p:ext uri="{BB962C8B-B14F-4D97-AF65-F5344CB8AC3E}">
        <p14:creationId xmlns:p14="http://schemas.microsoft.com/office/powerpoint/2010/main" val="749360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1342</TotalTime>
  <Words>566</Words>
  <Application>Microsoft Office PowerPoint</Application>
  <PresentationFormat>宽屏</PresentationFormat>
  <Paragraphs>49</Paragraphs>
  <Slides>7</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等线</vt:lpstr>
      <vt:lpstr>Arial</vt:lpstr>
      <vt:lpstr>Calibri</vt:lpstr>
      <vt:lpstr>Calibri Light</vt:lpstr>
      <vt:lpstr>Cambria Math</vt:lpstr>
      <vt:lpstr>Office 主题​​</vt:lpstr>
      <vt:lpstr>Optimization Methods Lab 14 Session</vt:lpstr>
      <vt:lpstr>Task1</vt:lpstr>
      <vt:lpstr>Task2</vt:lpstr>
      <vt:lpstr>Task3</vt:lpstr>
      <vt:lpstr>Task4</vt:lpstr>
      <vt:lpstr>Task5</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活力朝气模板</dc:title>
  <dc:creator>SUSTech heyStudio</dc:creator>
  <cp:lastModifiedBy>纪茂 史</cp:lastModifiedBy>
  <cp:revision>37</cp:revision>
  <dcterms:created xsi:type="dcterms:W3CDTF">2019-10-15T12:38:53Z</dcterms:created>
  <dcterms:modified xsi:type="dcterms:W3CDTF">2024-06-02T08:48:39Z</dcterms:modified>
</cp:coreProperties>
</file>