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8" r:id="rId3"/>
    <p:sldId id="290" r:id="rId4"/>
    <p:sldId id="291" r:id="rId5"/>
    <p:sldId id="292" r:id="rId6"/>
    <p:sldId id="289" r:id="rId7"/>
    <p:sldId id="2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茂 史" initials="纪史" lastIdx="1" clrIdx="0">
    <p:extLst>
      <p:ext uri="{19B8F6BF-5375-455C-9EA6-DF929625EA0E}">
        <p15:presenceInfo xmlns:p15="http://schemas.microsoft.com/office/powerpoint/2012/main" userId="9299844fc327f9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3" autoAdjust="0"/>
  </p:normalViewPr>
  <p:slideViewPr>
    <p:cSldViewPr snapToGrid="0" showGuides="1">
      <p:cViewPr varScale="1">
        <p:scale>
          <a:sx n="80" d="100"/>
          <a:sy n="80" d="100"/>
        </p:scale>
        <p:origin x="78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C8D46-6149-4406-8053-2239333555B9}" type="datetimeFigureOut">
              <a:rPr lang="zh-CN" altLang="en-US" smtClean="0"/>
              <a:t>2024/6/7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2EB40-B38D-4D30-91A8-2713D8266765}" type="slidenum">
              <a:rPr lang="zh-CN" altLang="en-US" smtClean="0"/>
              <a:t>‹#›</a:t>
            </a:fld>
            <a:endParaRPr lang="zh-CN" altLang="en-US"/>
          </a:p>
        </p:txBody>
      </p:sp>
    </p:spTree>
    <p:extLst>
      <p:ext uri="{BB962C8B-B14F-4D97-AF65-F5344CB8AC3E}">
        <p14:creationId xmlns:p14="http://schemas.microsoft.com/office/powerpoint/2010/main" val="2984089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7/6/2024</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7/6/2024</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8958943" cy="1049337"/>
          </a:xfrm>
        </p:spPr>
        <p:txBody>
          <a:bodyPr>
            <a:normAutofit fontScale="90000"/>
          </a:bodyPr>
          <a:lstStyle/>
          <a:p>
            <a:r>
              <a:rPr lang="en-US" altLang="zh-CN" dirty="0"/>
              <a:t>Optimization Methods</a:t>
            </a:r>
            <a:br>
              <a:rPr lang="en-US" altLang="zh-CN" dirty="0"/>
            </a:br>
            <a:r>
              <a:rPr lang="en-US" altLang="zh-CN" dirty="0"/>
              <a:t>Lab 15 Session</a:t>
            </a:r>
            <a:endParaRPr lang="en-HK"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en-US" altLang="zh-CN" dirty="0"/>
              <a:t>By Shi </a:t>
            </a:r>
            <a:r>
              <a:rPr lang="en-US" altLang="zh-CN" dirty="0" err="1"/>
              <a:t>Jimao</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Task1</a:t>
            </a:r>
            <a:endParaRPr lang="en-HK" sz="4000" dirty="0">
              <a:solidFill>
                <a:schemeClr val="bg1"/>
              </a:solidFill>
            </a:endParaRPr>
          </a:p>
        </p:txBody>
      </p:sp>
      <p:sp>
        <p:nvSpPr>
          <p:cNvPr id="5" name="文本框 4">
            <a:extLst>
              <a:ext uri="{FF2B5EF4-FFF2-40B4-BE49-F238E27FC236}">
                <a16:creationId xmlns:a16="http://schemas.microsoft.com/office/drawing/2014/main" id="{51A0243A-55BF-1ACE-A20E-E2549807EB88}"/>
              </a:ext>
            </a:extLst>
          </p:cNvPr>
          <p:cNvSpPr txBox="1"/>
          <p:nvPr/>
        </p:nvSpPr>
        <p:spPr>
          <a:xfrm>
            <a:off x="695325" y="1627866"/>
            <a:ext cx="10515601" cy="954107"/>
          </a:xfrm>
          <a:prstGeom prst="rect">
            <a:avLst/>
          </a:prstGeom>
          <a:noFill/>
        </p:spPr>
        <p:txBody>
          <a:bodyPr wrap="square" rtlCol="0">
            <a:spAutoFit/>
          </a:bodyPr>
          <a:lstStyle/>
          <a:p>
            <a:r>
              <a:rPr lang="en-US" altLang="zh-CN" sz="2800" dirty="0"/>
              <a:t>Let’s </a:t>
            </a:r>
            <a:r>
              <a:rPr lang="en-US" altLang="zh-CN" sz="2800" dirty="0" err="1"/>
              <a:t>analyse</a:t>
            </a:r>
            <a:r>
              <a:rPr lang="en-US" altLang="zh-CN" sz="2800" dirty="0"/>
              <a:t> the first turn, the people who leave must satisfy only 2 colors are same of all people.</a:t>
            </a:r>
            <a:endParaRPr lang="zh-CN" altLang="en-US" sz="2800" dirty="0"/>
          </a:p>
        </p:txBody>
      </p:sp>
      <p:sp>
        <p:nvSpPr>
          <p:cNvPr id="6" name="椭圆 5">
            <a:extLst>
              <a:ext uri="{FF2B5EF4-FFF2-40B4-BE49-F238E27FC236}">
                <a16:creationId xmlns:a16="http://schemas.microsoft.com/office/drawing/2014/main" id="{11391787-AA56-BEB5-811D-14597732F826}"/>
              </a:ext>
            </a:extLst>
          </p:cNvPr>
          <p:cNvSpPr/>
          <p:nvPr/>
        </p:nvSpPr>
        <p:spPr>
          <a:xfrm>
            <a:off x="1152525" y="2698611"/>
            <a:ext cx="676275" cy="62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a:extLst>
              <a:ext uri="{FF2B5EF4-FFF2-40B4-BE49-F238E27FC236}">
                <a16:creationId xmlns:a16="http://schemas.microsoft.com/office/drawing/2014/main" id="{A9DA4D08-631F-B313-6948-B1092F1B691F}"/>
              </a:ext>
            </a:extLst>
          </p:cNvPr>
          <p:cNvSpPr/>
          <p:nvPr/>
        </p:nvSpPr>
        <p:spPr>
          <a:xfrm>
            <a:off x="2314575" y="2698611"/>
            <a:ext cx="676275" cy="62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文本框 7">
            <a:extLst>
              <a:ext uri="{FF2B5EF4-FFF2-40B4-BE49-F238E27FC236}">
                <a16:creationId xmlns:a16="http://schemas.microsoft.com/office/drawing/2014/main" id="{57394438-09F3-F274-7AB3-242D651B4B56}"/>
              </a:ext>
            </a:extLst>
          </p:cNvPr>
          <p:cNvSpPr txBox="1"/>
          <p:nvPr/>
        </p:nvSpPr>
        <p:spPr>
          <a:xfrm>
            <a:off x="838199" y="3590925"/>
            <a:ext cx="9953625" cy="2246769"/>
          </a:xfrm>
          <a:prstGeom prst="rect">
            <a:avLst/>
          </a:prstGeom>
          <a:noFill/>
        </p:spPr>
        <p:txBody>
          <a:bodyPr wrap="square" rtlCol="0">
            <a:spAutoFit/>
          </a:bodyPr>
          <a:lstStyle/>
          <a:p>
            <a:r>
              <a:rPr lang="en-US" altLang="zh-CN" sz="2800" dirty="0"/>
              <a:t>Suppose there are only 2 people are blue among all people. A knows that there is only one blue guy. Since at least one participant has the same color as his/her color since all of them were true logicians, he can know he is blue, similar with B. Therefore, at the first turn, A and B will leave.</a:t>
            </a:r>
            <a:endParaRPr lang="zh-CN" altLang="en-US" sz="2800" dirty="0"/>
          </a:p>
        </p:txBody>
      </p:sp>
    </p:spTree>
    <p:extLst>
      <p:ext uri="{BB962C8B-B14F-4D97-AF65-F5344CB8AC3E}">
        <p14:creationId xmlns:p14="http://schemas.microsoft.com/office/powerpoint/2010/main" val="329798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54E1E6-60DC-9069-4977-559A71BABA2D}"/>
              </a:ext>
            </a:extLst>
          </p:cNvPr>
          <p:cNvSpPr txBox="1"/>
          <p:nvPr/>
        </p:nvSpPr>
        <p:spPr>
          <a:xfrm>
            <a:off x="71437" y="571499"/>
            <a:ext cx="11515725" cy="830997"/>
          </a:xfrm>
          <a:prstGeom prst="rect">
            <a:avLst/>
          </a:prstGeom>
          <a:noFill/>
        </p:spPr>
        <p:txBody>
          <a:bodyPr wrap="square">
            <a:spAutoFit/>
          </a:bodyPr>
          <a:lstStyle/>
          <a:p>
            <a:r>
              <a:rPr lang="en-US" altLang="zh-CN" sz="2400" dirty="0"/>
              <a:t>Let’s </a:t>
            </a:r>
            <a:r>
              <a:rPr lang="en-US" altLang="zh-CN" sz="2400" dirty="0" err="1"/>
              <a:t>analyse</a:t>
            </a:r>
            <a:r>
              <a:rPr lang="en-US" altLang="zh-CN" sz="2400" dirty="0"/>
              <a:t> the second turn, the people who leave must satisfy only 3 colors are same of all people.</a:t>
            </a:r>
            <a:endParaRPr lang="zh-CN" altLang="en-US" sz="2400" dirty="0"/>
          </a:p>
        </p:txBody>
      </p:sp>
      <p:sp>
        <p:nvSpPr>
          <p:cNvPr id="2" name="椭圆 1">
            <a:extLst>
              <a:ext uri="{FF2B5EF4-FFF2-40B4-BE49-F238E27FC236}">
                <a16:creationId xmlns:a16="http://schemas.microsoft.com/office/drawing/2014/main" id="{B30AC54D-8E1C-1373-6D80-C2AF40891B92}"/>
              </a:ext>
            </a:extLst>
          </p:cNvPr>
          <p:cNvSpPr/>
          <p:nvPr/>
        </p:nvSpPr>
        <p:spPr>
          <a:xfrm>
            <a:off x="781050" y="2257425"/>
            <a:ext cx="485775" cy="50482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37EA9104-3CD0-33E2-1850-48514B680B78}"/>
              </a:ext>
            </a:extLst>
          </p:cNvPr>
          <p:cNvSpPr/>
          <p:nvPr/>
        </p:nvSpPr>
        <p:spPr>
          <a:xfrm>
            <a:off x="1924050" y="2257425"/>
            <a:ext cx="485775" cy="50482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8" name="椭圆 7">
            <a:extLst>
              <a:ext uri="{FF2B5EF4-FFF2-40B4-BE49-F238E27FC236}">
                <a16:creationId xmlns:a16="http://schemas.microsoft.com/office/drawing/2014/main" id="{835123EF-0BD4-EA18-2685-637D19A3003A}"/>
              </a:ext>
            </a:extLst>
          </p:cNvPr>
          <p:cNvSpPr/>
          <p:nvPr/>
        </p:nvSpPr>
        <p:spPr>
          <a:xfrm>
            <a:off x="3067050" y="2257424"/>
            <a:ext cx="485775" cy="50482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0" name="文本框 9">
            <a:extLst>
              <a:ext uri="{FF2B5EF4-FFF2-40B4-BE49-F238E27FC236}">
                <a16:creationId xmlns:a16="http://schemas.microsoft.com/office/drawing/2014/main" id="{35A90E9B-346F-79EA-C26A-BFB678014ED7}"/>
              </a:ext>
            </a:extLst>
          </p:cNvPr>
          <p:cNvSpPr txBox="1"/>
          <p:nvPr/>
        </p:nvSpPr>
        <p:spPr>
          <a:xfrm>
            <a:off x="781049" y="3071336"/>
            <a:ext cx="10363201" cy="2677656"/>
          </a:xfrm>
          <a:prstGeom prst="rect">
            <a:avLst/>
          </a:prstGeom>
          <a:noFill/>
        </p:spPr>
        <p:txBody>
          <a:bodyPr wrap="square">
            <a:spAutoFit/>
          </a:bodyPr>
          <a:lstStyle/>
          <a:p>
            <a:r>
              <a:rPr lang="en-US" altLang="zh-CN" sz="2800" dirty="0"/>
              <a:t>Suppose there are only 3 people are green among all people.  According to the previous analysis, we can know they won’t leave at the first turn. In each person’s view, they can see only two same guys are left after the first turn, so he/she knows there must another one is green, but he/she can just see 2 green guys, so he knows that himself is green. So these 3 guys C,D,E will left at the second turn.</a:t>
            </a:r>
            <a:endParaRPr lang="zh-CN" altLang="en-US" sz="2800" dirty="0"/>
          </a:p>
        </p:txBody>
      </p:sp>
    </p:spTree>
    <p:extLst>
      <p:ext uri="{BB962C8B-B14F-4D97-AF65-F5344CB8AC3E}">
        <p14:creationId xmlns:p14="http://schemas.microsoft.com/office/powerpoint/2010/main" val="7493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15AE06-4172-1525-A556-46749475A1CB}"/>
              </a:ext>
            </a:extLst>
          </p:cNvPr>
          <p:cNvSpPr txBox="1"/>
          <p:nvPr/>
        </p:nvSpPr>
        <p:spPr>
          <a:xfrm>
            <a:off x="1500808" y="2890391"/>
            <a:ext cx="9949069" cy="1077218"/>
          </a:xfrm>
          <a:prstGeom prst="rect">
            <a:avLst/>
          </a:prstGeom>
          <a:noFill/>
        </p:spPr>
        <p:txBody>
          <a:bodyPr wrap="square" rtlCol="0">
            <a:spAutoFit/>
          </a:bodyPr>
          <a:lstStyle/>
          <a:p>
            <a:r>
              <a:rPr lang="en-US" altLang="zh-CN" sz="3200" dirty="0"/>
              <a:t>Similarly, we can get a conclusion that at </a:t>
            </a:r>
            <a:r>
              <a:rPr lang="en-US" altLang="zh-CN" sz="3200" dirty="0" err="1"/>
              <a:t>i</a:t>
            </a:r>
            <a:r>
              <a:rPr lang="en-US" altLang="zh-CN" sz="3200" dirty="0"/>
              <a:t> turn, color with i+1 person will leave.</a:t>
            </a:r>
            <a:endParaRPr lang="zh-CN" altLang="en-US" sz="3200" dirty="0"/>
          </a:p>
        </p:txBody>
      </p:sp>
    </p:spTree>
    <p:extLst>
      <p:ext uri="{BB962C8B-B14F-4D97-AF65-F5344CB8AC3E}">
        <p14:creationId xmlns:p14="http://schemas.microsoft.com/office/powerpoint/2010/main" val="206688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15AE06-4172-1525-A556-46749475A1CB}"/>
              </a:ext>
            </a:extLst>
          </p:cNvPr>
          <p:cNvSpPr txBox="1"/>
          <p:nvPr/>
        </p:nvSpPr>
        <p:spPr>
          <a:xfrm>
            <a:off x="351182" y="301662"/>
            <a:ext cx="11489636" cy="6001643"/>
          </a:xfrm>
          <a:prstGeom prst="rect">
            <a:avLst/>
          </a:prstGeom>
          <a:noFill/>
        </p:spPr>
        <p:txBody>
          <a:bodyPr wrap="square" rtlCol="0">
            <a:spAutoFit/>
          </a:bodyPr>
          <a:lstStyle/>
          <a:p>
            <a:r>
              <a:rPr lang="en-US" altLang="zh-CN" sz="3200" dirty="0"/>
              <a:t>Let’s come back to this problem. </a:t>
            </a:r>
          </a:p>
          <a:p>
            <a:pPr marL="514350" indent="-514350">
              <a:buAutoNum type="arabicPeriod"/>
            </a:pPr>
            <a:r>
              <a:rPr lang="en-US" altLang="zh-CN" sz="3200" dirty="0"/>
              <a:t>4 leave </a:t>
            </a:r>
            <a:r>
              <a:rPr lang="en-US" altLang="zh-CN" sz="3200" dirty="0">
                <a:sym typeface="Wingdings" panose="05000000000000000000" pitchFamily="2" charset="2"/>
              </a:rPr>
              <a:t>  2 different color (</a:t>
            </a:r>
            <a:r>
              <a:rPr lang="en-US" altLang="zh-CN" sz="3200" dirty="0" err="1">
                <a:sym typeface="Wingdings" panose="05000000000000000000" pitchFamily="2" charset="2"/>
              </a:rPr>
              <a:t>eg.</a:t>
            </a:r>
            <a:r>
              <a:rPr lang="en-US" altLang="zh-CN" sz="3200" dirty="0">
                <a:sym typeface="Wingdings" panose="05000000000000000000" pitchFamily="2" charset="2"/>
              </a:rPr>
              <a:t> 2 green, 2 blue)</a:t>
            </a:r>
          </a:p>
          <a:p>
            <a:pPr marL="514350" indent="-514350">
              <a:buAutoNum type="arabicPeriod"/>
            </a:pPr>
            <a:r>
              <a:rPr lang="en-US" altLang="zh-CN" sz="3200" dirty="0">
                <a:sym typeface="Wingdings" panose="05000000000000000000" pitchFamily="2" charset="2"/>
              </a:rPr>
              <a:t>All red guys leave  3 red guys totally</a:t>
            </a:r>
          </a:p>
          <a:p>
            <a:pPr marL="514350" indent="-514350">
              <a:buAutoNum type="arabicPeriod"/>
            </a:pPr>
            <a:r>
              <a:rPr lang="en-US" altLang="zh-CN" sz="3200" dirty="0">
                <a:sym typeface="Wingdings" panose="05000000000000000000" pitchFamily="2" charset="2"/>
              </a:rPr>
              <a:t>Nobody left  there don’t exist 4 persons with same color</a:t>
            </a:r>
          </a:p>
          <a:p>
            <a:pPr marL="514350" indent="-514350">
              <a:buAutoNum type="arabicPeriod"/>
            </a:pPr>
            <a:r>
              <a:rPr lang="en-US" altLang="zh-CN" sz="3200" dirty="0">
                <a:sym typeface="Wingdings" panose="05000000000000000000" pitchFamily="2" charset="2"/>
              </a:rPr>
              <a:t>At least one left  the color with 5 person left(5*k k&gt;=1)</a:t>
            </a:r>
          </a:p>
          <a:p>
            <a:pPr marL="514350" indent="-514350">
              <a:buAutoNum type="arabicPeriod"/>
            </a:pPr>
            <a:r>
              <a:rPr lang="en-US" altLang="zh-CN" sz="3200" dirty="0">
                <a:sym typeface="Wingdings" panose="05000000000000000000" pitchFamily="2" charset="2"/>
              </a:rPr>
              <a:t>Two different color left and other person  6*(2+m)=12 people leave(m &gt;= 0)</a:t>
            </a:r>
          </a:p>
          <a:p>
            <a:pPr marL="514350" indent="-514350">
              <a:buAutoNum type="arabicPeriod"/>
            </a:pPr>
            <a:r>
              <a:rPr lang="en-US" altLang="zh-CN" sz="3200" dirty="0">
                <a:sym typeface="Wingdings" panose="05000000000000000000" pitchFamily="2" charset="2"/>
              </a:rPr>
              <a:t>There are (31-4-3-12-5*k-6*m)= 12  k must is 1, since if k = 2, in this terms there just left 2 guys which leads to a conflict. Similar with m, it must equal to 0. Therefore, in 6 terms, there are only 7 people left and they will leave in this terms.</a:t>
            </a:r>
          </a:p>
          <a:p>
            <a:r>
              <a:rPr lang="en-US" altLang="zh-CN" sz="3200" dirty="0">
                <a:sym typeface="Wingdings" panose="05000000000000000000" pitchFamily="2" charset="2"/>
              </a:rPr>
              <a:t>                    So, we just need to ring 6 times.</a:t>
            </a:r>
            <a:endParaRPr lang="zh-CN" altLang="en-US" sz="3200" dirty="0"/>
          </a:p>
        </p:txBody>
      </p:sp>
    </p:spTree>
    <p:extLst>
      <p:ext uri="{BB962C8B-B14F-4D97-AF65-F5344CB8AC3E}">
        <p14:creationId xmlns:p14="http://schemas.microsoft.com/office/powerpoint/2010/main" val="355678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a:solidFill>
                  <a:schemeClr val="bg1"/>
                </a:solidFill>
              </a:rPr>
              <a:t>Task2</a:t>
            </a:r>
            <a:endParaRPr lang="en-HK" sz="4000" dirty="0">
              <a:solidFill>
                <a:schemeClr val="bg1"/>
              </a:solidFill>
            </a:endParaRPr>
          </a:p>
        </p:txBody>
      </p:sp>
      <p:sp>
        <p:nvSpPr>
          <p:cNvPr id="3" name="文本框 2">
            <a:extLst>
              <a:ext uri="{FF2B5EF4-FFF2-40B4-BE49-F238E27FC236}">
                <a16:creationId xmlns:a16="http://schemas.microsoft.com/office/drawing/2014/main" id="{203636AE-A3D9-7EE2-7FA0-3494BD415474}"/>
              </a:ext>
            </a:extLst>
          </p:cNvPr>
          <p:cNvSpPr txBox="1"/>
          <p:nvPr/>
        </p:nvSpPr>
        <p:spPr>
          <a:xfrm>
            <a:off x="552450" y="1714500"/>
            <a:ext cx="10668000" cy="5262979"/>
          </a:xfrm>
          <a:prstGeom prst="rect">
            <a:avLst/>
          </a:prstGeom>
          <a:noFill/>
        </p:spPr>
        <p:txBody>
          <a:bodyPr wrap="square" rtlCol="0">
            <a:spAutoFit/>
          </a:bodyPr>
          <a:lstStyle/>
          <a:p>
            <a:r>
              <a:rPr lang="en-US" altLang="zh-CN" sz="2400" b="1" dirty="0"/>
              <a:t>Distribution of Solutions</a:t>
            </a:r>
          </a:p>
          <a:p>
            <a:r>
              <a:rPr lang="en-US" altLang="zh-CN" sz="2400" dirty="0"/>
              <a:t>(</a:t>
            </a:r>
            <a:r>
              <a:rPr lang="en-US" altLang="zh-CN" sz="2400" dirty="0" err="1"/>
              <a:t>i</a:t>
            </a:r>
            <a:r>
              <a:rPr lang="en-US" altLang="zh-CN" sz="2400" dirty="0"/>
              <a:t>) </a:t>
            </a:r>
            <a:r>
              <a:rPr lang="en-US" altLang="zh-CN" sz="2400" b="1" dirty="0"/>
              <a:t>Solutions well distributed over the entire Pareto front:</a:t>
            </a:r>
            <a:endParaRPr lang="en-US" altLang="zh-CN" sz="2400" dirty="0"/>
          </a:p>
          <a:p>
            <a:pPr>
              <a:buFont typeface="Arial" panose="020B0604020202020204" pitchFamily="34" charset="0"/>
              <a:buChar char="•"/>
            </a:pPr>
            <a:r>
              <a:rPr lang="en-US" altLang="zh-CN" sz="2400" dirty="0"/>
              <a:t>This implies that the solutions are spread uniformly across the Pareto front, covering the entire front without any gaps. This distribution ensures that the hypervolume is maximized because it explores all possible combinations of objective values within the defined front.</a:t>
            </a:r>
          </a:p>
          <a:p>
            <a:r>
              <a:rPr lang="en-US" altLang="zh-CN" sz="2400" dirty="0"/>
              <a:t>(ii) </a:t>
            </a:r>
            <a:r>
              <a:rPr lang="en-US" altLang="zh-CN" sz="2400" b="1" dirty="0"/>
              <a:t>Solutions on the boundary of the Pareto front:</a:t>
            </a:r>
            <a:endParaRPr lang="en-US" altLang="zh-CN" sz="2400" dirty="0"/>
          </a:p>
          <a:p>
            <a:pPr>
              <a:buFont typeface="Arial" panose="020B0604020202020204" pitchFamily="34" charset="0"/>
              <a:buChar char="•"/>
            </a:pPr>
            <a:r>
              <a:rPr lang="en-US" altLang="zh-CN" sz="2400" dirty="0"/>
              <a:t>Here, most solutions lie on the boundary (extremes) of the Pareto front. This can also maximize the hypervolume because the boundary solutions are typically the most extreme (and hence the furthest away) from the reference point, contributing significantly to the hypervolume measure.</a:t>
            </a:r>
          </a:p>
          <a:p>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97644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54E1E6-60DC-9069-4977-559A71BABA2D}"/>
              </a:ext>
            </a:extLst>
          </p:cNvPr>
          <p:cNvSpPr txBox="1"/>
          <p:nvPr/>
        </p:nvSpPr>
        <p:spPr>
          <a:xfrm>
            <a:off x="71437" y="571499"/>
            <a:ext cx="11515725" cy="5262979"/>
          </a:xfrm>
          <a:prstGeom prst="rect">
            <a:avLst/>
          </a:prstGeom>
          <a:noFill/>
        </p:spPr>
        <p:txBody>
          <a:bodyPr wrap="square">
            <a:spAutoFit/>
          </a:bodyPr>
          <a:lstStyle/>
          <a:p>
            <a:r>
              <a:rPr lang="en-US" altLang="zh-CN" sz="2400" dirty="0"/>
              <a:t>Both distributions can maximize the hypervolume for the following reasons:</a:t>
            </a:r>
          </a:p>
          <a:p>
            <a:pPr>
              <a:buFont typeface="+mj-lt"/>
              <a:buAutoNum type="arabicPeriod"/>
            </a:pPr>
            <a:r>
              <a:rPr lang="en-US" altLang="zh-CN" sz="2400" b="1" dirty="0"/>
              <a:t>Well Distributed Solutions:</a:t>
            </a:r>
            <a:endParaRPr lang="en-US" altLang="zh-CN" sz="2400" dirty="0"/>
          </a:p>
          <a:p>
            <a:pPr marL="742950" lvl="1" indent="-285750">
              <a:buFont typeface="+mj-lt"/>
              <a:buAutoNum type="arabicPeriod"/>
            </a:pPr>
            <a:r>
              <a:rPr lang="en-US" altLang="zh-CN" sz="2400" dirty="0"/>
              <a:t>When solutions are well distributed, the hypervolume is maximized because every possible combination of f1,f2,f3​ values is considered within the Pareto front constraints. This leads to a comprehensive coverage of the objective space, ensuring that no potential volume is left out. Therefore, each small volume element contributes to the overall hypervolume.</a:t>
            </a:r>
          </a:p>
          <a:p>
            <a:pPr>
              <a:buFont typeface="+mj-lt"/>
              <a:buAutoNum type="arabicPeriod"/>
            </a:pPr>
            <a:r>
              <a:rPr lang="en-US" altLang="zh-CN" sz="2400" b="1" dirty="0"/>
              <a:t>Boundary Solutions:</a:t>
            </a:r>
            <a:endParaRPr lang="en-US" altLang="zh-CN" sz="2400" dirty="0"/>
          </a:p>
          <a:p>
            <a:pPr marL="742950" lvl="1" indent="-285750">
              <a:buFont typeface="+mj-lt"/>
              <a:buAutoNum type="arabicPeriod"/>
            </a:pPr>
            <a:r>
              <a:rPr lang="en-US" altLang="zh-CN" sz="2400" dirty="0"/>
              <a:t>In contrast, solutions on the boundary, especially at the extreme points, have the advantage of being farthest from the reference point. These extreme points can cover a significant volume individually. When these boundary points are chosen strategically, they can create a large hypervolume by encompassing a substantial part of the objective space. Essentially, the distance of these points from the reference point (1000, 1000, 1000) is maximized, which in turn maximizes the hypervolume.</a:t>
            </a:r>
          </a:p>
        </p:txBody>
      </p:sp>
    </p:spTree>
    <p:extLst>
      <p:ext uri="{BB962C8B-B14F-4D97-AF65-F5344CB8AC3E}">
        <p14:creationId xmlns:p14="http://schemas.microsoft.com/office/powerpoint/2010/main" val="877265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689</Words>
  <Application>Microsoft Office PowerPoint</Application>
  <PresentationFormat>宽屏</PresentationFormat>
  <Paragraphs>33</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Arial</vt:lpstr>
      <vt:lpstr>Calibri</vt:lpstr>
      <vt:lpstr>Calibri Light</vt:lpstr>
      <vt:lpstr>Wingdings</vt:lpstr>
      <vt:lpstr>Office 主题​​</vt:lpstr>
      <vt:lpstr>Optimization Methods Lab 15 Session</vt:lpstr>
      <vt:lpstr>Task1</vt:lpstr>
      <vt:lpstr>PowerPoint 演示文稿</vt:lpstr>
      <vt:lpstr>PowerPoint 演示文稿</vt:lpstr>
      <vt:lpstr>PowerPoint 演示文稿</vt:lpstr>
      <vt:lpstr>Task2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纪茂 史</cp:lastModifiedBy>
  <cp:revision>43</cp:revision>
  <dcterms:created xsi:type="dcterms:W3CDTF">2019-10-15T12:38:53Z</dcterms:created>
  <dcterms:modified xsi:type="dcterms:W3CDTF">2024-06-07T12:38:27Z</dcterms:modified>
</cp:coreProperties>
</file>