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78" r:id="rId4"/>
    <p:sldId id="279"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990"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29/3/2024</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29/3/2024</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8958943" cy="1049337"/>
          </a:xfrm>
        </p:spPr>
        <p:txBody>
          <a:bodyPr>
            <a:normAutofit fontScale="90000"/>
          </a:bodyPr>
          <a:lstStyle/>
          <a:p>
            <a:r>
              <a:rPr lang="en-US" altLang="zh-CN" dirty="0"/>
              <a:t>Optimization Methods</a:t>
            </a:r>
            <a:br>
              <a:rPr lang="en-US" altLang="zh-CN" dirty="0"/>
            </a:br>
            <a:r>
              <a:rPr lang="en-US" altLang="zh-CN" dirty="0"/>
              <a:t>Lab 6 Session</a:t>
            </a:r>
            <a:endParaRPr lang="en-HK"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en-US" altLang="zh-CN" dirty="0"/>
              <a:t>By Shi </a:t>
            </a:r>
            <a:r>
              <a:rPr lang="en-US" altLang="zh-CN" dirty="0" err="1"/>
              <a:t>Jimao</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Task1(1)</a:t>
            </a:r>
            <a:endParaRPr lang="en-HK" sz="4000" dirty="0">
              <a:solidFill>
                <a:schemeClr val="bg1"/>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a:xfrm>
                <a:off x="114299" y="1436914"/>
                <a:ext cx="11919857" cy="5306786"/>
              </a:xfrm>
            </p:spPr>
            <p:txBody>
              <a:bodyPr>
                <a:normAutofit/>
              </a:bodyPr>
              <a:lstStyle/>
              <a:p>
                <a:pPr marL="0" indent="0">
                  <a:buNone/>
                </a:pPr>
                <a:r>
                  <a:rPr lang="en-US" altLang="zh-CN" sz="3600" dirty="0"/>
                  <a:t>We want the worst solution is final solution. However,  here K=2, so if we let the worst solution is final solution, we  must make sure the worst solution is in what we randomly choose 2 solutions from all solutions. </a:t>
                </a:r>
              </a:p>
              <a:p>
                <a:pPr marL="0" indent="0">
                  <a:buNone/>
                </a:pPr>
                <a:r>
                  <a:rPr lang="en-US" sz="3600" dirty="0"/>
                  <a:t>The total number of choice is 10*10=100</a:t>
                </a:r>
                <a:r>
                  <a:rPr lang="en-HK" sz="3600" dirty="0"/>
                  <a:t>. While only one situation is correct which is selected the worst solution twice.</a:t>
                </a:r>
              </a:p>
              <a:p>
                <a:pPr marL="0" indent="0">
                  <a:buNone/>
                </a:pPr>
                <a:r>
                  <a:rPr lang="en-HK" sz="3600" dirty="0"/>
                  <a:t>Therefore, the probability is </a:t>
                </a:r>
                <a14:m>
                  <m:oMath xmlns:m="http://schemas.openxmlformats.org/officeDocument/2006/math">
                    <m:f>
                      <m:fPr>
                        <m:ctrlPr>
                          <a:rPr lang="en-HK" altLang="zh-CN" sz="3600" i="1" smtClean="0">
                            <a:latin typeface="Cambria Math" panose="02040503050406030204" pitchFamily="18" charset="0"/>
                          </a:rPr>
                        </m:ctrlPr>
                      </m:fPr>
                      <m:num>
                        <m:r>
                          <a:rPr lang="en-US" altLang="zh-CN" sz="3600" b="0" i="1" smtClean="0">
                            <a:latin typeface="Cambria Math" panose="02040503050406030204" pitchFamily="18" charset="0"/>
                          </a:rPr>
                          <m:t>1</m:t>
                        </m:r>
                      </m:num>
                      <m:den>
                        <m:r>
                          <a:rPr lang="en-US" altLang="zh-CN" sz="3600" b="0" i="1" smtClean="0">
                            <a:latin typeface="Cambria Math" panose="02040503050406030204" pitchFamily="18" charset="0"/>
                          </a:rPr>
                          <m:t>100</m:t>
                        </m:r>
                      </m:den>
                    </m:f>
                  </m:oMath>
                </a14:m>
                <a:endParaRPr lang="en-US" sz="3600" dirty="0"/>
              </a:p>
            </p:txBody>
          </p:sp>
        </mc:Choice>
        <mc:Fallback xmlns="">
          <p:sp>
            <p:nvSpPr>
              <p:cNvPr id="3" name="内容占位符 2">
                <a:extLst>
                  <a:ext uri="{FF2B5EF4-FFF2-40B4-BE49-F238E27FC236}">
                    <a16:creationId xmlns:a16="http://schemas.microsoft.com/office/drawing/2014/main" id="{9CF4E4BD-D29D-455D-B520-85EF9E619666}"/>
                  </a:ext>
                </a:extLst>
              </p:cNvPr>
              <p:cNvSpPr>
                <a:spLocks noGrp="1" noRot="1" noChangeAspect="1" noMove="1" noResize="1" noEditPoints="1" noAdjustHandles="1" noChangeArrowheads="1" noChangeShapeType="1" noTextEdit="1"/>
              </p:cNvSpPr>
              <p:nvPr>
                <p:ph idx="1"/>
              </p:nvPr>
            </p:nvSpPr>
            <p:spPr>
              <a:xfrm>
                <a:off x="114299" y="1436914"/>
                <a:ext cx="11919857" cy="5306786"/>
              </a:xfrm>
              <a:blipFill>
                <a:blip r:embed="rId3"/>
                <a:stretch>
                  <a:fillRect l="-1586" t="-2874" r="-7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798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Task1(2)</a:t>
            </a:r>
            <a:endParaRPr lang="en-HK" sz="4000" dirty="0">
              <a:solidFill>
                <a:schemeClr val="bg1"/>
              </a:solidFill>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1C4D5A2-A303-DDFC-D743-A22823B71F67}"/>
                  </a:ext>
                </a:extLst>
              </p:cNvPr>
              <p:cNvSpPr txBox="1"/>
              <p:nvPr/>
            </p:nvSpPr>
            <p:spPr>
              <a:xfrm>
                <a:off x="259976" y="1827728"/>
                <a:ext cx="10650071" cy="3764557"/>
              </a:xfrm>
              <a:prstGeom prst="rect">
                <a:avLst/>
              </a:prstGeom>
              <a:noFill/>
            </p:spPr>
            <p:txBody>
              <a:bodyPr wrap="square" rtlCol="0">
                <a:spAutoFit/>
              </a:bodyPr>
              <a:lstStyle/>
              <a:p>
                <a:r>
                  <a:rPr lang="en-US" altLang="zh-CN" sz="2400" dirty="0"/>
                  <a:t>Since we want to calculate the possibility of </a:t>
                </a:r>
                <a:r>
                  <a:rPr lang="en-US" altLang="zh-CN" sz="2400" dirty="0" err="1"/>
                  <a:t>i-th</a:t>
                </a:r>
                <a:r>
                  <a:rPr lang="en-US" altLang="zh-CN" sz="2400" dirty="0"/>
                  <a:t> worst solution as our final solution, first we need to make sure that </a:t>
                </a:r>
                <a:r>
                  <a:rPr lang="en-US" altLang="zh-CN" sz="2400" dirty="0" err="1"/>
                  <a:t>i-th</a:t>
                </a:r>
                <a:r>
                  <a:rPr lang="en-US" altLang="zh-CN" sz="2400" dirty="0"/>
                  <a:t> worst solution is in K solutions that we random select. In order to make sure </a:t>
                </a:r>
                <a:r>
                  <a:rPr lang="en-US" altLang="zh-CN" sz="2400" dirty="0" err="1"/>
                  <a:t>i-th</a:t>
                </a:r>
                <a:r>
                  <a:rPr lang="en-US" altLang="zh-CN" sz="2400" dirty="0"/>
                  <a:t> worst solution is the best solution in K solutions, we can only choose from the worst solution to </a:t>
                </a:r>
                <a:r>
                  <a:rPr lang="en-US" altLang="zh-CN" sz="2400" dirty="0" err="1"/>
                  <a:t>i-th</a:t>
                </a:r>
                <a:r>
                  <a:rPr lang="en-US" altLang="zh-CN" sz="2400" dirty="0"/>
                  <a:t> worst solution as the others in K solutions. We can calculate it as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m:rPr>
                                <m:sty m:val="p"/>
                              </m:rPr>
                              <a:rPr lang="en-US" altLang="zh-CN" sz="2400" i="1">
                                <a:latin typeface="Cambria Math" panose="02040503050406030204" pitchFamily="18" charset="0"/>
                              </a:rPr>
                              <m:t>i</m:t>
                            </m:r>
                          </m:num>
                          <m:den>
                            <m:r>
                              <a:rPr lang="en-US" altLang="zh-CN" sz="2400" b="0" i="1" smtClean="0">
                                <a:latin typeface="Cambria Math" panose="02040503050406030204" pitchFamily="18" charset="0"/>
                              </a:rPr>
                              <m:t>10</m:t>
                            </m:r>
                          </m:den>
                        </m:f>
                        <m:r>
                          <a:rPr lang="en-US" altLang="zh-CN" sz="2400" i="1">
                            <a:latin typeface="Cambria Math" panose="02040503050406030204" pitchFamily="18" charset="0"/>
                          </a:rPr>
                          <m:t>)</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m:rPr>
                                <m:sty m:val="p"/>
                              </m:rPr>
                              <a:rPr lang="en-US" altLang="zh-CN" sz="2400" i="1">
                                <a:latin typeface="Cambria Math" panose="02040503050406030204" pitchFamily="18" charset="0"/>
                              </a:rPr>
                              <m:t>i</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m:t>
                            </m:r>
                          </m:den>
                        </m:f>
                        <m:r>
                          <a:rPr lang="en-US" altLang="zh-CN" sz="2400" i="1">
                            <a:latin typeface="Cambria Math" panose="02040503050406030204" pitchFamily="18" charset="0"/>
                          </a:rPr>
                          <m:t>)</m:t>
                        </m:r>
                      </m:e>
                      <m:sup>
                        <m:r>
                          <a:rPr lang="en-US" altLang="zh-CN" sz="2400" b="0" i="1" smtClean="0">
                            <a:latin typeface="Cambria Math" panose="02040503050406030204" pitchFamily="18" charset="0"/>
                          </a:rPr>
                          <m:t>2</m:t>
                        </m:r>
                      </m:sup>
                    </m:sSup>
                  </m:oMath>
                </a14:m>
                <a:endParaRPr lang="en-US" altLang="zh-CN" sz="2400" dirty="0"/>
              </a:p>
              <a:p>
                <a:r>
                  <a:rPr lang="en-US" altLang="zh-CN" sz="2400" dirty="0"/>
                  <a:t>So the </a:t>
                </a:r>
                <a:r>
                  <a:rPr lang="en-US" altLang="zh-CN" sz="2400" dirty="0">
                    <a:solidFill>
                      <a:srgbClr val="000000"/>
                    </a:solidFill>
                    <a:effectLst/>
                  </a:rPr>
                  <a:t>probability is:</a:t>
                </a: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𝑃</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2</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−1</m:t>
                          </m:r>
                        </m:num>
                        <m:den>
                          <m:r>
                            <a:rPr lang="en-US" altLang="zh-CN" sz="3200" b="0" i="1" smtClean="0">
                              <a:latin typeface="Cambria Math" panose="02040503050406030204" pitchFamily="18" charset="0"/>
                            </a:rPr>
                            <m:t>100</m:t>
                          </m:r>
                        </m:den>
                      </m:f>
                    </m:oMath>
                  </m:oMathPara>
                </a14:m>
                <a:endParaRPr lang="en-HK" altLang="zh-CN" sz="3200" dirty="0"/>
              </a:p>
              <a:p>
                <a:endParaRPr lang="en-US" altLang="zh-CN" sz="2400" dirty="0"/>
              </a:p>
            </p:txBody>
          </p:sp>
        </mc:Choice>
        <mc:Fallback>
          <p:sp>
            <p:nvSpPr>
              <p:cNvPr id="8" name="文本框 7">
                <a:extLst>
                  <a:ext uri="{FF2B5EF4-FFF2-40B4-BE49-F238E27FC236}">
                    <a16:creationId xmlns:a16="http://schemas.microsoft.com/office/drawing/2014/main" id="{A1C4D5A2-A303-DDFC-D743-A22823B71F67}"/>
                  </a:ext>
                </a:extLst>
              </p:cNvPr>
              <p:cNvSpPr txBox="1">
                <a:spLocks noRot="1" noChangeAspect="1" noMove="1" noResize="1" noEditPoints="1" noAdjustHandles="1" noChangeArrowheads="1" noChangeShapeType="1" noTextEdit="1"/>
              </p:cNvSpPr>
              <p:nvPr/>
            </p:nvSpPr>
            <p:spPr>
              <a:xfrm>
                <a:off x="259976" y="1827728"/>
                <a:ext cx="10650071" cy="3764557"/>
              </a:xfrm>
              <a:prstGeom prst="rect">
                <a:avLst/>
              </a:prstGeom>
              <a:blipFill>
                <a:blip r:embed="rId3"/>
                <a:stretch>
                  <a:fillRect l="-916" t="-12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341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Task1(3)</a:t>
            </a:r>
            <a:endParaRPr lang="en-HK" sz="4000" dirty="0">
              <a:solidFill>
                <a:schemeClr val="bg1"/>
              </a:solidFill>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AB30D54-B877-C7C2-96B2-CB2F125D3138}"/>
                  </a:ext>
                </a:extLst>
              </p:cNvPr>
              <p:cNvSpPr txBox="1"/>
              <p:nvPr/>
            </p:nvSpPr>
            <p:spPr>
              <a:xfrm>
                <a:off x="587189" y="1745503"/>
                <a:ext cx="10766611" cy="1758623"/>
              </a:xfrm>
              <a:prstGeom prst="rect">
                <a:avLst/>
              </a:prstGeom>
              <a:noFill/>
            </p:spPr>
            <p:txBody>
              <a:bodyPr wrap="square" rtlCol="0">
                <a:spAutoFit/>
              </a:bodyPr>
              <a:lstStyle/>
              <a:p>
                <a:r>
                  <a:rPr lang="en-US" altLang="zh-CN" sz="2400" dirty="0"/>
                  <a:t>Similar to Task1(2), only K varies from 2 to 3.</a:t>
                </a:r>
              </a:p>
              <a:p>
                <a:endParaRPr lang="en-US" altLang="zh-CN" sz="2400" dirty="0"/>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p>
                        <m:sSupPr>
                          <m:ctrlPr>
                            <a:rPr lang="en-US" altLang="zh-CN" sz="2400" i="1" smtClean="0">
                              <a:latin typeface="Cambria Math" panose="02040503050406030204" pitchFamily="18" charset="0"/>
                            </a:rPr>
                          </m:ctrlPr>
                        </m:sSupPr>
                        <m:e>
                          <m:r>
                            <a:rPr lang="en-US" altLang="zh-CN" sz="2400">
                              <a:latin typeface="Cambria Math" panose="02040503050406030204" pitchFamily="18" charset="0"/>
                            </a:rPr>
                            <m:t>(</m:t>
                          </m:r>
                          <m:f>
                            <m:fPr>
                              <m:ctrlPr>
                                <a:rPr lang="en-US" altLang="zh-CN" sz="2400" i="1">
                                  <a:latin typeface="Cambria Math" panose="02040503050406030204" pitchFamily="18" charset="0"/>
                                </a:rPr>
                              </m:ctrlPr>
                            </m:fPr>
                            <m:num>
                              <m:r>
                                <m:rPr>
                                  <m:sty m:val="p"/>
                                </m:rPr>
                                <a:rPr lang="en-US" altLang="zh-CN" sz="2400" i="1">
                                  <a:latin typeface="Cambria Math" panose="02040503050406030204" pitchFamily="18" charset="0"/>
                                </a:rPr>
                                <m:t>i</m:t>
                              </m:r>
                            </m:num>
                            <m:den>
                              <m:r>
                                <a:rPr lang="en-US" altLang="zh-CN" sz="2400" i="1">
                                  <a:latin typeface="Cambria Math" panose="02040503050406030204" pitchFamily="18" charset="0"/>
                                </a:rPr>
                                <m:t>10</m:t>
                              </m:r>
                            </m:den>
                          </m:f>
                          <m:r>
                            <a:rPr lang="en-US" altLang="zh-CN" sz="2400" i="1">
                              <a:latin typeface="Cambria Math" panose="02040503050406030204" pitchFamily="18" charset="0"/>
                            </a:rPr>
                            <m:t>)</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a:latin typeface="Cambria Math" panose="02040503050406030204" pitchFamily="18" charset="0"/>
                                </a:rPr>
                              </m:ctrlPr>
                            </m:dPr>
                            <m:e>
                              <m:f>
                                <m:fPr>
                                  <m:ctrlPr>
                                    <a:rPr lang="en-US" altLang="zh-CN" sz="2400" i="1">
                                      <a:latin typeface="Cambria Math" panose="02040503050406030204" pitchFamily="18" charset="0"/>
                                    </a:rPr>
                                  </m:ctrlPr>
                                </m:fPr>
                                <m:num>
                                  <m:r>
                                    <m:rPr>
                                      <m:sty m:val="p"/>
                                    </m:rPr>
                                    <a:rPr lang="en-US" altLang="zh-CN" sz="2400" i="1">
                                      <a:latin typeface="Cambria Math" panose="02040503050406030204" pitchFamily="18" charset="0"/>
                                    </a:rPr>
                                    <m:t>i</m:t>
                                  </m:r>
                                  <m:r>
                                    <a:rPr lang="en-US" altLang="zh-CN" sz="2400" b="0" i="1" smtClean="0">
                                      <a:latin typeface="Cambria Math" panose="02040503050406030204" pitchFamily="18" charset="0"/>
                                    </a:rPr>
                                    <m:t>−1</m:t>
                                  </m:r>
                                </m:num>
                                <m:den>
                                  <m:r>
                                    <a:rPr lang="en-US" altLang="zh-CN" sz="2400" i="1">
                                      <a:latin typeface="Cambria Math" panose="02040503050406030204" pitchFamily="18" charset="0"/>
                                    </a:rPr>
                                    <m:t>10</m:t>
                                  </m:r>
                                </m:den>
                              </m:f>
                            </m:e>
                          </m:d>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𝑖</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−3</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1000</m:t>
                          </m:r>
                        </m:den>
                      </m:f>
                    </m:oMath>
                  </m:oMathPara>
                </a14:m>
                <a:endParaRPr lang="en-US" altLang="zh-CN" sz="2400" dirty="0"/>
              </a:p>
            </p:txBody>
          </p:sp>
        </mc:Choice>
        <mc:Fallback>
          <p:sp>
            <p:nvSpPr>
              <p:cNvPr id="7" name="文本框 6">
                <a:extLst>
                  <a:ext uri="{FF2B5EF4-FFF2-40B4-BE49-F238E27FC236}">
                    <a16:creationId xmlns:a16="http://schemas.microsoft.com/office/drawing/2014/main" id="{2AB30D54-B877-C7C2-96B2-CB2F125D3138}"/>
                  </a:ext>
                </a:extLst>
              </p:cNvPr>
              <p:cNvSpPr txBox="1">
                <a:spLocks noRot="1" noChangeAspect="1" noMove="1" noResize="1" noEditPoints="1" noAdjustHandles="1" noChangeArrowheads="1" noChangeShapeType="1" noTextEdit="1"/>
              </p:cNvSpPr>
              <p:nvPr/>
            </p:nvSpPr>
            <p:spPr>
              <a:xfrm>
                <a:off x="587189" y="1745503"/>
                <a:ext cx="10766611" cy="1758623"/>
              </a:xfrm>
              <a:prstGeom prst="rect">
                <a:avLst/>
              </a:prstGeom>
              <a:blipFill>
                <a:blip r:embed="rId3"/>
                <a:stretch>
                  <a:fillRect l="-849" t="-2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619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259"/>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Task2</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a:xfrm>
            <a:off x="114299" y="1436914"/>
            <a:ext cx="11919857" cy="5306786"/>
          </a:xfrm>
        </p:spPr>
        <p:txBody>
          <a:bodyPr>
            <a:normAutofit fontScale="85000" lnSpcReduction="10000"/>
          </a:bodyPr>
          <a:lstStyle/>
          <a:p>
            <a:pPr marL="0" indent="0">
              <a:buNone/>
            </a:pPr>
            <a:r>
              <a:rPr lang="en-US" altLang="zh-CN" b="0" i="0" dirty="0">
                <a:solidFill>
                  <a:srgbClr val="0D0D0D"/>
                </a:solidFill>
                <a:effectLst/>
                <a:latin typeface="Söhne"/>
              </a:rPr>
              <a:t>(</a:t>
            </a:r>
            <a:r>
              <a:rPr lang="en-US" altLang="zh-CN" b="0" i="0" dirty="0" err="1">
                <a:solidFill>
                  <a:srgbClr val="0D0D0D"/>
                </a:solidFill>
                <a:effectLst/>
                <a:latin typeface="Söhne"/>
              </a:rPr>
              <a:t>μ</a:t>
            </a:r>
            <a:r>
              <a:rPr lang="en-US" altLang="zh-CN" dirty="0" err="1">
                <a:solidFill>
                  <a:srgbClr val="0D0D0D"/>
                </a:solidFill>
                <a:latin typeface="Söhne"/>
              </a:rPr>
              <a:t>+</a:t>
            </a:r>
            <a:r>
              <a:rPr lang="en-US" altLang="zh-CN" b="0" i="0" dirty="0" err="1">
                <a:solidFill>
                  <a:srgbClr val="0D0D0D"/>
                </a:solidFill>
                <a:effectLst/>
                <a:latin typeface="Söhne"/>
              </a:rPr>
              <a:t>μ</a:t>
            </a:r>
            <a:r>
              <a:rPr lang="en-US" altLang="zh-CN" b="0" i="0" dirty="0">
                <a:solidFill>
                  <a:srgbClr val="0D0D0D"/>
                </a:solidFill>
                <a:effectLst/>
                <a:latin typeface="Söhne"/>
              </a:rPr>
              <a:t>)ES: The standard comma strategy is best in my point of view.</a:t>
            </a:r>
          </a:p>
          <a:p>
            <a:pPr marL="0" indent="0">
              <a:buNone/>
            </a:pPr>
            <a:r>
              <a:rPr lang="en-US" dirty="0"/>
              <a:t>1. </a:t>
            </a:r>
            <a:r>
              <a:rPr lang="en-US" b="1" dirty="0"/>
              <a:t>Balanced Exploration and Exploitation</a:t>
            </a:r>
            <a:r>
              <a:rPr lang="en-US" dirty="0"/>
              <a:t>: (</a:t>
            </a:r>
            <a:r>
              <a:rPr lang="en-US" dirty="0" err="1"/>
              <a:t>μ+μ</a:t>
            </a:r>
            <a:r>
              <a:rPr lang="en-US" dirty="0"/>
              <a:t>)ES generates twice the number of offspring as the parent population in each generation and then selectively replaces individuals based on their performance. This approach maintains diversity within the population while promoting the evolution towards better solutions, effectively balancing exploration and exploitation.</a:t>
            </a:r>
          </a:p>
          <a:p>
            <a:pPr marL="0" indent="0">
              <a:buNone/>
            </a:pPr>
            <a:r>
              <a:rPr lang="en-US" dirty="0"/>
              <a:t>2.</a:t>
            </a:r>
            <a:r>
              <a:rPr lang="zh-CN" altLang="en-US" dirty="0"/>
              <a:t> </a:t>
            </a:r>
            <a:r>
              <a:rPr lang="en-US" b="1" dirty="0"/>
              <a:t>Avoidance of Premature Convergence</a:t>
            </a:r>
            <a:r>
              <a:rPr lang="en-US" dirty="0"/>
              <a:t>: By retaining diversity and promoting selective replacement, (</a:t>
            </a:r>
            <a:r>
              <a:rPr lang="en-US" dirty="0" err="1"/>
              <a:t>μ+μ</a:t>
            </a:r>
            <a:r>
              <a:rPr lang="en-US" dirty="0"/>
              <a:t>)ES helps avoid premature convergence to local optima, thus enhancing the algorithm's ability to explore the entire search space and potentially find global optima.</a:t>
            </a:r>
          </a:p>
          <a:p>
            <a:pPr marL="0" indent="0">
              <a:buNone/>
            </a:pPr>
            <a:r>
              <a:rPr lang="en-US" dirty="0"/>
              <a:t>3. </a:t>
            </a:r>
            <a:r>
              <a:rPr lang="en-US" b="1" dirty="0"/>
              <a:t>Simplicity and Effectiveness</a:t>
            </a:r>
            <a:r>
              <a:rPr lang="en-US" dirty="0"/>
              <a:t>: Compared to more complex generation update mechanisms like (</a:t>
            </a:r>
            <a:r>
              <a:rPr lang="en-US" dirty="0" err="1"/>
              <a:t>μ,λ</a:t>
            </a:r>
            <a:r>
              <a:rPr lang="en-US" dirty="0"/>
              <a:t>)ES or (</a:t>
            </a:r>
            <a:r>
              <a:rPr lang="en-US" dirty="0" err="1"/>
              <a:t>μ,μ</a:t>
            </a:r>
            <a:r>
              <a:rPr lang="en-US" dirty="0"/>
              <a:t>)ES, implementing (</a:t>
            </a:r>
            <a:r>
              <a:rPr lang="en-US" dirty="0" err="1"/>
              <a:t>μ+μ</a:t>
            </a:r>
            <a:r>
              <a:rPr lang="en-US" dirty="0"/>
              <a:t>)ES is relatively straightforward and computationally efficient. Its simplicity makes it more accessible and easier to fine-tune in practice.</a:t>
            </a:r>
          </a:p>
          <a:p>
            <a:pPr marL="0" indent="0">
              <a:buNone/>
            </a:pPr>
            <a:r>
              <a:rPr lang="en-US" dirty="0"/>
              <a:t>4. </a:t>
            </a:r>
            <a:r>
              <a:rPr lang="en-US" b="1" dirty="0"/>
              <a:t>Good Convergence Performance</a:t>
            </a:r>
            <a:r>
              <a:rPr lang="en-US" dirty="0"/>
              <a:t>: By preserving promising individuals in each generation, (</a:t>
            </a:r>
            <a:r>
              <a:rPr lang="en-US" dirty="0" err="1"/>
              <a:t>μ+μ</a:t>
            </a:r>
            <a:r>
              <a:rPr lang="en-US" dirty="0"/>
              <a:t>)ES facilitates rapid convergence towards better solutions. This strategy can accelerate the algorithm's ability to find solutions, particularly in optimization problems.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HK" dirty="0"/>
          </a:p>
        </p:txBody>
      </p:sp>
    </p:spTree>
    <p:extLst>
      <p:ext uri="{BB962C8B-B14F-4D97-AF65-F5344CB8AC3E}">
        <p14:creationId xmlns:p14="http://schemas.microsoft.com/office/powerpoint/2010/main" val="38359879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415</Words>
  <Application>Microsoft Office PowerPoint</Application>
  <PresentationFormat>宽屏</PresentationFormat>
  <Paragraphs>23</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Söhne</vt:lpstr>
      <vt:lpstr>Arial</vt:lpstr>
      <vt:lpstr>Calibri</vt:lpstr>
      <vt:lpstr>Calibri Light</vt:lpstr>
      <vt:lpstr>Cambria Math</vt:lpstr>
      <vt:lpstr>Office 主题​​</vt:lpstr>
      <vt:lpstr>Optimization Methods Lab 6 Session</vt:lpstr>
      <vt:lpstr>Task1(1)</vt:lpstr>
      <vt:lpstr>Task1(2)</vt:lpstr>
      <vt:lpstr>Task1(3)</vt:lpstr>
      <vt:lpstr>Task2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纪茂 史</cp:lastModifiedBy>
  <cp:revision>9</cp:revision>
  <dcterms:created xsi:type="dcterms:W3CDTF">2019-10-15T12:38:53Z</dcterms:created>
  <dcterms:modified xsi:type="dcterms:W3CDTF">2024-03-29T13:58:51Z</dcterms:modified>
</cp:coreProperties>
</file>