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8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6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E9C850-9A81-044A-E088-8EA5311D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473720"/>
            <a:ext cx="11887200" cy="231368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7B488F-86AE-4D93-23F1-1508C58B8B3B}"/>
              </a:ext>
            </a:extLst>
          </p:cNvPr>
          <p:cNvSpPr txBox="1"/>
          <p:nvPr/>
        </p:nvSpPr>
        <p:spPr>
          <a:xfrm>
            <a:off x="5320815" y="4081660"/>
            <a:ext cx="6032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In depth 2 nodes, 8 nodes will be terminated using the greedy solution of tour length 10.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1FEB1-3361-A6B5-2EA6-B9566C0D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" y="4274767"/>
            <a:ext cx="415774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7A1AE-2A04-1228-AE88-42C752925C40}"/>
              </a:ext>
            </a:extLst>
          </p:cNvPr>
          <p:cNvSpPr txBox="1"/>
          <p:nvPr/>
        </p:nvSpPr>
        <p:spPr>
          <a:xfrm>
            <a:off x="192505" y="1627866"/>
            <a:ext cx="11630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 will describe my opinion within an example.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dirty="0"/>
              <a:t>Here are 4 jobs and 4 machines, and I select           as the first job. The schedule is shown in followings:</a:t>
            </a:r>
          </a:p>
          <a:p>
            <a:r>
              <a:rPr lang="en-US" altLang="zh-CN" sz="3600" dirty="0"/>
              <a:t>  M1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M2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M3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M4</a:t>
            </a:r>
            <a:r>
              <a:rPr lang="zh-CN" altLang="en-US" sz="3600" dirty="0"/>
              <a:t>  </a:t>
            </a:r>
            <a:endParaRPr lang="en-US" altLang="zh-CN" sz="36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08428F-C403-1106-9E48-77FC3EA41EF7}"/>
              </a:ext>
            </a:extLst>
          </p:cNvPr>
          <p:cNvSpPr/>
          <p:nvPr/>
        </p:nvSpPr>
        <p:spPr>
          <a:xfrm>
            <a:off x="192505" y="2312153"/>
            <a:ext cx="770021" cy="34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C8820B-AE13-9AE0-0715-13B118E1696A}"/>
              </a:ext>
            </a:extLst>
          </p:cNvPr>
          <p:cNvSpPr/>
          <p:nvPr/>
        </p:nvSpPr>
        <p:spPr>
          <a:xfrm>
            <a:off x="1155031" y="2312153"/>
            <a:ext cx="770021" cy="3440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37401C-B74D-4F8F-5D37-8D1D8355152E}"/>
              </a:ext>
            </a:extLst>
          </p:cNvPr>
          <p:cNvSpPr/>
          <p:nvPr/>
        </p:nvSpPr>
        <p:spPr>
          <a:xfrm>
            <a:off x="2117557" y="2308371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3080083" y="2300807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138297-6971-6FBB-10AF-7F8DD803A9D8}"/>
              </a:ext>
            </a:extLst>
          </p:cNvPr>
          <p:cNvSpPr/>
          <p:nvPr/>
        </p:nvSpPr>
        <p:spPr>
          <a:xfrm>
            <a:off x="8590547" y="2886753"/>
            <a:ext cx="770021" cy="34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57B13D-4A18-BAF5-2C44-87F07C6108DB}"/>
              </a:ext>
            </a:extLst>
          </p:cNvPr>
          <p:cNvCxnSpPr>
            <a:cxnSpLocks/>
          </p:cNvCxnSpPr>
          <p:nvPr/>
        </p:nvCxnSpPr>
        <p:spPr>
          <a:xfrm>
            <a:off x="1155031" y="4490188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862DD3-39E5-A849-3225-1A0EAB82DF1B}"/>
              </a:ext>
            </a:extLst>
          </p:cNvPr>
          <p:cNvCxnSpPr>
            <a:cxnSpLocks/>
          </p:cNvCxnSpPr>
          <p:nvPr/>
        </p:nvCxnSpPr>
        <p:spPr>
          <a:xfrm>
            <a:off x="1155031" y="5091767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5BC9F-B52E-ED16-1C8D-91979B2DDE35}"/>
              </a:ext>
            </a:extLst>
          </p:cNvPr>
          <p:cNvCxnSpPr>
            <a:cxnSpLocks/>
          </p:cNvCxnSpPr>
          <p:nvPr/>
        </p:nvCxnSpPr>
        <p:spPr>
          <a:xfrm>
            <a:off x="1307431" y="5685325"/>
            <a:ext cx="9665369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71456A-0DA6-60F3-1F54-B05D9DE2EED3}"/>
              </a:ext>
            </a:extLst>
          </p:cNvPr>
          <p:cNvCxnSpPr/>
          <p:nvPr/>
        </p:nvCxnSpPr>
        <p:spPr>
          <a:xfrm>
            <a:off x="1147009" y="5685325"/>
            <a:ext cx="6336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9FAEC8-7C5B-47CA-FB61-F1D4DED0835E}"/>
              </a:ext>
            </a:extLst>
          </p:cNvPr>
          <p:cNvCxnSpPr>
            <a:cxnSpLocks/>
          </p:cNvCxnSpPr>
          <p:nvPr/>
        </p:nvCxnSpPr>
        <p:spPr>
          <a:xfrm flipV="1">
            <a:off x="1219198" y="6270927"/>
            <a:ext cx="9753602" cy="2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B61E52-B1F3-0B26-01A2-D3A0559A04CF}"/>
              </a:ext>
            </a:extLst>
          </p:cNvPr>
          <p:cNvSpPr/>
          <p:nvPr/>
        </p:nvSpPr>
        <p:spPr>
          <a:xfrm>
            <a:off x="1195134" y="4115609"/>
            <a:ext cx="770021" cy="35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BC1B22-8E27-0F84-E76F-C8A2295688A6}"/>
              </a:ext>
            </a:extLst>
          </p:cNvPr>
          <p:cNvSpPr/>
          <p:nvPr/>
        </p:nvSpPr>
        <p:spPr>
          <a:xfrm>
            <a:off x="1925053" y="4739717"/>
            <a:ext cx="465222" cy="329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C035B-C7DB-E031-D4BA-4ECD69E4112A}"/>
              </a:ext>
            </a:extLst>
          </p:cNvPr>
          <p:cNvSpPr/>
          <p:nvPr/>
        </p:nvSpPr>
        <p:spPr>
          <a:xfrm>
            <a:off x="2390275" y="5313303"/>
            <a:ext cx="1363581" cy="362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0286D3-93FC-ED3E-B3B6-C2F44E6998C1}"/>
              </a:ext>
            </a:extLst>
          </p:cNvPr>
          <p:cNvSpPr/>
          <p:nvPr/>
        </p:nvSpPr>
        <p:spPr>
          <a:xfrm>
            <a:off x="3818017" y="5928872"/>
            <a:ext cx="1058783" cy="349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1965155" y="4128008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4C1804-074F-147A-4A55-2CD857509C74}"/>
              </a:ext>
            </a:extLst>
          </p:cNvPr>
          <p:cNvSpPr/>
          <p:nvPr/>
        </p:nvSpPr>
        <p:spPr>
          <a:xfrm>
            <a:off x="2963778" y="4729586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3974432" y="5323528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4940971" y="5938866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8ED656-CFA4-EA51-91DD-B40E0EAD00D2}"/>
              </a:ext>
            </a:extLst>
          </p:cNvPr>
          <p:cNvSpPr/>
          <p:nvPr/>
        </p:nvSpPr>
        <p:spPr>
          <a:xfrm>
            <a:off x="2963779" y="4128007"/>
            <a:ext cx="372980" cy="3508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8AB8FD-5C34-2ADF-85A8-A0E414914709}"/>
              </a:ext>
            </a:extLst>
          </p:cNvPr>
          <p:cNvSpPr/>
          <p:nvPr/>
        </p:nvSpPr>
        <p:spPr>
          <a:xfrm>
            <a:off x="3974432" y="4736491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80CD1DF-6E00-F040-5759-2C18165B06C4}"/>
              </a:ext>
            </a:extLst>
          </p:cNvPr>
          <p:cNvSpPr/>
          <p:nvPr/>
        </p:nvSpPr>
        <p:spPr>
          <a:xfrm>
            <a:off x="4977062" y="5325607"/>
            <a:ext cx="348918" cy="3757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591DA0F-9AD3-537A-07C5-79CAD5020042}"/>
              </a:ext>
            </a:extLst>
          </p:cNvPr>
          <p:cNvSpPr/>
          <p:nvPr/>
        </p:nvSpPr>
        <p:spPr>
          <a:xfrm>
            <a:off x="5967662" y="5926902"/>
            <a:ext cx="497305" cy="3440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AD4544-E9B0-D268-C78F-FDE1D76058C1}"/>
              </a:ext>
            </a:extLst>
          </p:cNvPr>
          <p:cNvSpPr/>
          <p:nvPr/>
        </p:nvSpPr>
        <p:spPr>
          <a:xfrm>
            <a:off x="3336759" y="4136029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4766511" y="4729585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5566615" y="5325254"/>
            <a:ext cx="2017294" cy="36006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7583909" y="5950896"/>
            <a:ext cx="1110908" cy="33600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7A1AE-2A04-1228-AE88-42C752925C40}"/>
              </a:ext>
            </a:extLst>
          </p:cNvPr>
          <p:cNvSpPr txBox="1"/>
          <p:nvPr/>
        </p:nvSpPr>
        <p:spPr>
          <a:xfrm>
            <a:off x="192505" y="1627866"/>
            <a:ext cx="11630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As for lower bound, I compress the wait time for all tasks except the first for all machines. And then add a period which is the shortest time in the remains jobs of the last machine(  ).</a:t>
            </a:r>
          </a:p>
          <a:p>
            <a:r>
              <a:rPr lang="en-US" altLang="zh-CN" sz="3600" dirty="0"/>
              <a:t>Then select the maximum total time from all machines.  </a:t>
            </a:r>
          </a:p>
          <a:p>
            <a:endParaRPr lang="en-US" altLang="zh-CN" sz="3600" dirty="0"/>
          </a:p>
          <a:p>
            <a:r>
              <a:rPr lang="en-US" altLang="zh-CN" sz="3600" dirty="0"/>
              <a:t>  M1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M2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M3</a:t>
            </a:r>
          </a:p>
          <a:p>
            <a:r>
              <a:rPr lang="zh-CN" altLang="en-US" sz="3600" dirty="0"/>
              <a:t>  </a:t>
            </a:r>
            <a:r>
              <a:rPr lang="en-US" altLang="zh-CN" sz="3600" dirty="0"/>
              <a:t>M4</a:t>
            </a:r>
            <a:r>
              <a:rPr lang="zh-CN" altLang="en-US" sz="3600" dirty="0"/>
              <a:t>  </a:t>
            </a:r>
            <a:endParaRPr lang="en-US" altLang="zh-CN" sz="36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757B13D-4A18-BAF5-2C44-87F07C6108DB}"/>
              </a:ext>
            </a:extLst>
          </p:cNvPr>
          <p:cNvCxnSpPr>
            <a:cxnSpLocks/>
          </p:cNvCxnSpPr>
          <p:nvPr/>
        </p:nvCxnSpPr>
        <p:spPr>
          <a:xfrm>
            <a:off x="1203378" y="4864474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862DD3-39E5-A849-3225-1A0EAB82DF1B}"/>
              </a:ext>
            </a:extLst>
          </p:cNvPr>
          <p:cNvCxnSpPr>
            <a:cxnSpLocks/>
          </p:cNvCxnSpPr>
          <p:nvPr/>
        </p:nvCxnSpPr>
        <p:spPr>
          <a:xfrm>
            <a:off x="1179314" y="5385523"/>
            <a:ext cx="967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5BC9F-B52E-ED16-1C8D-91979B2DDE35}"/>
              </a:ext>
            </a:extLst>
          </p:cNvPr>
          <p:cNvCxnSpPr>
            <a:cxnSpLocks/>
          </p:cNvCxnSpPr>
          <p:nvPr/>
        </p:nvCxnSpPr>
        <p:spPr>
          <a:xfrm>
            <a:off x="1331714" y="5946997"/>
            <a:ext cx="9665369" cy="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71456A-0DA6-60F3-1F54-B05D9DE2EED3}"/>
              </a:ext>
            </a:extLst>
          </p:cNvPr>
          <p:cNvCxnSpPr/>
          <p:nvPr/>
        </p:nvCxnSpPr>
        <p:spPr>
          <a:xfrm>
            <a:off x="1171292" y="5946997"/>
            <a:ext cx="6336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9FAEC8-7C5B-47CA-FB61-F1D4DED0835E}"/>
              </a:ext>
            </a:extLst>
          </p:cNvPr>
          <p:cNvCxnSpPr>
            <a:cxnSpLocks/>
          </p:cNvCxnSpPr>
          <p:nvPr/>
        </p:nvCxnSpPr>
        <p:spPr>
          <a:xfrm flipV="1">
            <a:off x="1243481" y="6436347"/>
            <a:ext cx="9753602" cy="2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B61E52-B1F3-0B26-01A2-D3A0559A04CF}"/>
              </a:ext>
            </a:extLst>
          </p:cNvPr>
          <p:cNvSpPr/>
          <p:nvPr/>
        </p:nvSpPr>
        <p:spPr>
          <a:xfrm>
            <a:off x="1243481" y="4489895"/>
            <a:ext cx="770021" cy="35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BC1B22-8E27-0F84-E76F-C8A2295688A6}"/>
              </a:ext>
            </a:extLst>
          </p:cNvPr>
          <p:cNvSpPr/>
          <p:nvPr/>
        </p:nvSpPr>
        <p:spPr>
          <a:xfrm>
            <a:off x="1949336" y="5033473"/>
            <a:ext cx="465222" cy="329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C035B-C7DB-E031-D4BA-4ECD69E4112A}"/>
              </a:ext>
            </a:extLst>
          </p:cNvPr>
          <p:cNvSpPr/>
          <p:nvPr/>
        </p:nvSpPr>
        <p:spPr>
          <a:xfrm>
            <a:off x="2414558" y="5574975"/>
            <a:ext cx="1363581" cy="362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0286D3-93FC-ED3E-B3B6-C2F44E6998C1}"/>
              </a:ext>
            </a:extLst>
          </p:cNvPr>
          <p:cNvSpPr/>
          <p:nvPr/>
        </p:nvSpPr>
        <p:spPr>
          <a:xfrm>
            <a:off x="3842300" y="6094292"/>
            <a:ext cx="1058783" cy="349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2013502" y="4502294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4C1804-074F-147A-4A55-2CD857509C74}"/>
              </a:ext>
            </a:extLst>
          </p:cNvPr>
          <p:cNvSpPr/>
          <p:nvPr/>
        </p:nvSpPr>
        <p:spPr>
          <a:xfrm>
            <a:off x="2414558" y="5023341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3790169" y="5585200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253FFA7-810B-A47A-5114-FEEC71661F62}"/>
              </a:ext>
            </a:extLst>
          </p:cNvPr>
          <p:cNvSpPr/>
          <p:nvPr/>
        </p:nvSpPr>
        <p:spPr>
          <a:xfrm>
            <a:off x="4917128" y="6104286"/>
            <a:ext cx="1002629" cy="3440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8ED656-CFA4-EA51-91DD-B40E0EAD00D2}"/>
              </a:ext>
            </a:extLst>
          </p:cNvPr>
          <p:cNvSpPr/>
          <p:nvPr/>
        </p:nvSpPr>
        <p:spPr>
          <a:xfrm>
            <a:off x="3012126" y="4502293"/>
            <a:ext cx="372980" cy="3508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8AB8FD-5C34-2ADF-85A8-A0E414914709}"/>
              </a:ext>
            </a:extLst>
          </p:cNvPr>
          <p:cNvSpPr/>
          <p:nvPr/>
        </p:nvSpPr>
        <p:spPr>
          <a:xfrm>
            <a:off x="3421197" y="5030247"/>
            <a:ext cx="770021" cy="3440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80CD1DF-6E00-F040-5759-2C18165B06C4}"/>
              </a:ext>
            </a:extLst>
          </p:cNvPr>
          <p:cNvSpPr/>
          <p:nvPr/>
        </p:nvSpPr>
        <p:spPr>
          <a:xfrm>
            <a:off x="4808841" y="5587279"/>
            <a:ext cx="348918" cy="3757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591DA0F-9AD3-537A-07C5-79CAD5020042}"/>
              </a:ext>
            </a:extLst>
          </p:cNvPr>
          <p:cNvSpPr/>
          <p:nvPr/>
        </p:nvSpPr>
        <p:spPr>
          <a:xfrm>
            <a:off x="5943819" y="6116316"/>
            <a:ext cx="497305" cy="3200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AD4544-E9B0-D268-C78F-FDE1D76058C1}"/>
              </a:ext>
            </a:extLst>
          </p:cNvPr>
          <p:cNvSpPr/>
          <p:nvPr/>
        </p:nvSpPr>
        <p:spPr>
          <a:xfrm>
            <a:off x="3385106" y="4510315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4173169" y="5022783"/>
            <a:ext cx="770021" cy="3440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5173806" y="5586926"/>
            <a:ext cx="2017294" cy="36006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1358DE-708F-8962-E235-2940DA8316D8}"/>
              </a:ext>
            </a:extLst>
          </p:cNvPr>
          <p:cNvSpPr/>
          <p:nvPr/>
        </p:nvSpPr>
        <p:spPr>
          <a:xfrm>
            <a:off x="6453162" y="6116316"/>
            <a:ext cx="1110908" cy="33600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C6C937-69B9-D6D0-B24F-C4F05258E4BC}"/>
              </a:ext>
            </a:extLst>
          </p:cNvPr>
          <p:cNvSpPr/>
          <p:nvPr/>
        </p:nvSpPr>
        <p:spPr>
          <a:xfrm>
            <a:off x="11295646" y="2883615"/>
            <a:ext cx="186490" cy="4050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08FC1D-1141-0FE8-71F2-E5A030AEFB20}"/>
              </a:ext>
            </a:extLst>
          </p:cNvPr>
          <p:cNvSpPr/>
          <p:nvPr/>
        </p:nvSpPr>
        <p:spPr>
          <a:xfrm>
            <a:off x="4173169" y="4510317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B653AF2-B337-0A6A-420E-DDC19CEEC8D4}"/>
              </a:ext>
            </a:extLst>
          </p:cNvPr>
          <p:cNvSpPr/>
          <p:nvPr/>
        </p:nvSpPr>
        <p:spPr>
          <a:xfrm>
            <a:off x="4957236" y="5030247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26F2ED-17BE-9B88-E45C-95F874F81A53}"/>
              </a:ext>
            </a:extLst>
          </p:cNvPr>
          <p:cNvSpPr/>
          <p:nvPr/>
        </p:nvSpPr>
        <p:spPr>
          <a:xfrm>
            <a:off x="7207144" y="5597500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4C577F-779F-50FF-AA5D-290C2B154C61}"/>
              </a:ext>
            </a:extLst>
          </p:cNvPr>
          <p:cNvSpPr/>
          <p:nvPr/>
        </p:nvSpPr>
        <p:spPr>
          <a:xfrm>
            <a:off x="7576108" y="6089543"/>
            <a:ext cx="497305" cy="3440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B2839D-8C78-35B1-D913-92292CE752D6}"/>
              </a:ext>
            </a:extLst>
          </p:cNvPr>
          <p:cNvCxnSpPr/>
          <p:nvPr/>
        </p:nvCxnSpPr>
        <p:spPr>
          <a:xfrm flipV="1">
            <a:off x="8065391" y="3539061"/>
            <a:ext cx="0" cy="2897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E1626DB-3D1F-1742-7F4B-006D697BB4C0}"/>
              </a:ext>
            </a:extLst>
          </p:cNvPr>
          <p:cNvSpPr txBox="1"/>
          <p:nvPr/>
        </p:nvSpPr>
        <p:spPr>
          <a:xfrm>
            <a:off x="8065391" y="3747609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Lower 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Task3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6D54A-DD2C-4DEC-01EA-9BAC31BB9D58}"/>
              </a:ext>
            </a:extLst>
          </p:cNvPr>
          <p:cNvSpPr txBox="1"/>
          <p:nvPr/>
        </p:nvSpPr>
        <p:spPr>
          <a:xfrm>
            <a:off x="120317" y="1627866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 use a code to estimate the time of m-machine-n-jobs flow task. I set a series of n and record their running time and shown in the following picture.</a:t>
            </a:r>
          </a:p>
          <a:p>
            <a:r>
              <a:rPr lang="en-US" altLang="zh-CN" sz="2800" dirty="0"/>
              <a:t>For n is from 200000 to 400000, it needs about 4s. Therefore, about one hour, it can solve the problem with n = 30000000 within 1 hour.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6FF633-8799-878E-DD76-F6B929B69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67983"/>
              </p:ext>
            </p:extLst>
          </p:nvPr>
        </p:nvGraphicFramePr>
        <p:xfrm>
          <a:off x="1323475" y="4007191"/>
          <a:ext cx="78634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57">
                  <a:extLst>
                    <a:ext uri="{9D8B030D-6E8A-4147-A177-3AD203B41FA5}">
                      <a16:colId xmlns:a16="http://schemas.microsoft.com/office/drawing/2014/main" val="2396134053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1748383096"/>
                    </a:ext>
                  </a:extLst>
                </a:gridCol>
                <a:gridCol w="875501">
                  <a:extLst>
                    <a:ext uri="{9D8B030D-6E8A-4147-A177-3AD203B41FA5}">
                      <a16:colId xmlns:a16="http://schemas.microsoft.com/office/drawing/2014/main" val="3473720274"/>
                    </a:ext>
                  </a:extLst>
                </a:gridCol>
                <a:gridCol w="1123349">
                  <a:extLst>
                    <a:ext uri="{9D8B030D-6E8A-4147-A177-3AD203B41FA5}">
                      <a16:colId xmlns:a16="http://schemas.microsoft.com/office/drawing/2014/main" val="3770295079"/>
                    </a:ext>
                  </a:extLst>
                </a:gridCol>
                <a:gridCol w="1123349">
                  <a:extLst>
                    <a:ext uri="{9D8B030D-6E8A-4147-A177-3AD203B41FA5}">
                      <a16:colId xmlns:a16="http://schemas.microsoft.com/office/drawing/2014/main" val="2310430015"/>
                    </a:ext>
                  </a:extLst>
                </a:gridCol>
                <a:gridCol w="1123349">
                  <a:extLst>
                    <a:ext uri="{9D8B030D-6E8A-4147-A177-3AD203B41FA5}">
                      <a16:colId xmlns:a16="http://schemas.microsoft.com/office/drawing/2014/main" val="2943089032"/>
                    </a:ext>
                  </a:extLst>
                </a:gridCol>
                <a:gridCol w="1123349">
                  <a:extLst>
                    <a:ext uri="{9D8B030D-6E8A-4147-A177-3AD203B41FA5}">
                      <a16:colId xmlns:a16="http://schemas.microsoft.com/office/drawing/2014/main" val="328021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8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38.829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368.907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3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Optimization Methods Lab 6 Session</vt:lpstr>
      <vt:lpstr>Task1</vt:lpstr>
      <vt:lpstr>Task2</vt:lpstr>
      <vt:lpstr>Task2</vt:lpstr>
      <vt:lpstr>Task3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18</cp:revision>
  <dcterms:created xsi:type="dcterms:W3CDTF">2019-10-15T12:38:53Z</dcterms:created>
  <dcterms:modified xsi:type="dcterms:W3CDTF">2024-04-01T12:17:41Z</dcterms:modified>
</cp:coreProperties>
</file>