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71" r:id="rId5"/>
    <p:sldId id="260" r:id="rId6"/>
    <p:sldId id="265" r:id="rId7"/>
    <p:sldId id="259" r:id="rId8"/>
    <p:sldId id="270" r:id="rId9"/>
    <p:sldId id="266" r:id="rId10"/>
    <p:sldId id="261" r:id="rId11"/>
    <p:sldId id="268" r:id="rId12"/>
    <p:sldId id="269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arts and Icons" id="{0F1087FC-86C0-4742-A626-495A0CBC3374}">
          <p14:sldIdLst>
            <p14:sldId id="256"/>
            <p14:sldId id="257"/>
            <p14:sldId id="272"/>
            <p14:sldId id="271"/>
            <p14:sldId id="260"/>
            <p14:sldId id="265"/>
          </p14:sldIdLst>
        </p14:section>
        <p14:section name="Visual Ideas" id="{A93DA381-33FC-4F9F-B096-A99F2ED486BA}">
          <p14:sldIdLst>
            <p14:sldId id="259"/>
            <p14:sldId id="270"/>
            <p14:sldId id="266"/>
            <p14:sldId id="261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4FF1F-A45F-4D7B-9C73-9510C4A07D3E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66412-2A90-46B8-BBBB-5FCD621908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80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4FF1F-A45F-4D7B-9C73-9510C4A07D3E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66412-2A90-46B8-BBBB-5FCD621908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246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4FF1F-A45F-4D7B-9C73-9510C4A07D3E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66412-2A90-46B8-BBBB-5FCD621908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5159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4FF1F-A45F-4D7B-9C73-9510C4A07D3E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66412-2A90-46B8-BBBB-5FCD621908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485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4FF1F-A45F-4D7B-9C73-9510C4A07D3E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66412-2A90-46B8-BBBB-5FCD621908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97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4FF1F-A45F-4D7B-9C73-9510C4A07D3E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66412-2A90-46B8-BBBB-5FCD621908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0034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4FF1F-A45F-4D7B-9C73-9510C4A07D3E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66412-2A90-46B8-BBBB-5FCD621908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3389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4FF1F-A45F-4D7B-9C73-9510C4A07D3E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66412-2A90-46B8-BBBB-5FCD621908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60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4FF1F-A45F-4D7B-9C73-9510C4A07D3E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66412-2A90-46B8-BBBB-5FCD621908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8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4FF1F-A45F-4D7B-9C73-9510C4A07D3E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66412-2A90-46B8-BBBB-5FCD621908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1069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4FF1F-A45F-4D7B-9C73-9510C4A07D3E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66412-2A90-46B8-BBBB-5FCD621908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481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4FF1F-A45F-4D7B-9C73-9510C4A07D3E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66412-2A90-46B8-BBBB-5FCD621908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20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9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jpe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7" Type="http://schemas.openxmlformats.org/officeDocument/2006/relationships/image" Target="../media/image38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23.png"/><Relationship Id="rId7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7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420936" y="964758"/>
            <a:ext cx="621792" cy="62179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449013" y="1813536"/>
            <a:ext cx="203039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6321" y="351630"/>
            <a:ext cx="693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Text</a:t>
            </a:r>
            <a:endParaRPr lang="ru-RU" sz="2400" dirty="0"/>
          </a:p>
        </p:txBody>
      </p:sp>
      <p:sp>
        <p:nvSpPr>
          <p:cNvPr id="9" name="Овал 8"/>
          <p:cNvSpPr/>
          <p:nvPr/>
        </p:nvSpPr>
        <p:spPr>
          <a:xfrm>
            <a:off x="1366467" y="1040697"/>
            <a:ext cx="469914" cy="4699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160120" y="1116012"/>
            <a:ext cx="319284" cy="3192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3294276" y="599793"/>
            <a:ext cx="1372518" cy="1351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5388068" y="599793"/>
            <a:ext cx="1372518" cy="135172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Овал 13"/>
          <p:cNvSpPr/>
          <p:nvPr/>
        </p:nvSpPr>
        <p:spPr>
          <a:xfrm>
            <a:off x="9014825" y="599793"/>
            <a:ext cx="1372518" cy="135172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6076840" y="4875146"/>
            <a:ext cx="556348" cy="6626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9107710" y="2747717"/>
            <a:ext cx="1186747" cy="133122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5388068" y="4875146"/>
            <a:ext cx="562605" cy="6700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sp>
        <p:nvSpPr>
          <p:cNvPr id="18" name="Блок-схема: альтернативный процесс 17">
            <a:extLst>
              <a:ext uri="{FF2B5EF4-FFF2-40B4-BE49-F238E27FC236}">
                <a16:creationId xmlns:a16="http://schemas.microsoft.com/office/drawing/2014/main" id="{BE8F4DAB-B469-4239-AD97-0A5BE44997F2}"/>
              </a:ext>
            </a:extLst>
          </p:cNvPr>
          <p:cNvSpPr/>
          <p:nvPr/>
        </p:nvSpPr>
        <p:spPr>
          <a:xfrm>
            <a:off x="3387161" y="2747718"/>
            <a:ext cx="1186747" cy="1331221"/>
          </a:xfrm>
          <a:prstGeom prst="flowChartAlternate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9" name="Блок-схема: альтернативный процесс 18">
            <a:extLst>
              <a:ext uri="{FF2B5EF4-FFF2-40B4-BE49-F238E27FC236}">
                <a16:creationId xmlns:a16="http://schemas.microsoft.com/office/drawing/2014/main" id="{BB5F458A-ED61-4A49-9E4E-5332CCD005EA}"/>
              </a:ext>
            </a:extLst>
          </p:cNvPr>
          <p:cNvSpPr/>
          <p:nvPr/>
        </p:nvSpPr>
        <p:spPr>
          <a:xfrm>
            <a:off x="5480953" y="2747718"/>
            <a:ext cx="1186747" cy="1331221"/>
          </a:xfrm>
          <a:prstGeom prst="flowChartAlternate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0" name="Блок-схема: альтернативный процесс 19">
            <a:extLst>
              <a:ext uri="{FF2B5EF4-FFF2-40B4-BE49-F238E27FC236}">
                <a16:creationId xmlns:a16="http://schemas.microsoft.com/office/drawing/2014/main" id="{14F5AAE6-CE94-4D7A-B8B4-E0E4D1138DE9}"/>
              </a:ext>
            </a:extLst>
          </p:cNvPr>
          <p:cNvSpPr/>
          <p:nvPr/>
        </p:nvSpPr>
        <p:spPr>
          <a:xfrm>
            <a:off x="7294331" y="2747717"/>
            <a:ext cx="1186747" cy="1331221"/>
          </a:xfrm>
          <a:prstGeom prst="flowChartAlternateProces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Овал 20"/>
          <p:cNvSpPr/>
          <p:nvPr/>
        </p:nvSpPr>
        <p:spPr>
          <a:xfrm>
            <a:off x="7201446" y="590625"/>
            <a:ext cx="1372518" cy="135172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Стрелка вправо 21"/>
          <p:cNvSpPr/>
          <p:nvPr/>
        </p:nvSpPr>
        <p:spPr>
          <a:xfrm>
            <a:off x="449013" y="2932251"/>
            <a:ext cx="2030390" cy="5553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 вправо 22"/>
          <p:cNvSpPr/>
          <p:nvPr/>
        </p:nvSpPr>
        <p:spPr>
          <a:xfrm>
            <a:off x="449012" y="3654235"/>
            <a:ext cx="2030391" cy="574881"/>
          </a:xfrm>
          <a:prstGeom prst="rightArrow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Text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452275" y="2038715"/>
            <a:ext cx="2027128" cy="0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420936" y="4727857"/>
            <a:ext cx="205846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420935" y="5190877"/>
            <a:ext cx="2058467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Цилиндр 28"/>
          <p:cNvSpPr/>
          <p:nvPr/>
        </p:nvSpPr>
        <p:spPr>
          <a:xfrm>
            <a:off x="5578684" y="5778178"/>
            <a:ext cx="852874" cy="909492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DB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995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atatable Icon - Download Datatable Icon 935839 | Noun 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081" y="1134199"/>
            <a:ext cx="930275" cy="93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003862" y="1074060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 smtClean="0"/>
              <a:t>+</a:t>
            </a:r>
            <a:endParaRPr lang="ru-RU" b="1" dirty="0"/>
          </a:p>
        </p:txBody>
      </p:sp>
      <p:pic>
        <p:nvPicPr>
          <p:cNvPr id="6" name="Picture 6" descr="Connected, correlation, plot, scatter icon - Download on Iconfind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880" y="1656077"/>
            <a:ext cx="682625" cy="6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Pie Chart Logo Png , Transparent Cartoon - Jing.f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137" y="1210079"/>
            <a:ext cx="658237" cy="658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1880" y="786237"/>
            <a:ext cx="806114" cy="63817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957500" y="989066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/>
              <a:t>=</a:t>
            </a:r>
            <a:endParaRPr lang="ru-RU" b="1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97485" y="786237"/>
            <a:ext cx="1349490" cy="1278237"/>
          </a:xfrm>
          <a:prstGeom prst="rect">
            <a:avLst/>
          </a:prstGeom>
        </p:spPr>
      </p:pic>
      <p:grpSp>
        <p:nvGrpSpPr>
          <p:cNvPr id="11" name="Группа 10"/>
          <p:cNvGrpSpPr/>
          <p:nvPr/>
        </p:nvGrpSpPr>
        <p:grpSpPr>
          <a:xfrm>
            <a:off x="352243" y="1074060"/>
            <a:ext cx="1090749" cy="1090749"/>
            <a:chOff x="3734193" y="4144492"/>
            <a:chExt cx="1090749" cy="1090749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848100" y="4368800"/>
              <a:ext cx="869950" cy="64135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" name="Picture 4" descr="Datatable Icon - Download Datatable Icon 935839 | Noun Projec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4193" y="4144492"/>
              <a:ext cx="1090749" cy="10907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Группа 13"/>
          <p:cNvGrpSpPr/>
          <p:nvPr/>
        </p:nvGrpSpPr>
        <p:grpSpPr>
          <a:xfrm>
            <a:off x="3400485" y="1074061"/>
            <a:ext cx="1090749" cy="1090749"/>
            <a:chOff x="3044407" y="4520808"/>
            <a:chExt cx="1090749" cy="1090749"/>
          </a:xfrm>
        </p:grpSpPr>
        <p:sp>
          <p:nvSpPr>
            <p:cNvPr id="15" name="Прямоугольник 14"/>
            <p:cNvSpPr/>
            <p:nvPr/>
          </p:nvSpPr>
          <p:spPr>
            <a:xfrm>
              <a:off x="3156409" y="4745508"/>
              <a:ext cx="869950" cy="6413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6" name="Picture 4" descr="Datatable Icon - Download Datatable Icon 935839 | Noun Projec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4407" y="4520808"/>
              <a:ext cx="1090749" cy="10907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Группа 16"/>
          <p:cNvGrpSpPr/>
          <p:nvPr/>
        </p:nvGrpSpPr>
        <p:grpSpPr>
          <a:xfrm>
            <a:off x="1876364" y="1074061"/>
            <a:ext cx="1090749" cy="1090749"/>
            <a:chOff x="3287173" y="4592716"/>
            <a:chExt cx="1090749" cy="1090749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3399175" y="4817416"/>
              <a:ext cx="869950" cy="6413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9" name="Picture 4" descr="Datatable Icon - Download Datatable Icon 935839 | Noun Projec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7173" y="4592716"/>
              <a:ext cx="1090749" cy="10907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Овал 19"/>
          <p:cNvSpPr/>
          <p:nvPr/>
        </p:nvSpPr>
        <p:spPr>
          <a:xfrm>
            <a:off x="2113858" y="3163539"/>
            <a:ext cx="621792" cy="62179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Прямая соединительная линия 20"/>
          <p:cNvCxnSpPr>
            <a:stCxn id="20" idx="4"/>
            <a:endCxn id="25" idx="0"/>
          </p:cNvCxnSpPr>
          <p:nvPr/>
        </p:nvCxnSpPr>
        <p:spPr>
          <a:xfrm flipH="1">
            <a:off x="2418094" y="3785331"/>
            <a:ext cx="6660" cy="7741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13" idx="2"/>
            <a:endCxn id="20" idx="1"/>
          </p:cNvCxnSpPr>
          <p:nvPr/>
        </p:nvCxnSpPr>
        <p:spPr>
          <a:xfrm>
            <a:off x="897618" y="2164809"/>
            <a:ext cx="1307299" cy="10897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19" idx="2"/>
            <a:endCxn id="20" idx="0"/>
          </p:cNvCxnSpPr>
          <p:nvPr/>
        </p:nvCxnSpPr>
        <p:spPr>
          <a:xfrm>
            <a:off x="2421739" y="2164810"/>
            <a:ext cx="3015" cy="99872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>
            <a:stCxn id="16" idx="2"/>
            <a:endCxn id="20" idx="7"/>
          </p:cNvCxnSpPr>
          <p:nvPr/>
        </p:nvCxnSpPr>
        <p:spPr>
          <a:xfrm flipH="1">
            <a:off x="2644591" y="2164810"/>
            <a:ext cx="1301269" cy="10897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4" descr="Datatable Icon - Download Datatable Icon 935839 | Noun 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364" y="4559479"/>
            <a:ext cx="1083460" cy="108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Прямоугольник 25"/>
          <p:cNvSpPr/>
          <p:nvPr/>
        </p:nvSpPr>
        <p:spPr>
          <a:xfrm>
            <a:off x="2959824" y="3285025"/>
            <a:ext cx="8145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/>
              <a:t>unify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31813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/>
          <p:cNvSpPr/>
          <p:nvPr/>
        </p:nvSpPr>
        <p:spPr>
          <a:xfrm>
            <a:off x="1173018" y="406399"/>
            <a:ext cx="9384146" cy="508000"/>
          </a:xfrm>
          <a:prstGeom prst="roundRect">
            <a:avLst/>
          </a:prstGeom>
          <a:solidFill>
            <a:srgbClr val="D0E3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Analysis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239151" y="1182249"/>
            <a:ext cx="2815615" cy="101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Reading / Writing</a:t>
            </a:r>
            <a:endParaRPr lang="ru-RU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239150" y="2359883"/>
            <a:ext cx="2815615" cy="102523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Downloading / Uploading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239149" y="3551374"/>
            <a:ext cx="2815615" cy="102985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Archiving / Extraction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4490348" y="1197092"/>
            <a:ext cx="2815615" cy="341283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Processing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7741549" y="1163777"/>
            <a:ext cx="2815615" cy="341745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Providing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1896988" y="1710582"/>
            <a:ext cx="1499937" cy="34820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1896987" y="2872502"/>
            <a:ext cx="1499937" cy="34820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1896987" y="4066300"/>
            <a:ext cx="1499937" cy="34820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5115122" y="1710582"/>
            <a:ext cx="1499937" cy="34820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Aggregation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5115122" y="2167376"/>
            <a:ext cx="1499937" cy="34820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Visualization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8399387" y="1710581"/>
            <a:ext cx="1499937" cy="34820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Openpyxl</a:t>
            </a:r>
            <a:endParaRPr lang="ru-RU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895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34066" y="1464733"/>
            <a:ext cx="8559800" cy="36152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634066" y="1464734"/>
            <a:ext cx="8559800" cy="601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 flipH="1">
            <a:off x="5884332" y="1464734"/>
            <a:ext cx="4309531" cy="36152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/>
          </p:nvPr>
        </p:nvGraphicFramePr>
        <p:xfrm>
          <a:off x="1775935" y="2302722"/>
          <a:ext cx="1975456" cy="2540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864">
                  <a:extLst>
                    <a:ext uri="{9D8B030D-6E8A-4147-A177-3AD203B41FA5}">
                      <a16:colId xmlns:a16="http://schemas.microsoft.com/office/drawing/2014/main" val="922366140"/>
                    </a:ext>
                  </a:extLst>
                </a:gridCol>
                <a:gridCol w="493864">
                  <a:extLst>
                    <a:ext uri="{9D8B030D-6E8A-4147-A177-3AD203B41FA5}">
                      <a16:colId xmlns:a16="http://schemas.microsoft.com/office/drawing/2014/main" val="64528037"/>
                    </a:ext>
                  </a:extLst>
                </a:gridCol>
                <a:gridCol w="493864">
                  <a:extLst>
                    <a:ext uri="{9D8B030D-6E8A-4147-A177-3AD203B41FA5}">
                      <a16:colId xmlns:a16="http://schemas.microsoft.com/office/drawing/2014/main" val="4111145466"/>
                    </a:ext>
                  </a:extLst>
                </a:gridCol>
                <a:gridCol w="493864">
                  <a:extLst>
                    <a:ext uri="{9D8B030D-6E8A-4147-A177-3AD203B41FA5}">
                      <a16:colId xmlns:a16="http://schemas.microsoft.com/office/drawing/2014/main" val="1806202563"/>
                    </a:ext>
                  </a:extLst>
                </a:gridCol>
              </a:tblGrid>
              <a:tr h="659154"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/>
                        <a:t>   ∑</a:t>
                      </a:r>
                      <a:endParaRPr lang="ru-RU" sz="1500" dirty="0"/>
                    </a:p>
                  </a:txBody>
                  <a:tcPr marL="76737" marR="76737" marT="38368" marB="383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   A</a:t>
                      </a:r>
                      <a:endParaRPr lang="ru-RU" sz="1500" dirty="0"/>
                    </a:p>
                  </a:txBody>
                  <a:tcPr marL="76737" marR="76737" marT="38368" marB="383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  …</a:t>
                      </a:r>
                      <a:endParaRPr lang="ru-RU" sz="1500" dirty="0"/>
                    </a:p>
                  </a:txBody>
                  <a:tcPr marL="76737" marR="76737" marT="38368" marB="383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  B</a:t>
                      </a:r>
                      <a:endParaRPr lang="ru-RU" sz="1500" dirty="0"/>
                    </a:p>
                  </a:txBody>
                  <a:tcPr marL="76737" marR="76737" marT="38368" marB="38368"/>
                </a:tc>
                <a:extLst>
                  <a:ext uri="{0D108BD9-81ED-4DB2-BD59-A6C34878D82A}">
                    <a16:rowId xmlns:a16="http://schemas.microsoft.com/office/drawing/2014/main" val="3314821117"/>
                  </a:ext>
                </a:extLst>
              </a:tr>
              <a:tr h="627090">
                <a:tc>
                  <a:txBody>
                    <a:bodyPr/>
                    <a:lstStyle/>
                    <a:p>
                      <a:endParaRPr lang="ru-RU" sz="1500"/>
                    </a:p>
                  </a:txBody>
                  <a:tcPr marL="76737" marR="76737" marT="38368" marB="38368"/>
                </a:tc>
                <a:tc>
                  <a:txBody>
                    <a:bodyPr/>
                    <a:lstStyle/>
                    <a:p>
                      <a:endParaRPr lang="ru-RU" sz="1500" dirty="0"/>
                    </a:p>
                  </a:txBody>
                  <a:tcPr marL="76737" marR="76737" marT="38368" marB="38368"/>
                </a:tc>
                <a:tc>
                  <a:txBody>
                    <a:bodyPr/>
                    <a:lstStyle/>
                    <a:p>
                      <a:endParaRPr lang="ru-RU" sz="1500" dirty="0"/>
                    </a:p>
                  </a:txBody>
                  <a:tcPr marL="76737" marR="76737" marT="38368" marB="38368"/>
                </a:tc>
                <a:tc>
                  <a:txBody>
                    <a:bodyPr/>
                    <a:lstStyle/>
                    <a:p>
                      <a:endParaRPr lang="ru-RU" sz="1500"/>
                    </a:p>
                  </a:txBody>
                  <a:tcPr marL="76737" marR="76737" marT="38368" marB="38368"/>
                </a:tc>
                <a:extLst>
                  <a:ext uri="{0D108BD9-81ED-4DB2-BD59-A6C34878D82A}">
                    <a16:rowId xmlns:a16="http://schemas.microsoft.com/office/drawing/2014/main" val="1290484273"/>
                  </a:ext>
                </a:extLst>
              </a:tr>
              <a:tr h="627090">
                <a:tc>
                  <a:txBody>
                    <a:bodyPr/>
                    <a:lstStyle/>
                    <a:p>
                      <a:endParaRPr lang="ru-RU" sz="1500" dirty="0"/>
                    </a:p>
                  </a:txBody>
                  <a:tcPr marL="76737" marR="76737" marT="38368" marB="38368"/>
                </a:tc>
                <a:tc>
                  <a:txBody>
                    <a:bodyPr/>
                    <a:lstStyle/>
                    <a:p>
                      <a:endParaRPr lang="ru-RU" sz="1500"/>
                    </a:p>
                  </a:txBody>
                  <a:tcPr marL="76737" marR="76737" marT="38368" marB="38368"/>
                </a:tc>
                <a:tc>
                  <a:txBody>
                    <a:bodyPr/>
                    <a:lstStyle/>
                    <a:p>
                      <a:endParaRPr lang="ru-RU" sz="1500" dirty="0"/>
                    </a:p>
                  </a:txBody>
                  <a:tcPr marL="76737" marR="76737" marT="38368" marB="38368"/>
                </a:tc>
                <a:tc>
                  <a:txBody>
                    <a:bodyPr/>
                    <a:lstStyle/>
                    <a:p>
                      <a:endParaRPr lang="ru-RU" sz="1500" dirty="0"/>
                    </a:p>
                  </a:txBody>
                  <a:tcPr marL="76737" marR="76737" marT="38368" marB="38368"/>
                </a:tc>
                <a:extLst>
                  <a:ext uri="{0D108BD9-81ED-4DB2-BD59-A6C34878D82A}">
                    <a16:rowId xmlns:a16="http://schemas.microsoft.com/office/drawing/2014/main" val="42665546"/>
                  </a:ext>
                </a:extLst>
              </a:tr>
              <a:tr h="627090">
                <a:tc>
                  <a:txBody>
                    <a:bodyPr/>
                    <a:lstStyle/>
                    <a:p>
                      <a:endParaRPr lang="ru-RU" sz="1500" dirty="0"/>
                    </a:p>
                  </a:txBody>
                  <a:tcPr marL="76737" marR="76737" marT="38368" marB="38368"/>
                </a:tc>
                <a:tc>
                  <a:txBody>
                    <a:bodyPr/>
                    <a:lstStyle/>
                    <a:p>
                      <a:endParaRPr lang="ru-RU" sz="1500" dirty="0"/>
                    </a:p>
                  </a:txBody>
                  <a:tcPr marL="76737" marR="76737" marT="38368" marB="38368"/>
                </a:tc>
                <a:tc>
                  <a:txBody>
                    <a:bodyPr/>
                    <a:lstStyle/>
                    <a:p>
                      <a:endParaRPr lang="ru-RU" sz="1500" dirty="0"/>
                    </a:p>
                  </a:txBody>
                  <a:tcPr marL="76737" marR="76737" marT="38368" marB="38368"/>
                </a:tc>
                <a:tc>
                  <a:txBody>
                    <a:bodyPr/>
                    <a:lstStyle/>
                    <a:p>
                      <a:endParaRPr lang="ru-RU" sz="1500" dirty="0"/>
                    </a:p>
                  </a:txBody>
                  <a:tcPr marL="76737" marR="76737" marT="38368" marB="38368"/>
                </a:tc>
                <a:extLst>
                  <a:ext uri="{0D108BD9-81ED-4DB2-BD59-A6C34878D82A}">
                    <a16:rowId xmlns:a16="http://schemas.microsoft.com/office/drawing/2014/main" val="1741609231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/>
          </p:nvPr>
        </p:nvGraphicFramePr>
        <p:xfrm>
          <a:off x="3895735" y="2302722"/>
          <a:ext cx="1867584" cy="2540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96">
                  <a:extLst>
                    <a:ext uri="{9D8B030D-6E8A-4147-A177-3AD203B41FA5}">
                      <a16:colId xmlns:a16="http://schemas.microsoft.com/office/drawing/2014/main" val="922366140"/>
                    </a:ext>
                  </a:extLst>
                </a:gridCol>
                <a:gridCol w="466896">
                  <a:extLst>
                    <a:ext uri="{9D8B030D-6E8A-4147-A177-3AD203B41FA5}">
                      <a16:colId xmlns:a16="http://schemas.microsoft.com/office/drawing/2014/main" val="64528037"/>
                    </a:ext>
                  </a:extLst>
                </a:gridCol>
                <a:gridCol w="466896">
                  <a:extLst>
                    <a:ext uri="{9D8B030D-6E8A-4147-A177-3AD203B41FA5}">
                      <a16:colId xmlns:a16="http://schemas.microsoft.com/office/drawing/2014/main" val="4111145466"/>
                    </a:ext>
                  </a:extLst>
                </a:gridCol>
                <a:gridCol w="466896">
                  <a:extLst>
                    <a:ext uri="{9D8B030D-6E8A-4147-A177-3AD203B41FA5}">
                      <a16:colId xmlns:a16="http://schemas.microsoft.com/office/drawing/2014/main" val="1806202563"/>
                    </a:ext>
                  </a:extLst>
                </a:gridCol>
              </a:tblGrid>
              <a:tr h="659154"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/>
                        <a:t>   </a:t>
                      </a:r>
                      <a:r>
                        <a:rPr lang="en-US" sz="1500" dirty="0" smtClean="0"/>
                        <a:t>a</a:t>
                      </a:r>
                      <a:endParaRPr lang="ru-RU" sz="1500" dirty="0"/>
                    </a:p>
                  </a:txBody>
                  <a:tcPr marL="76737" marR="76737" marT="38368" marB="383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  b </a:t>
                      </a:r>
                      <a:endParaRPr lang="ru-RU" sz="1500" dirty="0"/>
                    </a:p>
                  </a:txBody>
                  <a:tcPr marL="76737" marR="76737" marT="38368" marB="383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 c</a:t>
                      </a:r>
                      <a:endParaRPr lang="ru-RU" sz="1500" dirty="0"/>
                    </a:p>
                  </a:txBody>
                  <a:tcPr marL="76737" marR="76737" marT="38368" marB="383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 d</a:t>
                      </a:r>
                      <a:endParaRPr lang="ru-RU" sz="1500" dirty="0"/>
                    </a:p>
                  </a:txBody>
                  <a:tcPr marL="76737" marR="76737" marT="38368" marB="38368"/>
                </a:tc>
                <a:extLst>
                  <a:ext uri="{0D108BD9-81ED-4DB2-BD59-A6C34878D82A}">
                    <a16:rowId xmlns:a16="http://schemas.microsoft.com/office/drawing/2014/main" val="3314821117"/>
                  </a:ext>
                </a:extLst>
              </a:tr>
              <a:tr h="627090">
                <a:tc>
                  <a:txBody>
                    <a:bodyPr/>
                    <a:lstStyle/>
                    <a:p>
                      <a:endParaRPr lang="ru-RU" sz="1500" dirty="0"/>
                    </a:p>
                  </a:txBody>
                  <a:tcPr marL="76737" marR="76737" marT="38368" marB="38368"/>
                </a:tc>
                <a:tc>
                  <a:txBody>
                    <a:bodyPr/>
                    <a:lstStyle/>
                    <a:p>
                      <a:endParaRPr lang="ru-RU" sz="1500" dirty="0"/>
                    </a:p>
                  </a:txBody>
                  <a:tcPr marL="76737" marR="76737" marT="38368" marB="38368"/>
                </a:tc>
                <a:tc>
                  <a:txBody>
                    <a:bodyPr/>
                    <a:lstStyle/>
                    <a:p>
                      <a:endParaRPr lang="ru-RU" sz="1500" dirty="0"/>
                    </a:p>
                  </a:txBody>
                  <a:tcPr marL="76737" marR="76737" marT="38368" marB="38368"/>
                </a:tc>
                <a:tc>
                  <a:txBody>
                    <a:bodyPr/>
                    <a:lstStyle/>
                    <a:p>
                      <a:endParaRPr lang="ru-RU" sz="1500" dirty="0"/>
                    </a:p>
                  </a:txBody>
                  <a:tcPr marL="76737" marR="76737" marT="38368" marB="38368"/>
                </a:tc>
                <a:extLst>
                  <a:ext uri="{0D108BD9-81ED-4DB2-BD59-A6C34878D82A}">
                    <a16:rowId xmlns:a16="http://schemas.microsoft.com/office/drawing/2014/main" val="1290484273"/>
                  </a:ext>
                </a:extLst>
              </a:tr>
              <a:tr h="627090">
                <a:tc>
                  <a:txBody>
                    <a:bodyPr/>
                    <a:lstStyle/>
                    <a:p>
                      <a:endParaRPr lang="ru-RU" sz="1500" dirty="0"/>
                    </a:p>
                  </a:txBody>
                  <a:tcPr marL="76737" marR="76737" marT="38368" marB="38368"/>
                </a:tc>
                <a:tc>
                  <a:txBody>
                    <a:bodyPr/>
                    <a:lstStyle/>
                    <a:p>
                      <a:endParaRPr lang="ru-RU" sz="1500" dirty="0"/>
                    </a:p>
                  </a:txBody>
                  <a:tcPr marL="76737" marR="76737" marT="38368" marB="38368"/>
                </a:tc>
                <a:tc>
                  <a:txBody>
                    <a:bodyPr/>
                    <a:lstStyle/>
                    <a:p>
                      <a:endParaRPr lang="ru-RU" sz="1500"/>
                    </a:p>
                  </a:txBody>
                  <a:tcPr marL="76737" marR="76737" marT="38368" marB="38368"/>
                </a:tc>
                <a:tc>
                  <a:txBody>
                    <a:bodyPr/>
                    <a:lstStyle/>
                    <a:p>
                      <a:endParaRPr lang="ru-RU" sz="1500"/>
                    </a:p>
                  </a:txBody>
                  <a:tcPr marL="76737" marR="76737" marT="38368" marB="38368"/>
                </a:tc>
                <a:extLst>
                  <a:ext uri="{0D108BD9-81ED-4DB2-BD59-A6C34878D82A}">
                    <a16:rowId xmlns:a16="http://schemas.microsoft.com/office/drawing/2014/main" val="42665546"/>
                  </a:ext>
                </a:extLst>
              </a:tr>
              <a:tr h="627090">
                <a:tc>
                  <a:txBody>
                    <a:bodyPr/>
                    <a:lstStyle/>
                    <a:p>
                      <a:endParaRPr lang="ru-RU" sz="1500" dirty="0"/>
                    </a:p>
                  </a:txBody>
                  <a:tcPr marL="76737" marR="76737" marT="38368" marB="38368"/>
                </a:tc>
                <a:tc>
                  <a:txBody>
                    <a:bodyPr/>
                    <a:lstStyle/>
                    <a:p>
                      <a:endParaRPr lang="ru-RU" sz="1500" dirty="0"/>
                    </a:p>
                  </a:txBody>
                  <a:tcPr marL="76737" marR="76737" marT="38368" marB="38368"/>
                </a:tc>
                <a:tc>
                  <a:txBody>
                    <a:bodyPr/>
                    <a:lstStyle/>
                    <a:p>
                      <a:endParaRPr lang="ru-RU" sz="1500" dirty="0"/>
                    </a:p>
                  </a:txBody>
                  <a:tcPr marL="76737" marR="76737" marT="38368" marB="38368"/>
                </a:tc>
                <a:tc>
                  <a:txBody>
                    <a:bodyPr/>
                    <a:lstStyle/>
                    <a:p>
                      <a:endParaRPr lang="ru-RU" sz="1500" dirty="0"/>
                    </a:p>
                  </a:txBody>
                  <a:tcPr marL="76737" marR="76737" marT="38368" marB="38368"/>
                </a:tc>
                <a:extLst>
                  <a:ext uri="{0D108BD9-81ED-4DB2-BD59-A6C34878D82A}">
                    <a16:rowId xmlns:a16="http://schemas.microsoft.com/office/drawing/2014/main" val="1741609231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/>
          </p:nvPr>
        </p:nvGraphicFramePr>
        <p:xfrm>
          <a:off x="6026201" y="2302722"/>
          <a:ext cx="1975456" cy="2540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864">
                  <a:extLst>
                    <a:ext uri="{9D8B030D-6E8A-4147-A177-3AD203B41FA5}">
                      <a16:colId xmlns:a16="http://schemas.microsoft.com/office/drawing/2014/main" val="922366140"/>
                    </a:ext>
                  </a:extLst>
                </a:gridCol>
                <a:gridCol w="493864">
                  <a:extLst>
                    <a:ext uri="{9D8B030D-6E8A-4147-A177-3AD203B41FA5}">
                      <a16:colId xmlns:a16="http://schemas.microsoft.com/office/drawing/2014/main" val="64528037"/>
                    </a:ext>
                  </a:extLst>
                </a:gridCol>
                <a:gridCol w="493864">
                  <a:extLst>
                    <a:ext uri="{9D8B030D-6E8A-4147-A177-3AD203B41FA5}">
                      <a16:colId xmlns:a16="http://schemas.microsoft.com/office/drawing/2014/main" val="4111145466"/>
                    </a:ext>
                  </a:extLst>
                </a:gridCol>
                <a:gridCol w="493864">
                  <a:extLst>
                    <a:ext uri="{9D8B030D-6E8A-4147-A177-3AD203B41FA5}">
                      <a16:colId xmlns:a16="http://schemas.microsoft.com/office/drawing/2014/main" val="1806202563"/>
                    </a:ext>
                  </a:extLst>
                </a:gridCol>
              </a:tblGrid>
              <a:tr h="659154"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/>
                        <a:t>   ∑</a:t>
                      </a:r>
                      <a:endParaRPr lang="ru-RU" sz="1500" dirty="0"/>
                    </a:p>
                  </a:txBody>
                  <a:tcPr marL="76737" marR="76737" marT="38368" marB="3836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   A</a:t>
                      </a:r>
                      <a:endParaRPr lang="ru-RU" sz="1500" dirty="0"/>
                    </a:p>
                  </a:txBody>
                  <a:tcPr marL="76737" marR="76737" marT="38368" marB="3836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  …</a:t>
                      </a:r>
                      <a:endParaRPr lang="ru-RU" sz="1500" dirty="0"/>
                    </a:p>
                  </a:txBody>
                  <a:tcPr marL="76737" marR="76737" marT="38368" marB="3836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  B</a:t>
                      </a:r>
                      <a:endParaRPr lang="ru-RU" sz="1500" dirty="0"/>
                    </a:p>
                  </a:txBody>
                  <a:tcPr marL="76737" marR="76737" marT="38368" marB="3836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821117"/>
                  </a:ext>
                </a:extLst>
              </a:tr>
              <a:tr h="627090">
                <a:tc>
                  <a:txBody>
                    <a:bodyPr/>
                    <a:lstStyle/>
                    <a:p>
                      <a:endParaRPr lang="ru-RU" sz="1500" dirty="0"/>
                    </a:p>
                  </a:txBody>
                  <a:tcPr marL="76737" marR="76737" marT="38368" marB="38368"/>
                </a:tc>
                <a:tc>
                  <a:txBody>
                    <a:bodyPr/>
                    <a:lstStyle/>
                    <a:p>
                      <a:endParaRPr lang="ru-RU" sz="1500" dirty="0"/>
                    </a:p>
                  </a:txBody>
                  <a:tcPr marL="76737" marR="76737" marT="38368" marB="38368"/>
                </a:tc>
                <a:tc>
                  <a:txBody>
                    <a:bodyPr/>
                    <a:lstStyle/>
                    <a:p>
                      <a:endParaRPr lang="ru-RU" sz="1500" dirty="0"/>
                    </a:p>
                  </a:txBody>
                  <a:tcPr marL="76737" marR="76737" marT="38368" marB="38368"/>
                </a:tc>
                <a:tc>
                  <a:txBody>
                    <a:bodyPr/>
                    <a:lstStyle/>
                    <a:p>
                      <a:endParaRPr lang="ru-RU" sz="1500" dirty="0"/>
                    </a:p>
                  </a:txBody>
                  <a:tcPr marL="76737" marR="76737" marT="38368" marB="38368"/>
                </a:tc>
                <a:extLst>
                  <a:ext uri="{0D108BD9-81ED-4DB2-BD59-A6C34878D82A}">
                    <a16:rowId xmlns:a16="http://schemas.microsoft.com/office/drawing/2014/main" val="1290484273"/>
                  </a:ext>
                </a:extLst>
              </a:tr>
              <a:tr h="627090">
                <a:tc>
                  <a:txBody>
                    <a:bodyPr/>
                    <a:lstStyle/>
                    <a:p>
                      <a:endParaRPr lang="ru-RU" sz="1500" dirty="0"/>
                    </a:p>
                  </a:txBody>
                  <a:tcPr marL="76737" marR="76737" marT="38368" marB="38368"/>
                </a:tc>
                <a:tc>
                  <a:txBody>
                    <a:bodyPr/>
                    <a:lstStyle/>
                    <a:p>
                      <a:endParaRPr lang="ru-RU" sz="1500"/>
                    </a:p>
                  </a:txBody>
                  <a:tcPr marL="76737" marR="76737" marT="38368" marB="38368"/>
                </a:tc>
                <a:tc>
                  <a:txBody>
                    <a:bodyPr/>
                    <a:lstStyle/>
                    <a:p>
                      <a:endParaRPr lang="ru-RU" sz="1500" dirty="0"/>
                    </a:p>
                  </a:txBody>
                  <a:tcPr marL="76737" marR="76737" marT="38368" marB="38368"/>
                </a:tc>
                <a:tc>
                  <a:txBody>
                    <a:bodyPr/>
                    <a:lstStyle/>
                    <a:p>
                      <a:endParaRPr lang="ru-RU" sz="1500" dirty="0"/>
                    </a:p>
                  </a:txBody>
                  <a:tcPr marL="76737" marR="76737" marT="38368" marB="38368"/>
                </a:tc>
                <a:extLst>
                  <a:ext uri="{0D108BD9-81ED-4DB2-BD59-A6C34878D82A}">
                    <a16:rowId xmlns:a16="http://schemas.microsoft.com/office/drawing/2014/main" val="42665546"/>
                  </a:ext>
                </a:extLst>
              </a:tr>
              <a:tr h="627090">
                <a:tc>
                  <a:txBody>
                    <a:bodyPr/>
                    <a:lstStyle/>
                    <a:p>
                      <a:endParaRPr lang="ru-RU" sz="1500" dirty="0"/>
                    </a:p>
                  </a:txBody>
                  <a:tcPr marL="76737" marR="76737" marT="38368" marB="38368"/>
                </a:tc>
                <a:tc>
                  <a:txBody>
                    <a:bodyPr/>
                    <a:lstStyle/>
                    <a:p>
                      <a:endParaRPr lang="ru-RU" sz="1500" dirty="0"/>
                    </a:p>
                  </a:txBody>
                  <a:tcPr marL="76737" marR="76737" marT="38368" marB="38368"/>
                </a:tc>
                <a:tc>
                  <a:txBody>
                    <a:bodyPr/>
                    <a:lstStyle/>
                    <a:p>
                      <a:endParaRPr lang="ru-RU" sz="1500" dirty="0"/>
                    </a:p>
                  </a:txBody>
                  <a:tcPr marL="76737" marR="76737" marT="38368" marB="38368"/>
                </a:tc>
                <a:tc>
                  <a:txBody>
                    <a:bodyPr/>
                    <a:lstStyle/>
                    <a:p>
                      <a:endParaRPr lang="ru-RU" sz="1500" dirty="0"/>
                    </a:p>
                  </a:txBody>
                  <a:tcPr marL="76737" marR="76737" marT="38368" marB="38368"/>
                </a:tc>
                <a:extLst>
                  <a:ext uri="{0D108BD9-81ED-4DB2-BD59-A6C34878D82A}">
                    <a16:rowId xmlns:a16="http://schemas.microsoft.com/office/drawing/2014/main" val="1741609231"/>
                  </a:ext>
                </a:extLst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/>
          </p:nvPr>
        </p:nvGraphicFramePr>
        <p:xfrm>
          <a:off x="8162935" y="2302722"/>
          <a:ext cx="1929328" cy="2540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332">
                  <a:extLst>
                    <a:ext uri="{9D8B030D-6E8A-4147-A177-3AD203B41FA5}">
                      <a16:colId xmlns:a16="http://schemas.microsoft.com/office/drawing/2014/main" val="922366140"/>
                    </a:ext>
                  </a:extLst>
                </a:gridCol>
                <a:gridCol w="482332">
                  <a:extLst>
                    <a:ext uri="{9D8B030D-6E8A-4147-A177-3AD203B41FA5}">
                      <a16:colId xmlns:a16="http://schemas.microsoft.com/office/drawing/2014/main" val="64528037"/>
                    </a:ext>
                  </a:extLst>
                </a:gridCol>
                <a:gridCol w="482332">
                  <a:extLst>
                    <a:ext uri="{9D8B030D-6E8A-4147-A177-3AD203B41FA5}">
                      <a16:colId xmlns:a16="http://schemas.microsoft.com/office/drawing/2014/main" val="4111145466"/>
                    </a:ext>
                  </a:extLst>
                </a:gridCol>
                <a:gridCol w="482332">
                  <a:extLst>
                    <a:ext uri="{9D8B030D-6E8A-4147-A177-3AD203B41FA5}">
                      <a16:colId xmlns:a16="http://schemas.microsoft.com/office/drawing/2014/main" val="1806202563"/>
                    </a:ext>
                  </a:extLst>
                </a:gridCol>
              </a:tblGrid>
              <a:tr h="659154"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/>
                        <a:t>   </a:t>
                      </a:r>
                      <a:r>
                        <a:rPr lang="en-US" sz="1500" dirty="0" smtClean="0"/>
                        <a:t>a</a:t>
                      </a:r>
                      <a:endParaRPr lang="ru-RU" sz="1500" dirty="0"/>
                    </a:p>
                  </a:txBody>
                  <a:tcPr marL="76737" marR="76737" marT="38368" marB="3836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  b </a:t>
                      </a:r>
                      <a:endParaRPr lang="ru-RU" sz="1500" dirty="0"/>
                    </a:p>
                  </a:txBody>
                  <a:tcPr marL="76737" marR="76737" marT="38368" marB="3836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 c</a:t>
                      </a:r>
                      <a:endParaRPr lang="ru-RU" sz="1500" dirty="0"/>
                    </a:p>
                  </a:txBody>
                  <a:tcPr marL="76737" marR="76737" marT="38368" marB="3836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 d</a:t>
                      </a:r>
                      <a:endParaRPr lang="ru-RU" sz="1500" dirty="0"/>
                    </a:p>
                  </a:txBody>
                  <a:tcPr marL="76737" marR="76737" marT="38368" marB="3836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821117"/>
                  </a:ext>
                </a:extLst>
              </a:tr>
              <a:tr h="627090">
                <a:tc>
                  <a:txBody>
                    <a:bodyPr/>
                    <a:lstStyle/>
                    <a:p>
                      <a:endParaRPr lang="ru-RU" sz="1500" dirty="0"/>
                    </a:p>
                  </a:txBody>
                  <a:tcPr marL="76737" marR="76737" marT="38368" marB="38368"/>
                </a:tc>
                <a:tc>
                  <a:txBody>
                    <a:bodyPr/>
                    <a:lstStyle/>
                    <a:p>
                      <a:endParaRPr lang="ru-RU" sz="1500" dirty="0"/>
                    </a:p>
                  </a:txBody>
                  <a:tcPr marL="76737" marR="76737" marT="38368" marB="38368"/>
                </a:tc>
                <a:tc>
                  <a:txBody>
                    <a:bodyPr/>
                    <a:lstStyle/>
                    <a:p>
                      <a:endParaRPr lang="ru-RU" sz="1500" dirty="0"/>
                    </a:p>
                  </a:txBody>
                  <a:tcPr marL="76737" marR="76737" marT="38368" marB="38368"/>
                </a:tc>
                <a:tc>
                  <a:txBody>
                    <a:bodyPr/>
                    <a:lstStyle/>
                    <a:p>
                      <a:endParaRPr lang="ru-RU" sz="1500" dirty="0"/>
                    </a:p>
                  </a:txBody>
                  <a:tcPr marL="76737" marR="76737" marT="38368" marB="38368"/>
                </a:tc>
                <a:extLst>
                  <a:ext uri="{0D108BD9-81ED-4DB2-BD59-A6C34878D82A}">
                    <a16:rowId xmlns:a16="http://schemas.microsoft.com/office/drawing/2014/main" val="1290484273"/>
                  </a:ext>
                </a:extLst>
              </a:tr>
              <a:tr h="627090">
                <a:tc>
                  <a:txBody>
                    <a:bodyPr/>
                    <a:lstStyle/>
                    <a:p>
                      <a:endParaRPr lang="ru-RU" sz="1500" dirty="0"/>
                    </a:p>
                  </a:txBody>
                  <a:tcPr marL="76737" marR="76737" marT="38368" marB="38368"/>
                </a:tc>
                <a:tc>
                  <a:txBody>
                    <a:bodyPr/>
                    <a:lstStyle/>
                    <a:p>
                      <a:endParaRPr lang="ru-RU" sz="1500"/>
                    </a:p>
                  </a:txBody>
                  <a:tcPr marL="76737" marR="76737" marT="38368" marB="38368"/>
                </a:tc>
                <a:tc>
                  <a:txBody>
                    <a:bodyPr/>
                    <a:lstStyle/>
                    <a:p>
                      <a:endParaRPr lang="ru-RU" sz="1500" dirty="0"/>
                    </a:p>
                  </a:txBody>
                  <a:tcPr marL="76737" marR="76737" marT="38368" marB="38368"/>
                </a:tc>
                <a:tc>
                  <a:txBody>
                    <a:bodyPr/>
                    <a:lstStyle/>
                    <a:p>
                      <a:endParaRPr lang="ru-RU" sz="1500"/>
                    </a:p>
                  </a:txBody>
                  <a:tcPr marL="76737" marR="76737" marT="38368" marB="38368"/>
                </a:tc>
                <a:extLst>
                  <a:ext uri="{0D108BD9-81ED-4DB2-BD59-A6C34878D82A}">
                    <a16:rowId xmlns:a16="http://schemas.microsoft.com/office/drawing/2014/main" val="42665546"/>
                  </a:ext>
                </a:extLst>
              </a:tr>
              <a:tr h="627090">
                <a:tc>
                  <a:txBody>
                    <a:bodyPr/>
                    <a:lstStyle/>
                    <a:p>
                      <a:endParaRPr lang="ru-RU" sz="1500" dirty="0"/>
                    </a:p>
                  </a:txBody>
                  <a:tcPr marL="76737" marR="76737" marT="38368" marB="38368"/>
                </a:tc>
                <a:tc>
                  <a:txBody>
                    <a:bodyPr/>
                    <a:lstStyle/>
                    <a:p>
                      <a:endParaRPr lang="ru-RU" sz="1500" dirty="0"/>
                    </a:p>
                  </a:txBody>
                  <a:tcPr marL="76737" marR="76737" marT="38368" marB="38368"/>
                </a:tc>
                <a:tc>
                  <a:txBody>
                    <a:bodyPr/>
                    <a:lstStyle/>
                    <a:p>
                      <a:endParaRPr lang="ru-RU" sz="1500" dirty="0"/>
                    </a:p>
                  </a:txBody>
                  <a:tcPr marL="76737" marR="76737" marT="38368" marB="38368"/>
                </a:tc>
                <a:tc>
                  <a:txBody>
                    <a:bodyPr/>
                    <a:lstStyle/>
                    <a:p>
                      <a:endParaRPr lang="ru-RU" sz="1500" dirty="0"/>
                    </a:p>
                  </a:txBody>
                  <a:tcPr marL="76737" marR="76737" marT="38368" marB="38368"/>
                </a:tc>
                <a:extLst>
                  <a:ext uri="{0D108BD9-81ED-4DB2-BD59-A6C34878D82A}">
                    <a16:rowId xmlns:a16="http://schemas.microsoft.com/office/drawing/2014/main" val="174160923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033173" y="1580635"/>
            <a:ext cx="343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Характеристика диалогов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6320879" y="1580635"/>
            <a:ext cx="343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Характеристика сообщений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9701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Clip art,Line art,Circle,Graphics,Black-and-white,Symbol,Illustration  #189586 - Free Icon Libra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004" y="3140607"/>
            <a:ext cx="1185291" cy="118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Operator - Free people ic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111" y="3109223"/>
            <a:ext cx="1211123" cy="121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Bot, chat, chatbot, digital, robo, robot icon - Download on Iconfind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163" y="3064938"/>
            <a:ext cx="1336628" cy="133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9378" y="2971039"/>
            <a:ext cx="1577357" cy="1524426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714" y="4656972"/>
            <a:ext cx="1342433" cy="1443037"/>
          </a:xfrm>
          <a:prstGeom prst="rect">
            <a:avLst/>
          </a:prstGeom>
        </p:spPr>
      </p:pic>
      <p:pic>
        <p:nvPicPr>
          <p:cNvPr id="19" name="Picture 2" descr="In App Icons - Download Free Vector Icons | Noun Projec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49" y="2871666"/>
            <a:ext cx="1524822" cy="152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4" descr="Customer - Free business icons">
            <a:extLst>
              <a:ext uri="{FF2B5EF4-FFF2-40B4-BE49-F238E27FC236}">
                <a16:creationId xmlns:a16="http://schemas.microsoft.com/office/drawing/2014/main" id="{4FD648C3-337C-49C1-918A-0B6B8EFCD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371" y="4742033"/>
            <a:ext cx="2424596" cy="127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Группа 31"/>
          <p:cNvGrpSpPr/>
          <p:nvPr/>
        </p:nvGrpSpPr>
        <p:grpSpPr>
          <a:xfrm>
            <a:off x="9719337" y="4742033"/>
            <a:ext cx="2248545" cy="2170461"/>
            <a:chOff x="2445651" y="2337425"/>
            <a:chExt cx="2445422" cy="2456903"/>
          </a:xfrm>
        </p:grpSpPr>
        <p:pic>
          <p:nvPicPr>
            <p:cNvPr id="33" name="Picture 14" descr="Analyst black icon concept Royalty Free Vector Image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909" y="2337425"/>
              <a:ext cx="2274910" cy="2456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Прямоугольник 33"/>
            <p:cNvSpPr/>
            <p:nvPr/>
          </p:nvSpPr>
          <p:spPr>
            <a:xfrm>
              <a:off x="2445651" y="4464510"/>
              <a:ext cx="2445422" cy="3298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35" name="Picture 12" descr="Architect, builder, developer, engineer, engineering, safety ...">
            <a:extLst>
              <a:ext uri="{FF2B5EF4-FFF2-40B4-BE49-F238E27FC236}">
                <a16:creationId xmlns:a16="http://schemas.microsoft.com/office/drawing/2014/main" id="{DA4A7CF6-8C3D-4076-A5DA-6CA36B44E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038" y="1129942"/>
            <a:ext cx="1225262" cy="122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Business Investor Icons - Download Free Vector Icons | Noun Project">
            <a:extLst>
              <a:ext uri="{FF2B5EF4-FFF2-40B4-BE49-F238E27FC236}">
                <a16:creationId xmlns:a16="http://schemas.microsoft.com/office/drawing/2014/main" id="{53852347-A67E-4854-941B-E1E23F8EC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582" y="1129942"/>
            <a:ext cx="1273046" cy="127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Tax dollar coin icon. isometric of tax dollar coin vector icon плакаты на  стену • плакаты евро, идея, продавать | myloview.ru">
            <a:extLst>
              <a:ext uri="{FF2B5EF4-FFF2-40B4-BE49-F238E27FC236}">
                <a16:creationId xmlns:a16="http://schemas.microsoft.com/office/drawing/2014/main" id="{49890D95-9C8F-417F-BDB2-2F37AC932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35" y="1050305"/>
            <a:ext cx="1352683" cy="135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820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21" y="4788755"/>
            <a:ext cx="2160256" cy="1582160"/>
          </a:xfrm>
          <a:prstGeom prst="rect">
            <a:avLst/>
          </a:prstGeom>
        </p:spPr>
      </p:pic>
      <p:pic>
        <p:nvPicPr>
          <p:cNvPr id="5" name="Picture 6" descr="Icloud Download Icon - Download in Glyph Sty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312" y="4989463"/>
            <a:ext cx="1381452" cy="1381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Иконка «База данных» — скачай бесплатно PNG и векторе">
            <a:extLst>
              <a:ext uri="{FF2B5EF4-FFF2-40B4-BE49-F238E27FC236}">
                <a16:creationId xmlns:a16="http://schemas.microsoft.com/office/drawing/2014/main" id="{58A280D1-4DA1-48B2-B438-A4C136DD9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72" y="3461523"/>
            <a:ext cx="1062284" cy="106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Build, builder, construction, home, house icon">
            <a:extLst>
              <a:ext uri="{FF2B5EF4-FFF2-40B4-BE49-F238E27FC236}">
                <a16:creationId xmlns:a16="http://schemas.microsoft.com/office/drawing/2014/main" id="{C6974693-06D6-4AAD-AEAA-A02D7DCE9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188" y="454129"/>
            <a:ext cx="946526" cy="94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House for rent, landed property, property rental, relocation ...">
            <a:extLst>
              <a:ext uri="{FF2B5EF4-FFF2-40B4-BE49-F238E27FC236}">
                <a16:creationId xmlns:a16="http://schemas.microsoft.com/office/drawing/2014/main" id="{917B4C6E-7137-4BB8-A7EB-0967835AA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1771" y="454129"/>
            <a:ext cx="905149" cy="90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Apartment, buy, home, house, pay, real, setate icon">
            <a:extLst>
              <a:ext uri="{FF2B5EF4-FFF2-40B4-BE49-F238E27FC236}">
                <a16:creationId xmlns:a16="http://schemas.microsoft.com/office/drawing/2014/main" id="{0DDFFACC-2F38-4DB5-83E5-E28A00A3F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977" y="454116"/>
            <a:ext cx="905162" cy="90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670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407" y="2726831"/>
            <a:ext cx="1438752" cy="136278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562" y="2559035"/>
            <a:ext cx="1865978" cy="1698375"/>
          </a:xfrm>
          <a:prstGeom prst="rect">
            <a:avLst/>
          </a:prstGeom>
        </p:spPr>
      </p:pic>
      <p:pic>
        <p:nvPicPr>
          <p:cNvPr id="6" name="Picture 4" descr="Computer Icons, Report, Royaltyfree, Black, Text Png - Report Icon |  Transparent PNG Download #2496828 - Vip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292" y="2726831"/>
            <a:ext cx="1251329" cy="150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41F20098-54CA-43F6-8687-296BF496E6B4}"/>
              </a:ext>
            </a:extLst>
          </p:cNvPr>
          <p:cNvGrpSpPr/>
          <p:nvPr/>
        </p:nvGrpSpPr>
        <p:grpSpPr>
          <a:xfrm>
            <a:off x="1252766" y="1045930"/>
            <a:ext cx="1537980" cy="1656286"/>
            <a:chOff x="925767" y="4675809"/>
            <a:chExt cx="1537980" cy="1656286"/>
          </a:xfrm>
        </p:grpSpPr>
        <p:pic>
          <p:nvPicPr>
            <p:cNvPr id="8" name="Picture 10" descr="Dashboard Vector Icon Website Other Thing Stock Vector (Royalty Free)  1421089664">
              <a:extLst>
                <a:ext uri="{FF2B5EF4-FFF2-40B4-BE49-F238E27FC236}">
                  <a16:creationId xmlns:a16="http://schemas.microsoft.com/office/drawing/2014/main" id="{6F0AAC12-20D1-4664-9EC5-65A8159295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5767" y="4675809"/>
              <a:ext cx="1537980" cy="165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A27CC9EA-BA07-4240-B115-9FF2E9AEC9FC}"/>
                </a:ext>
              </a:extLst>
            </p:cNvPr>
            <p:cNvSpPr/>
            <p:nvPr/>
          </p:nvSpPr>
          <p:spPr>
            <a:xfrm>
              <a:off x="925767" y="5943600"/>
              <a:ext cx="1537980" cy="3884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0" name="Picture 16" descr="Documentation Icons - Download Free Vector Icons | Noun Project">
            <a:extLst>
              <a:ext uri="{FF2B5EF4-FFF2-40B4-BE49-F238E27FC236}">
                <a16:creationId xmlns:a16="http://schemas.microsoft.com/office/drawing/2014/main" id="{5861FF2D-8C05-44DA-A1AD-D7C45409A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497" y="2726831"/>
            <a:ext cx="1304984" cy="130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Quarterly Results | Titan Corporate">
            <a:extLst>
              <a:ext uri="{FF2B5EF4-FFF2-40B4-BE49-F238E27FC236}">
                <a16:creationId xmlns:a16="http://schemas.microsoft.com/office/drawing/2014/main" id="{A828E0DD-65AF-4AAD-A21E-91CDF1DAD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292" y="4358789"/>
            <a:ext cx="1313585" cy="1313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79D84F8F-1CA0-4200-92E7-B197C1FBDE54}"/>
              </a:ext>
            </a:extLst>
          </p:cNvPr>
          <p:cNvGrpSpPr/>
          <p:nvPr/>
        </p:nvGrpSpPr>
        <p:grpSpPr>
          <a:xfrm>
            <a:off x="4085159" y="1134170"/>
            <a:ext cx="1578717" cy="1412558"/>
            <a:chOff x="659875" y="4741682"/>
            <a:chExt cx="1291455" cy="1155530"/>
          </a:xfrm>
        </p:grpSpPr>
        <p:pic>
          <p:nvPicPr>
            <p:cNvPr id="13" name="Picture 4" descr="Free Icon | Software">
              <a:extLst>
                <a:ext uri="{FF2B5EF4-FFF2-40B4-BE49-F238E27FC236}">
                  <a16:creationId xmlns:a16="http://schemas.microsoft.com/office/drawing/2014/main" id="{D6A30BE1-E7DB-4FA8-889C-EF3684EB24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460" y="4788305"/>
              <a:ext cx="1062284" cy="1062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21A56F49-0C9A-4494-BD4E-FDDB6283E943}"/>
                </a:ext>
              </a:extLst>
            </p:cNvPr>
            <p:cNvSpPr/>
            <p:nvPr/>
          </p:nvSpPr>
          <p:spPr>
            <a:xfrm>
              <a:off x="659875" y="4741682"/>
              <a:ext cx="1291455" cy="11555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15" name="Рисунок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397" y="2643844"/>
            <a:ext cx="1439140" cy="1445772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03159" y="1151547"/>
            <a:ext cx="1221847" cy="1357608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98614" y="2761220"/>
            <a:ext cx="1234845" cy="1211021"/>
          </a:xfrm>
          <a:prstGeom prst="rect">
            <a:avLst/>
          </a:prstGeom>
        </p:spPr>
      </p:pic>
      <p:pic>
        <p:nvPicPr>
          <p:cNvPr id="18" name="Picture 2" descr="File:Noun Project projects icon 1327109 cc.svg - Wikidata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524" y="4358789"/>
            <a:ext cx="1414053" cy="141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555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06" y="2877670"/>
            <a:ext cx="1561779" cy="1236409"/>
          </a:xfrm>
          <a:prstGeom prst="rect">
            <a:avLst/>
          </a:prstGeom>
        </p:spPr>
      </p:pic>
      <p:pic>
        <p:nvPicPr>
          <p:cNvPr id="5" name="Picture 4" descr="Pie Chart Logo Png , Transparent Cartoon - Jing.f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784" y="2877670"/>
            <a:ext cx="1180048" cy="118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Datatable Icon - Download Datatable Icon 935839 | Noun Proje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504" y="3362375"/>
            <a:ext cx="875792" cy="875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Группа 6"/>
          <p:cNvGrpSpPr/>
          <p:nvPr/>
        </p:nvGrpSpPr>
        <p:grpSpPr>
          <a:xfrm>
            <a:off x="4446232" y="2705378"/>
            <a:ext cx="871191" cy="871191"/>
            <a:chOff x="3734193" y="4144492"/>
            <a:chExt cx="1090749" cy="1090749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3848100" y="4368800"/>
              <a:ext cx="869950" cy="64135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" name="Picture 4" descr="Datatable Icon - Download Datatable Icon 935839 | Noun Projec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4193" y="4144492"/>
              <a:ext cx="1090749" cy="10907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Группа 9"/>
          <p:cNvGrpSpPr/>
          <p:nvPr/>
        </p:nvGrpSpPr>
        <p:grpSpPr>
          <a:xfrm>
            <a:off x="4446231" y="3354247"/>
            <a:ext cx="871191" cy="871191"/>
            <a:chOff x="3044407" y="4520808"/>
            <a:chExt cx="1090749" cy="1090749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3156409" y="4745508"/>
              <a:ext cx="869950" cy="6413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2" name="Picture 4" descr="Datatable Icon - Download Datatable Icon 935839 | Noun Projec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4407" y="4520808"/>
              <a:ext cx="1090749" cy="10907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Группа 12"/>
          <p:cNvGrpSpPr/>
          <p:nvPr/>
        </p:nvGrpSpPr>
        <p:grpSpPr>
          <a:xfrm>
            <a:off x="5317422" y="2705065"/>
            <a:ext cx="871191" cy="871191"/>
            <a:chOff x="3287173" y="4592716"/>
            <a:chExt cx="1090749" cy="1090749"/>
          </a:xfrm>
        </p:grpSpPr>
        <p:sp>
          <p:nvSpPr>
            <p:cNvPr id="14" name="Прямоугольник 13"/>
            <p:cNvSpPr/>
            <p:nvPr/>
          </p:nvSpPr>
          <p:spPr>
            <a:xfrm>
              <a:off x="3399175" y="4817416"/>
              <a:ext cx="869950" cy="6413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5" name="Picture 4" descr="Datatable Icon - Download Datatable Icon 935839 | Noun Projec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7173" y="4592716"/>
              <a:ext cx="1090749" cy="10907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6" name="Рисунок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4608" y="2877670"/>
            <a:ext cx="936052" cy="120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057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892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DevOps</a:t>
            </a:r>
            <a:endParaRPr lang="ru-RU" dirty="0"/>
          </a:p>
        </p:txBody>
      </p:sp>
      <p:pic>
        <p:nvPicPr>
          <p:cNvPr id="4" name="Picture 2" descr="Что же всё-таки такое kubernetes - Dots and Bracket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714" y="2951491"/>
            <a:ext cx="1211831" cy="105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Краткое введение в helm - Dots and Bracket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714" y="1704563"/>
            <a:ext cx="1034449" cy="105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SQLAlchemy · GitHu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965" y="4352452"/>
            <a:ext cx="985328" cy="98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Модуль 1 - Основы докера | kuber-ru | Katacod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411" y="2917891"/>
            <a:ext cx="1312499" cy="1121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Fortify Integrations - Swagger | Micro Focu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351" y="3226775"/>
            <a:ext cx="2033952" cy="497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PythonでPoetryを使ってみた - YAGI BLO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456" y="4446293"/>
            <a:ext cx="1522223" cy="797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030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Рисунок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4" y="3310128"/>
            <a:ext cx="2256677" cy="1652778"/>
          </a:xfrm>
          <a:prstGeom prst="rect">
            <a:avLst/>
          </a:prstGeom>
        </p:spPr>
      </p:pic>
      <p:sp>
        <p:nvSpPr>
          <p:cNvPr id="37" name="Овал 36"/>
          <p:cNvSpPr/>
          <p:nvPr/>
        </p:nvSpPr>
        <p:spPr>
          <a:xfrm>
            <a:off x="934526" y="2507742"/>
            <a:ext cx="621792" cy="62179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8" name="Рисунок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6731" y="3310128"/>
            <a:ext cx="1775269" cy="1715697"/>
          </a:xfrm>
          <a:prstGeom prst="rect">
            <a:avLst/>
          </a:prstGeom>
        </p:spPr>
      </p:pic>
      <p:cxnSp>
        <p:nvCxnSpPr>
          <p:cNvPr id="39" name="Прямая соединительная линия 38"/>
          <p:cNvCxnSpPr/>
          <p:nvPr/>
        </p:nvCxnSpPr>
        <p:spPr>
          <a:xfrm>
            <a:off x="1023287" y="2818638"/>
            <a:ext cx="991140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>
            <a:off x="10934688" y="2507742"/>
            <a:ext cx="621792" cy="62179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1" name="Группа 40"/>
          <p:cNvGrpSpPr/>
          <p:nvPr/>
        </p:nvGrpSpPr>
        <p:grpSpPr>
          <a:xfrm>
            <a:off x="2563670" y="567778"/>
            <a:ext cx="2298998" cy="5695992"/>
            <a:chOff x="2785872" y="573024"/>
            <a:chExt cx="2298998" cy="5695992"/>
          </a:xfrm>
        </p:grpSpPr>
        <p:sp>
          <p:nvSpPr>
            <p:cNvPr id="42" name="Овал 41"/>
            <p:cNvSpPr/>
            <p:nvPr/>
          </p:nvSpPr>
          <p:spPr>
            <a:xfrm>
              <a:off x="3374136" y="2505456"/>
              <a:ext cx="621792" cy="62179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3" name="Picture 6" descr="Icloud Download Icon - Download in Glyph Styl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5872" y="573024"/>
              <a:ext cx="1831848" cy="18318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4" name="Прямая соединительная линия 43"/>
            <p:cNvCxnSpPr/>
            <p:nvPr/>
          </p:nvCxnSpPr>
          <p:spPr>
            <a:xfrm>
              <a:off x="3693414" y="2990088"/>
              <a:ext cx="31374" cy="306324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Овал 44"/>
            <p:cNvSpPr/>
            <p:nvPr/>
          </p:nvSpPr>
          <p:spPr>
            <a:xfrm>
              <a:off x="3566160" y="4866183"/>
              <a:ext cx="319284" cy="31928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Овал 45"/>
            <p:cNvSpPr/>
            <p:nvPr/>
          </p:nvSpPr>
          <p:spPr>
            <a:xfrm>
              <a:off x="3542154" y="3848692"/>
              <a:ext cx="319284" cy="31928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873001" y="3823290"/>
              <a:ext cx="11215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download</a:t>
              </a:r>
              <a:endParaRPr lang="ru-RU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873000" y="4841159"/>
              <a:ext cx="1211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preprocess</a:t>
              </a:r>
              <a:endParaRPr lang="ru-RU" dirty="0"/>
            </a:p>
          </p:txBody>
        </p:sp>
        <p:sp>
          <p:nvSpPr>
            <p:cNvPr id="49" name="Овал 48"/>
            <p:cNvSpPr/>
            <p:nvPr/>
          </p:nvSpPr>
          <p:spPr>
            <a:xfrm>
              <a:off x="3565146" y="5932753"/>
              <a:ext cx="319284" cy="31928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04427" y="5899684"/>
              <a:ext cx="5985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save</a:t>
              </a:r>
              <a:endParaRPr lang="ru-RU" dirty="0"/>
            </a:p>
          </p:txBody>
        </p:sp>
      </p:grpSp>
      <p:grpSp>
        <p:nvGrpSpPr>
          <p:cNvPr id="51" name="Группа 50"/>
          <p:cNvGrpSpPr/>
          <p:nvPr/>
        </p:nvGrpSpPr>
        <p:grpSpPr>
          <a:xfrm>
            <a:off x="8259211" y="516593"/>
            <a:ext cx="1776330" cy="5735444"/>
            <a:chOff x="7916311" y="516593"/>
            <a:chExt cx="1776330" cy="5735444"/>
          </a:xfrm>
        </p:grpSpPr>
        <p:sp>
          <p:nvSpPr>
            <p:cNvPr id="52" name="Овал 51"/>
            <p:cNvSpPr/>
            <p:nvPr/>
          </p:nvSpPr>
          <p:spPr>
            <a:xfrm>
              <a:off x="8505432" y="2510028"/>
              <a:ext cx="621792" cy="62179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3" name="Рисунок 5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16311" y="516593"/>
              <a:ext cx="1776330" cy="1682539"/>
            </a:xfrm>
            <a:prstGeom prst="rect">
              <a:avLst/>
            </a:prstGeom>
          </p:spPr>
        </p:pic>
        <p:cxnSp>
          <p:nvCxnSpPr>
            <p:cNvPr id="54" name="Прямая соединительная линия 53"/>
            <p:cNvCxnSpPr/>
            <p:nvPr/>
          </p:nvCxnSpPr>
          <p:spPr>
            <a:xfrm>
              <a:off x="8835556" y="2990088"/>
              <a:ext cx="31374" cy="306324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Овал 54"/>
            <p:cNvSpPr/>
            <p:nvPr/>
          </p:nvSpPr>
          <p:spPr>
            <a:xfrm>
              <a:off x="8708302" y="4866183"/>
              <a:ext cx="319284" cy="31928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Овал 55"/>
            <p:cNvSpPr/>
            <p:nvPr/>
          </p:nvSpPr>
          <p:spPr>
            <a:xfrm>
              <a:off x="8684296" y="3848692"/>
              <a:ext cx="319284" cy="31928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Овал 56"/>
            <p:cNvSpPr/>
            <p:nvPr/>
          </p:nvSpPr>
          <p:spPr>
            <a:xfrm>
              <a:off x="8707288" y="5932753"/>
              <a:ext cx="319284" cy="31928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8" name="Группа 57"/>
          <p:cNvGrpSpPr/>
          <p:nvPr/>
        </p:nvGrpSpPr>
        <p:grpSpPr>
          <a:xfrm>
            <a:off x="5287605" y="362675"/>
            <a:ext cx="2494380" cy="5903720"/>
            <a:chOff x="5287605" y="362675"/>
            <a:chExt cx="2494380" cy="5903720"/>
          </a:xfrm>
        </p:grpSpPr>
        <p:pic>
          <p:nvPicPr>
            <p:cNvPr id="59" name="Рисунок 5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87605" y="362675"/>
              <a:ext cx="2032829" cy="2042197"/>
            </a:xfrm>
            <a:prstGeom prst="rect">
              <a:avLst/>
            </a:prstGeom>
          </p:spPr>
        </p:pic>
        <p:sp>
          <p:nvSpPr>
            <p:cNvPr id="60" name="Овал 59"/>
            <p:cNvSpPr/>
            <p:nvPr/>
          </p:nvSpPr>
          <p:spPr>
            <a:xfrm>
              <a:off x="5993124" y="2510028"/>
              <a:ext cx="621792" cy="62179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1" name="Прямая соединительная линия 60"/>
            <p:cNvCxnSpPr/>
            <p:nvPr/>
          </p:nvCxnSpPr>
          <p:spPr>
            <a:xfrm>
              <a:off x="6303390" y="2990088"/>
              <a:ext cx="32685" cy="319125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Овал 61"/>
            <p:cNvSpPr/>
            <p:nvPr/>
          </p:nvSpPr>
          <p:spPr>
            <a:xfrm>
              <a:off x="6163686" y="4873418"/>
              <a:ext cx="319284" cy="31928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" name="Овал 62"/>
            <p:cNvSpPr/>
            <p:nvPr/>
          </p:nvSpPr>
          <p:spPr>
            <a:xfrm>
              <a:off x="6152130" y="3848692"/>
              <a:ext cx="319284" cy="31928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527494" y="4848394"/>
              <a:ext cx="631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</a:t>
              </a:r>
              <a:endParaRPr lang="ru-RU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487335" y="5897063"/>
              <a:ext cx="12946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aggregation</a:t>
              </a:r>
              <a:endParaRPr lang="ru-RU" dirty="0"/>
            </a:p>
          </p:txBody>
        </p:sp>
        <p:sp>
          <p:nvSpPr>
            <p:cNvPr id="66" name="Овал 65"/>
            <p:cNvSpPr/>
            <p:nvPr/>
          </p:nvSpPr>
          <p:spPr>
            <a:xfrm>
              <a:off x="6176136" y="5944486"/>
              <a:ext cx="319284" cy="31928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538170" y="3793539"/>
              <a:ext cx="609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434259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Иконка «База данных» — скачай бесплатно PNG и векторе">
            <a:extLst>
              <a:ext uri="{FF2B5EF4-FFF2-40B4-BE49-F238E27FC236}">
                <a16:creationId xmlns:a16="http://schemas.microsoft.com/office/drawing/2014/main" id="{58A280D1-4DA1-48B2-B438-A4C136DD9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58" y="1970691"/>
            <a:ext cx="1062284" cy="106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3BB52977-1017-48C0-8A69-7648399EEE20}"/>
              </a:ext>
            </a:extLst>
          </p:cNvPr>
          <p:cNvCxnSpPr>
            <a:cxnSpLocks/>
            <a:stCxn id="1026" idx="3"/>
            <a:endCxn id="55" idx="1"/>
          </p:cNvCxnSpPr>
          <p:nvPr/>
        </p:nvCxnSpPr>
        <p:spPr>
          <a:xfrm flipV="1">
            <a:off x="1554042" y="2498277"/>
            <a:ext cx="1590696" cy="35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Quarterly Results | Titan Corporate">
            <a:extLst>
              <a:ext uri="{FF2B5EF4-FFF2-40B4-BE49-F238E27FC236}">
                <a16:creationId xmlns:a16="http://schemas.microsoft.com/office/drawing/2014/main" id="{A828E0DD-65AF-4AAD-A21E-91CDF1DAD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9720" y="1937699"/>
            <a:ext cx="1089188" cy="108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atatable Icons - Download Free Vector Icons | Noun Project">
            <a:extLst>
              <a:ext uri="{FF2B5EF4-FFF2-40B4-BE49-F238E27FC236}">
                <a16:creationId xmlns:a16="http://schemas.microsoft.com/office/drawing/2014/main" id="{BC7401F8-252A-4135-ABD4-8FB374CDB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806" y="1713615"/>
            <a:ext cx="1564257" cy="156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ustomer - Free business icons">
            <a:extLst>
              <a:ext uri="{FF2B5EF4-FFF2-40B4-BE49-F238E27FC236}">
                <a16:creationId xmlns:a16="http://schemas.microsoft.com/office/drawing/2014/main" id="{4FD648C3-337C-49C1-918A-0B6B8EFCD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281" y="4272894"/>
            <a:ext cx="2424596" cy="127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DAC1B89-F598-404A-AF3B-F631AFFA3B80}"/>
              </a:ext>
            </a:extLst>
          </p:cNvPr>
          <p:cNvSpPr txBox="1"/>
          <p:nvPr/>
        </p:nvSpPr>
        <p:spPr>
          <a:xfrm>
            <a:off x="201194" y="1025864"/>
            <a:ext cx="1590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/>
              <a:t>Работа с базами данных</a:t>
            </a:r>
          </a:p>
        </p:txBody>
      </p:sp>
      <p:pic>
        <p:nvPicPr>
          <p:cNvPr id="1040" name="Picture 16" descr="Documentation Icons - Download Free Vector Icons | Noun Project">
            <a:extLst>
              <a:ext uri="{FF2B5EF4-FFF2-40B4-BE49-F238E27FC236}">
                <a16:creationId xmlns:a16="http://schemas.microsoft.com/office/drawing/2014/main" id="{5861FF2D-8C05-44DA-A1AD-D7C45409A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059" y="4272894"/>
            <a:ext cx="1138679" cy="113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80F5FF56-9B6F-4E29-9543-D0CAC0A145AD}"/>
              </a:ext>
            </a:extLst>
          </p:cNvPr>
          <p:cNvCxnSpPr>
            <a:cxnSpLocks/>
            <a:stCxn id="55" idx="3"/>
            <a:endCxn id="1036" idx="1"/>
          </p:cNvCxnSpPr>
          <p:nvPr/>
        </p:nvCxnSpPr>
        <p:spPr>
          <a:xfrm flipV="1">
            <a:off x="4436193" y="2495744"/>
            <a:ext cx="2370613" cy="25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3605BDB6-5AF4-46DB-AD1A-0E407671EA8F}"/>
              </a:ext>
            </a:extLst>
          </p:cNvPr>
          <p:cNvCxnSpPr>
            <a:cxnSpLocks/>
            <a:stCxn id="1036" idx="3"/>
            <a:endCxn id="1034" idx="1"/>
          </p:cNvCxnSpPr>
          <p:nvPr/>
        </p:nvCxnSpPr>
        <p:spPr>
          <a:xfrm flipV="1">
            <a:off x="8371063" y="2482293"/>
            <a:ext cx="1978657" cy="134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AA78265C-944D-4B3A-8A9B-9F54751E54DA}"/>
              </a:ext>
            </a:extLst>
          </p:cNvPr>
          <p:cNvCxnSpPr>
            <a:cxnSpLocks/>
          </p:cNvCxnSpPr>
          <p:nvPr/>
        </p:nvCxnSpPr>
        <p:spPr>
          <a:xfrm>
            <a:off x="9352579" y="2482293"/>
            <a:ext cx="0" cy="16466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A0824CF1-598F-4CF2-B32C-C7A4BF1DF9D6}"/>
              </a:ext>
            </a:extLst>
          </p:cNvPr>
          <p:cNvCxnSpPr>
            <a:cxnSpLocks/>
          </p:cNvCxnSpPr>
          <p:nvPr/>
        </p:nvCxnSpPr>
        <p:spPr>
          <a:xfrm>
            <a:off x="5626034" y="2482293"/>
            <a:ext cx="0" cy="16466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0EFE39D-BA34-41A9-ACAF-A3395B550A05}"/>
              </a:ext>
            </a:extLst>
          </p:cNvPr>
          <p:cNvSpPr txBox="1"/>
          <p:nvPr/>
        </p:nvSpPr>
        <p:spPr>
          <a:xfrm>
            <a:off x="2606647" y="985456"/>
            <a:ext cx="23676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/>
              <a:t>Поддержка программы автоматической отчетности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7689A03-42CD-416E-A599-0C7F2112B6CC}"/>
              </a:ext>
            </a:extLst>
          </p:cNvPr>
          <p:cNvSpPr txBox="1"/>
          <p:nvPr/>
        </p:nvSpPr>
        <p:spPr>
          <a:xfrm>
            <a:off x="6405116" y="1023263"/>
            <a:ext cx="2367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/>
              <a:t>Дизайн формата создаваемой отчетности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2CFD12F-A80B-4646-8244-C11B78904D4F}"/>
              </a:ext>
            </a:extLst>
          </p:cNvPr>
          <p:cNvSpPr txBox="1"/>
          <p:nvPr/>
        </p:nvSpPr>
        <p:spPr>
          <a:xfrm>
            <a:off x="10099430" y="996223"/>
            <a:ext cx="1419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/>
              <a:t>Анализ и визуализация данных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BB526E9-F300-4E70-BF12-D149D17E24E1}"/>
              </a:ext>
            </a:extLst>
          </p:cNvPr>
          <p:cNvSpPr txBox="1"/>
          <p:nvPr/>
        </p:nvSpPr>
        <p:spPr>
          <a:xfrm>
            <a:off x="6213095" y="4426734"/>
            <a:ext cx="1776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/>
              <a:t>Написание проектной документации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DF108A8-8905-4B7D-B27E-CECD21946C00}"/>
              </a:ext>
            </a:extLst>
          </p:cNvPr>
          <p:cNvSpPr txBox="1"/>
          <p:nvPr/>
        </p:nvSpPr>
        <p:spPr>
          <a:xfrm>
            <a:off x="10014230" y="4549844"/>
            <a:ext cx="1589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/>
              <a:t>Обсуждение ТЗ с клиентами</a:t>
            </a:r>
          </a:p>
        </p:txBody>
      </p:sp>
      <p:grpSp>
        <p:nvGrpSpPr>
          <p:cNvPr id="56" name="Группа 55">
            <a:extLst>
              <a:ext uri="{FF2B5EF4-FFF2-40B4-BE49-F238E27FC236}">
                <a16:creationId xmlns:a16="http://schemas.microsoft.com/office/drawing/2014/main" id="{79D84F8F-1CA0-4200-92E7-B197C1FBDE54}"/>
              </a:ext>
            </a:extLst>
          </p:cNvPr>
          <p:cNvGrpSpPr/>
          <p:nvPr/>
        </p:nvGrpSpPr>
        <p:grpSpPr>
          <a:xfrm>
            <a:off x="3144738" y="1920512"/>
            <a:ext cx="1291455" cy="1155530"/>
            <a:chOff x="659875" y="4741682"/>
            <a:chExt cx="1291455" cy="1155530"/>
          </a:xfrm>
        </p:grpSpPr>
        <p:pic>
          <p:nvPicPr>
            <p:cNvPr id="1028" name="Picture 4" descr="Free Icon | Software">
              <a:extLst>
                <a:ext uri="{FF2B5EF4-FFF2-40B4-BE49-F238E27FC236}">
                  <a16:creationId xmlns:a16="http://schemas.microsoft.com/office/drawing/2014/main" id="{D6A30BE1-E7DB-4FA8-889C-EF3684EB24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460" y="4788305"/>
              <a:ext cx="1062284" cy="1062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Прямоугольник 54">
              <a:extLst>
                <a:ext uri="{FF2B5EF4-FFF2-40B4-BE49-F238E27FC236}">
                  <a16:creationId xmlns:a16="http://schemas.microsoft.com/office/drawing/2014/main" id="{21A56F49-0C9A-4494-BD4E-FDDB6283E943}"/>
                </a:ext>
              </a:extLst>
            </p:cNvPr>
            <p:cNvSpPr/>
            <p:nvPr/>
          </p:nvSpPr>
          <p:spPr>
            <a:xfrm>
              <a:off x="659875" y="4741682"/>
              <a:ext cx="1291455" cy="11555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E1434AA-0900-4642-AEB6-C4AFD9B9B9E5}"/>
              </a:ext>
            </a:extLst>
          </p:cNvPr>
          <p:cNvSpPr txBox="1"/>
          <p:nvPr/>
        </p:nvSpPr>
        <p:spPr>
          <a:xfrm>
            <a:off x="1676244" y="4618279"/>
            <a:ext cx="1590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/>
              <a:t>Разработка дашбордов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41F20098-54CA-43F6-8687-296BF496E6B4}"/>
              </a:ext>
            </a:extLst>
          </p:cNvPr>
          <p:cNvGrpSpPr/>
          <p:nvPr/>
        </p:nvGrpSpPr>
        <p:grpSpPr>
          <a:xfrm>
            <a:off x="253910" y="4137200"/>
            <a:ext cx="1537980" cy="1656286"/>
            <a:chOff x="925767" y="4675809"/>
            <a:chExt cx="1537980" cy="1656286"/>
          </a:xfrm>
        </p:grpSpPr>
        <p:pic>
          <p:nvPicPr>
            <p:cNvPr id="2058" name="Picture 10" descr="Dashboard Vector Icon Website Other Thing Stock Vector (Royalty Free)  1421089664">
              <a:extLst>
                <a:ext uri="{FF2B5EF4-FFF2-40B4-BE49-F238E27FC236}">
                  <a16:creationId xmlns:a16="http://schemas.microsoft.com/office/drawing/2014/main" id="{6F0AAC12-20D1-4664-9EC5-65A8159295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5767" y="4675809"/>
              <a:ext cx="1537980" cy="165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A27CC9EA-BA07-4240-B115-9FF2E9AEC9FC}"/>
                </a:ext>
              </a:extLst>
            </p:cNvPr>
            <p:cNvSpPr/>
            <p:nvPr/>
          </p:nvSpPr>
          <p:spPr>
            <a:xfrm>
              <a:off x="925767" y="5943600"/>
              <a:ext cx="1537980" cy="3884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DAD641CD-CBD2-4ECD-8ED5-5183A5F6C84F}"/>
              </a:ext>
            </a:extLst>
          </p:cNvPr>
          <p:cNvCxnSpPr>
            <a:cxnSpLocks/>
          </p:cNvCxnSpPr>
          <p:nvPr/>
        </p:nvCxnSpPr>
        <p:spPr>
          <a:xfrm>
            <a:off x="1022900" y="3148551"/>
            <a:ext cx="0" cy="10558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472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Noun Project projects icon 1327109 cc.svg - Wikidat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08" y="385250"/>
            <a:ext cx="1414053" cy="141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Скругленный прямоугольник 3"/>
          <p:cNvSpPr/>
          <p:nvPr/>
        </p:nvSpPr>
        <p:spPr>
          <a:xfrm>
            <a:off x="3057833" y="462115"/>
            <a:ext cx="1750141" cy="13371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510982" y="462115"/>
            <a:ext cx="1750141" cy="133718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964131" y="462114"/>
            <a:ext cx="1750141" cy="133718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45" y="2370540"/>
            <a:ext cx="1865978" cy="1698375"/>
          </a:xfrm>
          <a:prstGeom prst="rect">
            <a:avLst/>
          </a:prstGeom>
        </p:spPr>
      </p:pic>
      <p:sp>
        <p:nvSpPr>
          <p:cNvPr id="8" name="Скругленный прямоугольник 7"/>
          <p:cNvSpPr/>
          <p:nvPr/>
        </p:nvSpPr>
        <p:spPr>
          <a:xfrm>
            <a:off x="3057833" y="2546555"/>
            <a:ext cx="4203290" cy="38345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7964131" y="2546555"/>
            <a:ext cx="1750141" cy="38345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510982" y="2998295"/>
            <a:ext cx="4203290" cy="38345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3057832" y="2998295"/>
            <a:ext cx="1750141" cy="3834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3057831" y="3463683"/>
            <a:ext cx="6656440" cy="38345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208" y="4893733"/>
            <a:ext cx="1221847" cy="1357608"/>
          </a:xfrm>
          <a:prstGeom prst="rect">
            <a:avLst/>
          </a:prstGeom>
        </p:spPr>
      </p:pic>
      <p:sp>
        <p:nvSpPr>
          <p:cNvPr id="18" name="Скругленный прямоугольник 17"/>
          <p:cNvSpPr/>
          <p:nvPr/>
        </p:nvSpPr>
        <p:spPr>
          <a:xfrm>
            <a:off x="3057832" y="4792133"/>
            <a:ext cx="6656439" cy="203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3057831" y="4995333"/>
            <a:ext cx="4203292" cy="2032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7964131" y="4995333"/>
            <a:ext cx="1750140" cy="2032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3057831" y="5300133"/>
            <a:ext cx="6656439" cy="203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3057830" y="5503333"/>
            <a:ext cx="6656440" cy="2032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5510983" y="5898713"/>
            <a:ext cx="4203288" cy="1980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5510982" y="6095999"/>
            <a:ext cx="4203288" cy="198093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3064185" y="5904660"/>
            <a:ext cx="1750138" cy="198093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3064185" y="6102753"/>
            <a:ext cx="1750138" cy="1980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63543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89</Words>
  <Application>Microsoft Office PowerPoint</Application>
  <PresentationFormat>Широкоэкранный</PresentationFormat>
  <Paragraphs>65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DevOps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Центр Финансовых Технологий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Сафонкин Александр Юрьевич</dc:creator>
  <cp:lastModifiedBy>Сафонкин Александр Юрьевич</cp:lastModifiedBy>
  <cp:revision>9</cp:revision>
  <dcterms:created xsi:type="dcterms:W3CDTF">2022-02-13T11:55:01Z</dcterms:created>
  <dcterms:modified xsi:type="dcterms:W3CDTF">2022-02-13T17:58:23Z</dcterms:modified>
</cp:coreProperties>
</file>