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58" r:id="rId4"/>
    <p:sldId id="262" r:id="rId5"/>
    <p:sldId id="265" r:id="rId6"/>
    <p:sldId id="263" r:id="rId7"/>
    <p:sldId id="273" r:id="rId8"/>
    <p:sldId id="266" r:id="rId9"/>
    <p:sldId id="269" r:id="rId10"/>
    <p:sldId id="270" r:id="rId11"/>
    <p:sldId id="271" r:id="rId12"/>
    <p:sldId id="274" r:id="rId13"/>
    <p:sldId id="272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7782" autoAdjust="0"/>
  </p:normalViewPr>
  <p:slideViewPr>
    <p:cSldViewPr snapToGrid="0">
      <p:cViewPr varScale="1">
        <p:scale>
          <a:sx n="99" d="100"/>
          <a:sy n="99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2947D-1C0F-4C6B-B01D-068DC8E8B01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61139-EDB2-4FFA-AFF3-6E21A85C1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1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703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57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8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253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71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0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2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4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588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61139-EDB2-4FFA-AFF3-6E21A85C11B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7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0708-2B7E-6132-8AB9-9511EF51B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2448CC-A603-091C-113D-560071B1D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61BAF8-154E-B8C3-3F4D-0DA34F06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1943D-13C9-5CF7-C1DD-7D06000F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6173ED-61E4-C8B0-4194-4C9B9F51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13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4B657-8968-5AA8-7401-949802B8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198FFE-305A-C924-C5AF-A11A1FAA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3950D-F254-AADF-02DF-D552E22B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5AEE6-0EF4-FB6C-A05D-DF2DD2A8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9B10EA-2D38-4D96-6CEC-B9128942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24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FD912C-99FE-A41E-2258-F80B2F7DF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EC8088-07A4-B9C3-85C4-E3F334394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848355-F429-5331-517C-E519E411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C42C2D-F533-ADB6-28EC-B4A1DB77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8D713-2BCE-EA89-6A07-0BB9CE6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1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C1852-97FF-0C53-F0D1-516DACE4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E852A-80E6-9FB5-942A-0A60B6A6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3C03F-BD52-F6DD-B8AA-10B70694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685D4-B8BA-F9D3-9ED3-FB06AD3A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34100D-1F5B-932E-52F3-FEC9CA9A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BB95-FB93-C053-45FA-ABCE108B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6929D-2878-D30F-3193-67B0C42E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DC493-939D-FDC0-9F6E-376B1D48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24BDA-D34A-2933-FD18-609F8029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4F31A-F75B-AD0C-0AF8-FF60095F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7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D2390-120C-0062-73D4-CDECEAE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FC9EE-FCF9-7CE3-AB8B-439393D67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6F8FCE-69BE-7301-DD07-2FF8A1D43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8C297D-6458-46A2-4F8A-617B573C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E42B7F-B410-47EC-E184-6EFDEA2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87EC86-98DF-F3BA-354E-D85B32D2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15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F76E8-DF80-B6B1-DDF8-82EB9095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B8B27A-A8B7-D227-8ADC-5EBBCB3D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972D7-17FF-5BE9-16D5-DE3BCBE82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11DAD7-062A-9F46-7677-BD9A16810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1FBB58-B538-07FF-6D08-4AF566AC4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3CFF33-06AD-8DB6-5DE7-A6236AE4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E52636-F0DA-9A79-477C-539E0926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EE58ED-E3CA-5D56-72D6-DF86CB3B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24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FDF67-90AC-3A2C-80E6-E9A7398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F972EF-77C4-2616-20FD-5E234FD7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738515-5FDC-5FB2-B12E-318C5D50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4CB267-D24D-2B18-A6D4-B61DDAC8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5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2F2913-C096-48ED-C974-317B2EDF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FEDCAD-AE65-2D40-29D3-CBC7394B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9458E-A92F-04D1-258A-09028095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29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B5A40-9BAA-3F22-4BBA-7BA365FA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83186-6698-9D6A-A3A2-7414E514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15B805-DF57-5FED-A30C-3B0D5084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C4A1A0-6479-897D-8E74-2E3C72E2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1097A4-E3D7-E0F1-5B10-633B9C6E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B5FF84-BB3B-DEE8-E155-9F51EA59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F2A7E-B177-4847-5FA9-756F8267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873D7D-FEDE-C779-8FDB-01A36F734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037E4F-6088-C08D-B72D-0FF84DC1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A01D1D-C84D-D5C5-7B50-59A2F27F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39C25D-21D5-72CE-CD2B-F182760F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964FDF-B735-836D-250D-C6FE38FA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DF5BE-538E-D647-8C53-C7DF771B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9F0EEA-922D-7050-4282-3186304C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F4445-EF11-45E3-60D3-3572026CF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947B-0B3B-41D6-A28B-5E82A650D88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C527A2-2EC2-97FE-FF57-5D656C337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2BA467-780A-E68A-6E29-C70EDD1B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D45E-BDBA-4E14-AC8B-7637B200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5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Главная страница">
            <a:extLst>
              <a:ext uri="{FF2B5EF4-FFF2-40B4-BE49-F238E27FC236}">
                <a16:creationId xmlns:a16="http://schemas.microsoft.com/office/drawing/2014/main" id="{165E6F83-72FA-5E3D-98A9-B63ADC16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5092901"/>
            <a:ext cx="2131086" cy="14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220" y="277280"/>
            <a:ext cx="10375504" cy="891104"/>
          </a:xfrm>
        </p:spPr>
        <p:txBody>
          <a:bodyPr>
            <a:normAutofit/>
          </a:bodyPr>
          <a:lstStyle/>
          <a:p>
            <a:pPr algn="ctr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altLang="ru-RU" sz="1600" dirty="0"/>
            </a:b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D6AA00-02FA-4C4E-BED4-C9410436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772" y="4631731"/>
            <a:ext cx="10058400" cy="18684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Pct val="85000"/>
              <a:defRPr/>
            </a:pPr>
            <a:r>
              <a:rPr lang="ru-RU" b="1" spc="251" dirty="0"/>
              <a:t>			</a:t>
            </a:r>
            <a:r>
              <a:rPr lang="ru-RU" sz="2000" b="1" spc="25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SzPct val="85000"/>
              <a:defRPr/>
            </a:pPr>
            <a:r>
              <a:rPr lang="ru-RU" sz="2000" b="1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2000" b="1" u="sng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Швец Г.В.</a:t>
            </a:r>
            <a:endParaRPr lang="en-US" sz="2000" b="1" u="sng" spc="2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SzPct val="85000"/>
              <a:defRPr/>
            </a:pPr>
            <a:r>
              <a:rPr lang="ru-RU" sz="2000" b="1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2000" b="1" u="sng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А-06-19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SzPct val="85000"/>
              <a:defRPr/>
            </a:pPr>
            <a:r>
              <a:rPr lang="ru-RU" sz="2000" b="1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b="1" u="sng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</a:t>
            </a:r>
            <a:r>
              <a:rPr lang="en-US" sz="2000" b="1" u="sng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b="1" u="sng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доцент Фомина М.В.</a:t>
            </a:r>
            <a:r>
              <a:rPr lang="ru-RU" sz="2000" b="1" spc="25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85000"/>
              <a:defRPr/>
            </a:pPr>
            <a:endParaRPr lang="ru-RU" sz="2000" b="1" spc="25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85000"/>
              <a:defRPr/>
            </a:pPr>
            <a:r>
              <a:rPr lang="ru-RU" sz="2000" b="1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750B9E-FF45-4596-B150-26B80D008C94}"/>
              </a:ext>
            </a:extLst>
          </p:cNvPr>
          <p:cNvSpPr/>
          <p:nvPr/>
        </p:nvSpPr>
        <p:spPr>
          <a:xfrm>
            <a:off x="3044686" y="2979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ru-RU" b="1" cap="all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 На тему</a:t>
            </a:r>
            <a:r>
              <a:rPr lang="en-US" b="1" cap="all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cap="all" spc="2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F5A7674-65C7-49D6-BD49-F58A3C8540AF}"/>
              </a:ext>
            </a:extLst>
          </p:cNvPr>
          <p:cNvSpPr/>
          <p:nvPr/>
        </p:nvSpPr>
        <p:spPr>
          <a:xfrm>
            <a:off x="2100603" y="3649418"/>
            <a:ext cx="7734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«Изучение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программная реализация алгоритма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обобщенных понятий на основе теории приближенных множеств»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803DDA0-771B-44F3-BA92-3F170F2F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 flipV="1">
            <a:off x="11353800" y="7215808"/>
            <a:ext cx="1308652" cy="53671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32" name="Picture 8" descr="Официальная символика">
            <a:extLst>
              <a:ext uri="{FF2B5EF4-FFF2-40B4-BE49-F238E27FC236}">
                <a16:creationId xmlns:a16="http://schemas.microsoft.com/office/drawing/2014/main" id="{2CC890B9-0C46-6A50-D3B3-3F60A19A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35" y="1069758"/>
            <a:ext cx="5542101" cy="169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6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935" y="-117910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44" y="5903844"/>
            <a:ext cx="605650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10</a:t>
            </a:fld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C71875-804E-B4C6-94CD-DD7A66F8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2" y="890866"/>
            <a:ext cx="5017633" cy="56158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D2C5CB-B394-35FF-999A-179988E7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44" y="890866"/>
            <a:ext cx="5132905" cy="56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935" y="-117910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7436" y="5903844"/>
            <a:ext cx="619158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11</a:t>
            </a:fld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3D593E-4255-A716-240F-138E6C21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2" y="890866"/>
            <a:ext cx="4922587" cy="55965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4350B0-A426-CCA2-35E0-6184AE11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35" y="890866"/>
            <a:ext cx="4997530" cy="559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0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176" y="26469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7436" y="5903844"/>
            <a:ext cx="619158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12</a:t>
            </a:fld>
            <a:endParaRPr lang="ru-RU" sz="3200" dirty="0">
              <a:solidFill>
                <a:srgbClr val="FF0000"/>
              </a:solidFill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8267E88-02B7-50AE-89AF-EF5204FE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25681"/>
              </p:ext>
            </p:extLst>
          </p:nvPr>
        </p:nvGraphicFramePr>
        <p:xfrm>
          <a:off x="1881021" y="2103120"/>
          <a:ext cx="842333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468">
                  <a:extLst>
                    <a:ext uri="{9D8B030D-6E8A-4147-A177-3AD203B41FA5}">
                      <a16:colId xmlns:a16="http://schemas.microsoft.com/office/drawing/2014/main" val="2676377984"/>
                    </a:ext>
                  </a:extLst>
                </a:gridCol>
                <a:gridCol w="3243770">
                  <a:extLst>
                    <a:ext uri="{9D8B030D-6E8A-4147-A177-3AD203B41FA5}">
                      <a16:colId xmlns:a16="http://schemas.microsoft.com/office/drawing/2014/main" val="2486428966"/>
                    </a:ext>
                  </a:extLst>
                </a:gridCol>
                <a:gridCol w="2885093">
                  <a:extLst>
                    <a:ext uri="{9D8B030D-6E8A-4147-A177-3AD203B41FA5}">
                      <a16:colId xmlns:a16="http://schemas.microsoft.com/office/drawing/2014/main" val="200470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Датасет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Ожидаемая точность классификации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RS1, %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8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3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Profit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Golf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4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 evaluation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47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935" y="-117910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7436" y="5903844"/>
            <a:ext cx="619158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13</a:t>
            </a:fld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3DB23-7316-B3C6-CE3C-B73FC67F27B2}"/>
              </a:ext>
            </a:extLst>
          </p:cNvPr>
          <p:cNvSpPr txBox="1"/>
          <p:nvPr/>
        </p:nvSpPr>
        <p:spPr>
          <a:xfrm>
            <a:off x="766788" y="1868260"/>
            <a:ext cx="10651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выпускной квалификационной работы была подробно изучена теория приближенных множеств и алгоритм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разработан программный комплекс с пользовательским интерфейсом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реализующий настоящий алгоритм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который был протестирован на различных наборах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наиболее приближенных по своей структуре к тем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что ныне используются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Созданный программный продукт полностью работоспособен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отвечает всем заданным ему требованиям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готов к тому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чтобы внедрять его в дальнейшем в робототехнические комплексы 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98672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935" y="2924612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061" y="5903844"/>
            <a:ext cx="609533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14</a:t>
            </a:fld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2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176" y="134224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9942" y="5903844"/>
            <a:ext cx="546652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2</a:t>
            </a:fld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399A9-B9D5-B3C3-C8E5-9E237C6A0C87}"/>
              </a:ext>
            </a:extLst>
          </p:cNvPr>
          <p:cNvSpPr txBox="1"/>
          <p:nvPr/>
        </p:nvSpPr>
        <p:spPr>
          <a:xfrm>
            <a:off x="699928" y="1649371"/>
            <a:ext cx="107855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повсеместно разрабатываются и используются различные системы принятия решений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задачей которых является автоматизация многих процессов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целью оптимизации работы и уменьшению временных затрат на её выполнение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так же сведения человеческого участия в них к минимуму.</a:t>
            </a:r>
          </a:p>
          <a:p>
            <a:pPr indent="45720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подобного рода систем необходимым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том числе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разработка алгоритмов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решающих данную задачу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таких как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ID3, C4.5,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99812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176" y="134224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и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D6AA00-02FA-4C4E-BED4-C9410436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772" y="4631731"/>
            <a:ext cx="10058400" cy="18684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Pct val="85000"/>
              <a:defRPr/>
            </a:pPr>
            <a:r>
              <a:rPr lang="ru-RU" b="1" spc="251" dirty="0"/>
              <a:t>	</a:t>
            </a:r>
            <a:endParaRPr lang="ru-RU" sz="2000" b="1" spc="25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9942" y="5903844"/>
            <a:ext cx="546652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3</a:t>
            </a:fld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059F3-1F07-4AF1-AB0B-DEE687287731}"/>
              </a:ext>
            </a:extLst>
          </p:cNvPr>
          <p:cNvSpPr txBox="1"/>
          <p:nvPr/>
        </p:nvSpPr>
        <p:spPr>
          <a:xfrm>
            <a:off x="571500" y="1587539"/>
            <a:ext cx="1104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изучение возможностей построения обобщенных понятий на основе алгоритма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целью формирования модели поведения робототехнических комплексов.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344B2-033D-62D5-4323-F4B853177FF2}"/>
              </a:ext>
            </a:extLst>
          </p:cNvPr>
          <p:cNvSpPr txBox="1"/>
          <p:nvPr/>
        </p:nvSpPr>
        <p:spPr>
          <a:xfrm>
            <a:off x="571500" y="2888305"/>
            <a:ext cx="11042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теории приближенных множеств Здислава Павлака и алгоритма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основанного на настоящей теории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алгоритма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интерфейса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разработанного программного комплекса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полученных результатов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175" y="208718"/>
            <a:ext cx="10375504" cy="77152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приближенных множеств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9942" y="5903844"/>
            <a:ext cx="546652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4</a:t>
            </a:fld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375E1-27DE-8ECE-D5A7-112479F3A7DA}"/>
              </a:ext>
            </a:extLst>
          </p:cNvPr>
          <p:cNvSpPr txBox="1"/>
          <p:nvPr/>
        </p:nvSpPr>
        <p:spPr>
          <a:xfrm>
            <a:off x="664070" y="1371397"/>
            <a:ext cx="10857233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приближенных множеств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sets theory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Zdzisław Pawlak, 1982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новый математический подход для описания неопределенности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неточности и неуверенности. Данная теория основана на утверждении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что с каждым объектом универсума связана некоторая информация (данные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знания). Объекты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характеризуемые одинаковыми данными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неразличимыми (схожими) с точки зрения имеющейся о них информации. Отношение эквивалентности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порождаемое таким образом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математической основой теории приближенных множеств.</a:t>
            </a:r>
          </a:p>
        </p:txBody>
      </p:sp>
    </p:spTree>
    <p:extLst>
      <p:ext uri="{BB962C8B-B14F-4D97-AF65-F5344CB8AC3E}">
        <p14:creationId xmlns:p14="http://schemas.microsoft.com/office/powerpoint/2010/main" val="12938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06" y="584743"/>
            <a:ext cx="11251959" cy="7715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концепция теории приближенных множеств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9942" y="5903844"/>
            <a:ext cx="546652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5</a:t>
            </a:fld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1D5A44-3276-5E27-468B-D45E781C6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51" y="1499945"/>
            <a:ext cx="7872267" cy="50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176" y="26469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9942" y="5903844"/>
            <a:ext cx="546652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6</a:t>
            </a:fld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D7C9C-9BC4-5B53-4D42-CB2905EF10B7}"/>
              </a:ext>
            </a:extLst>
          </p:cNvPr>
          <p:cNvSpPr txBox="1"/>
          <p:nvPr/>
        </p:nvSpPr>
        <p:spPr>
          <a:xfrm>
            <a:off x="638045" y="1683594"/>
            <a:ext cx="10659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</a:t>
            </a:r>
            <a:r>
              <a:rPr lang="en-US" sz="2400" dirty="0"/>
              <a:t>RS1, </a:t>
            </a:r>
            <a:r>
              <a:rPr lang="ru-RU" sz="2400" dirty="0"/>
              <a:t>основанный на теории приближенных множеств</a:t>
            </a:r>
            <a:r>
              <a:rPr lang="en-US" sz="2400" dirty="0"/>
              <a:t>,</a:t>
            </a:r>
            <a:r>
              <a:rPr lang="ru-RU" sz="2400" dirty="0"/>
              <a:t> состоит из следующих шагов: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Поиск элементарных множеств или атомов</a:t>
            </a:r>
            <a:r>
              <a:rPr lang="en-US" sz="2400" dirty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Поиск верхнего и нижнего приближений</a:t>
            </a:r>
            <a:r>
              <a:rPr lang="en-US" sz="2400" dirty="0"/>
              <a:t>,</a:t>
            </a:r>
            <a:r>
              <a:rPr lang="ru-RU" sz="2400" dirty="0"/>
              <a:t> а так же граничного региона</a:t>
            </a:r>
            <a:r>
              <a:rPr lang="en-US" sz="2400" dirty="0"/>
              <a:t>,</a:t>
            </a:r>
            <a:r>
              <a:rPr lang="ru-RU" sz="2400" dirty="0"/>
              <a:t> образующегося в результате разницы между приближениями</a:t>
            </a:r>
            <a:r>
              <a:rPr lang="en-US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Вычисление точности аппроксимации</a:t>
            </a:r>
            <a:r>
              <a:rPr lang="en-US" sz="2400" dirty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Редуцирование избыточной информации</a:t>
            </a:r>
            <a:r>
              <a:rPr lang="en-US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Построение продукционных правил для верхнего и нижнего приближений типа «</a:t>
            </a:r>
            <a:r>
              <a:rPr lang="ru-RU" sz="2400" b="1" dirty="0"/>
              <a:t>ЕСЛИ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ru-RU" sz="2400" dirty="0"/>
              <a:t>условие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ru-RU" sz="2400" b="1" dirty="0"/>
              <a:t>ТО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ru-RU" sz="2400" dirty="0"/>
              <a:t>результат</a:t>
            </a:r>
            <a:r>
              <a:rPr lang="en-US" sz="2400" dirty="0"/>
              <a:t>&gt;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93262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176" y="-89034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Псевдокод алгоритма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9942" y="5903844"/>
            <a:ext cx="546652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7</a:t>
            </a:fld>
            <a:endParaRPr lang="ru-RU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D5B06E-C215-FE66-4FB1-BB9AA7156BAD}"/>
                  </a:ext>
                </a:extLst>
              </p:cNvPr>
              <p:cNvSpPr txBox="1"/>
              <p:nvPr/>
            </p:nvSpPr>
            <p:spPr>
              <a:xfrm>
                <a:off x="346509" y="847023"/>
                <a:ext cx="11093433" cy="551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Множество информационных атрибутов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Решающий атрибут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Обучающее множество)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Начало: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1. Нахождение элементарных множеств или атомов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2.1. Нахождение нижнего приближения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𝐿𝑜𝑤𝑒𝑟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∅;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1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𝐿𝑜𝑤𝑒𝑟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End;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2.2.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Нахождение верхнего приближения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𝑈𝑝𝑝𝑒𝑟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∅;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1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пометить как лишний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𝑈𝑝𝑝𝑒𝑟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𝑈𝑝𝑝𝑒𝑟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End;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3.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𝐿𝑜𝑤𝑒𝑟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𝑈𝑝𝑝𝑒𝑟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4.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Редуцирование избыточной информации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5.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Возвращаем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системы продукционных правил по вычисленным аппроксимациям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D5B06E-C215-FE66-4FB1-BB9AA715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09" y="847023"/>
                <a:ext cx="11093433" cy="5519524"/>
              </a:xfrm>
              <a:prstGeom prst="rect">
                <a:avLst/>
              </a:prstGeom>
              <a:blipFill>
                <a:blip r:embed="rId3"/>
                <a:stretch>
                  <a:fillRect l="-495" t="-663" b="-8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29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935" y="-128168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9942" y="5903844"/>
            <a:ext cx="546652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8</a:t>
            </a:fld>
            <a:endParaRPr lang="ru-RU" sz="3200" dirty="0">
              <a:solidFill>
                <a:srgbClr val="FF0000"/>
              </a:soli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9EF8D800-EC8D-6646-9CCB-A5DADFCCB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47412"/>
              </p:ext>
            </p:extLst>
          </p:nvPr>
        </p:nvGraphicFramePr>
        <p:xfrm>
          <a:off x="339330" y="1280160"/>
          <a:ext cx="708606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2">
                  <a:extLst>
                    <a:ext uri="{9D8B030D-6E8A-4147-A177-3AD203B41FA5}">
                      <a16:colId xmlns:a16="http://schemas.microsoft.com/office/drawing/2014/main" val="1141643053"/>
                    </a:ext>
                  </a:extLst>
                </a:gridCol>
                <a:gridCol w="1934677">
                  <a:extLst>
                    <a:ext uri="{9D8B030D-6E8A-4147-A177-3AD203B41FA5}">
                      <a16:colId xmlns:a16="http://schemas.microsoft.com/office/drawing/2014/main" val="3380610600"/>
                    </a:ext>
                  </a:extLst>
                </a:gridCol>
                <a:gridCol w="1559293">
                  <a:extLst>
                    <a:ext uri="{9D8B030D-6E8A-4147-A177-3AD203B41FA5}">
                      <a16:colId xmlns:a16="http://schemas.microsoft.com/office/drawing/2014/main" val="2860262474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3135877800"/>
                    </a:ext>
                  </a:extLst>
                </a:gridCol>
                <a:gridCol w="1799925">
                  <a:extLst>
                    <a:ext uri="{9D8B030D-6E8A-4147-A177-3AD203B41FA5}">
                      <a16:colId xmlns:a16="http://schemas.microsoft.com/office/drawing/2014/main" val="2988340960"/>
                    </a:ext>
                  </a:extLst>
                </a:gridCol>
              </a:tblGrid>
              <a:tr h="380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Погодные 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Влажность</a:t>
                      </a:r>
                      <a:r>
                        <a:rPr lang="en-US" sz="1800" dirty="0"/>
                        <a:t>,</a:t>
                      </a:r>
                      <a:r>
                        <a:rPr lang="ru-RU" sz="1800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Ветер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Играть в гольф?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38849"/>
                  </a:ext>
                </a:extLst>
              </a:tr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Пасмурно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Играть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33630"/>
                  </a:ext>
                </a:extLst>
              </a:tr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Солнечно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Играть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454"/>
                  </a:ext>
                </a:extLst>
              </a:tr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3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Солнечно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Играть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37247"/>
                  </a:ext>
                </a:extLst>
              </a:tr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4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Пасмурно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Играть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11330"/>
                  </a:ext>
                </a:extLst>
              </a:tr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5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Пасмурно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Играть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37931"/>
                  </a:ext>
                </a:extLst>
              </a:tr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6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Дождливо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Не играть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76203"/>
                  </a:ext>
                </a:extLst>
              </a:tr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7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Солнечно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Не играть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74549"/>
                  </a:ext>
                </a:extLst>
              </a:tr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8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Дождливо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Не играть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4585"/>
                  </a:ext>
                </a:extLst>
              </a:tr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9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Дождливо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Не играть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29698"/>
                  </a:ext>
                </a:extLst>
              </a:tr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Пасмурно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Играть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6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BDC692-244C-8B32-185A-688A67EA692F}"/>
                  </a:ext>
                </a:extLst>
              </p:cNvPr>
              <p:cNvSpPr txBox="1"/>
              <p:nvPr/>
            </p:nvSpPr>
            <p:spPr>
              <a:xfrm>
                <a:off x="7684686" y="2129592"/>
                <a:ext cx="2954955" cy="6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𝐿𝑜𝑤𝑒𝑟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𝑈𝑝𝑝𝑒𝑟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0,57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BDC692-244C-8B32-185A-688A67EA6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86" y="2129592"/>
                <a:ext cx="2954955" cy="676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B48E71-0D63-DBC2-4695-C7A526A743B3}"/>
                  </a:ext>
                </a:extLst>
              </p:cNvPr>
              <p:cNvSpPr txBox="1"/>
              <p:nvPr/>
            </p:nvSpPr>
            <p:spPr>
              <a:xfrm>
                <a:off x="7565945" y="2861502"/>
                <a:ext cx="442064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Построенные продукционные правила:</a:t>
                </a:r>
                <a:endPara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(погода = пасмурно)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влажность = 87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75)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ветер = безразлично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(играть ли в гольф = играть)</a:t>
                </a:r>
              </a:p>
              <a:p>
                <a:pPr marL="342900" indent="-342900">
                  <a:buAutoNum type="arabicParenR" startAt="2"/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(погода = дождливо)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влажность = 80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ветер = нет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(играть ли в гольф = не играть)</a:t>
                </a:r>
              </a:p>
              <a:p>
                <a:pPr marL="342900" indent="-342900">
                  <a:buAutoNum type="arabicParenR" startAt="3"/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(погода = солнечно)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влажность = 80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(ветер = есть)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(играть ли в гольф = возможно играть)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B48E71-0D63-DBC2-4695-C7A526A7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45" y="2861502"/>
                <a:ext cx="4420646" cy="3416320"/>
              </a:xfrm>
              <a:prstGeom prst="rect">
                <a:avLst/>
              </a:prstGeom>
              <a:blipFill>
                <a:blip r:embed="rId4"/>
                <a:stretch>
                  <a:fillRect l="-1103" t="-8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7FC347-4F68-5A12-37D5-4A3B6A8A3A4B}"/>
              </a:ext>
            </a:extLst>
          </p:cNvPr>
          <p:cNvSpPr txBox="1"/>
          <p:nvPr/>
        </p:nvSpPr>
        <p:spPr>
          <a:xfrm>
            <a:off x="7684689" y="1313199"/>
            <a:ext cx="404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Lower(X)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4CE49-D46A-BBE4-C464-0BE52B2BAF75}"/>
              </a:ext>
            </a:extLst>
          </p:cNvPr>
          <p:cNvSpPr txBox="1"/>
          <p:nvPr/>
        </p:nvSpPr>
        <p:spPr>
          <a:xfrm>
            <a:off x="7684689" y="1760260"/>
            <a:ext cx="3768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Upper(X)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9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12F5-A4C4-4148-8932-4BBD4AAB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935" y="-117910"/>
            <a:ext cx="10375504" cy="100877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19A22D-1AD3-43D4-AE11-B491762D6FAE}"/>
              </a:ext>
            </a:extLst>
          </p:cNvPr>
          <p:cNvSpPr/>
          <p:nvPr/>
        </p:nvSpPr>
        <p:spPr>
          <a:xfrm>
            <a:off x="198783" y="134227"/>
            <a:ext cx="11787808" cy="6515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2173E-60EE-4871-9177-F0DBF17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9942" y="5903844"/>
            <a:ext cx="546652" cy="819933"/>
          </a:xfrm>
        </p:spPr>
        <p:txBody>
          <a:bodyPr/>
          <a:lstStyle/>
          <a:p>
            <a:pPr algn="ctr"/>
            <a:fld id="{6562BB99-452E-4372-B853-73FE54EC07A2}" type="slidenum">
              <a:rPr lang="ru-RU" sz="3200">
                <a:solidFill>
                  <a:srgbClr val="FF0000"/>
                </a:solidFill>
              </a:rPr>
              <a:pPr algn="ctr"/>
              <a:t>9</a:t>
            </a:fld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43EE1D-2CD2-89A7-D0D9-09FD6047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32" y="890866"/>
            <a:ext cx="4866851" cy="5500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C7E6FB-A890-C234-0407-3733234AE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751" y="890866"/>
            <a:ext cx="5104687" cy="550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932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835</Words>
  <Application>Microsoft Office PowerPoint</Application>
  <PresentationFormat>Широкоэкранный</PresentationFormat>
  <Paragraphs>161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ФЕДЕРАЛЬНОЕ ГОСУДАРСТВЕННОЕ БЮДЖЕТНОЕ ОБРАЗОВАТЕЛЬНОЕ УЧРЕЖДЕНИЕ ВЫСШЕГО ОБРАЗОВАНИЯ  </vt:lpstr>
      <vt:lpstr>Актуальность темы</vt:lpstr>
      <vt:lpstr>Цель работы и задачи</vt:lpstr>
      <vt:lpstr>Теория приближенных множеств</vt:lpstr>
      <vt:lpstr>Основная концепция теории приближенных множеств</vt:lpstr>
      <vt:lpstr>Алгоритм RS1</vt:lpstr>
      <vt:lpstr>Псевдокод алгоритма RS1</vt:lpstr>
      <vt:lpstr>Пример работы алгоритма RS1</vt:lpstr>
      <vt:lpstr>Разработанное приложение</vt:lpstr>
      <vt:lpstr>Разработанное приложение</vt:lpstr>
      <vt:lpstr>Разработанное приложение</vt:lpstr>
      <vt:lpstr>Сравнительный анализ работы RS1 </vt:lpstr>
      <vt:lpstr>Заключение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 «НАЦОНАЛЬНЫЙ ИССЛЕДОВАТЕЛЬСКИЙ УНИВЕРСИТЕТ «МЭИ» </dc:title>
  <dc:creator>Grigoriy Shvets</dc:creator>
  <cp:lastModifiedBy>Grigoriy Shvets</cp:lastModifiedBy>
  <cp:revision>202</cp:revision>
  <dcterms:created xsi:type="dcterms:W3CDTF">2023-06-22T13:55:17Z</dcterms:created>
  <dcterms:modified xsi:type="dcterms:W3CDTF">2023-07-03T15:20:52Z</dcterms:modified>
</cp:coreProperties>
</file>