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4" r:id="rId1"/>
  </p:sldMasterIdLst>
  <p:notesMasterIdLst>
    <p:notesMasterId r:id="rId25"/>
  </p:notesMasterIdLst>
  <p:sldIdLst>
    <p:sldId id="268" r:id="rId2"/>
    <p:sldId id="283" r:id="rId3"/>
    <p:sldId id="269" r:id="rId4"/>
    <p:sldId id="258" r:id="rId5"/>
    <p:sldId id="294" r:id="rId6"/>
    <p:sldId id="291" r:id="rId7"/>
    <p:sldId id="259" r:id="rId8"/>
    <p:sldId id="266" r:id="rId9"/>
    <p:sldId id="261" r:id="rId10"/>
    <p:sldId id="263" r:id="rId11"/>
    <p:sldId id="264" r:id="rId12"/>
    <p:sldId id="271" r:id="rId13"/>
    <p:sldId id="272" r:id="rId14"/>
    <p:sldId id="273" r:id="rId15"/>
    <p:sldId id="274" r:id="rId16"/>
    <p:sldId id="275" r:id="rId17"/>
    <p:sldId id="278" r:id="rId18"/>
    <p:sldId id="298" r:id="rId19"/>
    <p:sldId id="297" r:id="rId20"/>
    <p:sldId id="296" r:id="rId21"/>
    <p:sldId id="284" r:id="rId22"/>
    <p:sldId id="285" r:id="rId23"/>
    <p:sldId id="28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38" autoAdjust="0"/>
  </p:normalViewPr>
  <p:slideViewPr>
    <p:cSldViewPr>
      <p:cViewPr varScale="1">
        <p:scale>
          <a:sx n="65" d="100"/>
          <a:sy n="65" d="100"/>
        </p:scale>
        <p:origin x="168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765107-69CF-4ABF-BD20-23F67C6A058D}" type="datetimeFigureOut">
              <a:rPr lang="en-US" smtClean="0"/>
              <a:t>6/1/2022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0798AB-8D94-4B7F-8DE6-2A3EBBDA8A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A0798AB-8D94-4B7F-8DE6-2A3EBBDA8ABB}"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F8C110-D2C8-478A-98CF-4DD04436E325}"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04822-3DC8-48CD-A4F3-1ADA0F7192BC}" type="slidenum">
              <a:rPr lang="en-US" smtClean="0"/>
              <a:pPr/>
              <a:t>‹#›</a:t>
            </a:fld>
            <a:endParaRPr lang="en-US"/>
          </a:p>
        </p:txBody>
      </p:sp>
    </p:spTree>
    <p:extLst>
      <p:ext uri="{BB962C8B-B14F-4D97-AF65-F5344CB8AC3E}">
        <p14:creationId xmlns:p14="http://schemas.microsoft.com/office/powerpoint/2010/main" val="2965001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F8C110-D2C8-478A-98CF-4DD04436E325}" type="datetimeFigureOut">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04822-3DC8-48CD-A4F3-1ADA0F7192BC}" type="slidenum">
              <a:rPr lang="en-US" smtClean="0"/>
              <a:pPr/>
              <a:t>‹#›</a:t>
            </a:fld>
            <a:endParaRPr lang="en-US"/>
          </a:p>
        </p:txBody>
      </p:sp>
    </p:spTree>
    <p:extLst>
      <p:ext uri="{BB962C8B-B14F-4D97-AF65-F5344CB8AC3E}">
        <p14:creationId xmlns:p14="http://schemas.microsoft.com/office/powerpoint/2010/main" val="236666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F8C110-D2C8-478A-98CF-4DD04436E325}"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04822-3DC8-48CD-A4F3-1ADA0F7192BC}" type="slidenum">
              <a:rPr lang="en-US" smtClean="0"/>
              <a:pPr/>
              <a:t>‹#›</a:t>
            </a:fld>
            <a:endParaRPr lang="en-US"/>
          </a:p>
        </p:txBody>
      </p:sp>
    </p:spTree>
    <p:extLst>
      <p:ext uri="{BB962C8B-B14F-4D97-AF65-F5344CB8AC3E}">
        <p14:creationId xmlns:p14="http://schemas.microsoft.com/office/powerpoint/2010/main" val="1912637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F8C110-D2C8-478A-98CF-4DD04436E325}"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04822-3DC8-48CD-A4F3-1ADA0F7192BC}"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869508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8C110-D2C8-478A-98CF-4DD04436E325}"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04822-3DC8-48CD-A4F3-1ADA0F7192BC}" type="slidenum">
              <a:rPr lang="en-US" smtClean="0"/>
              <a:pPr/>
              <a:t>‹#›</a:t>
            </a:fld>
            <a:endParaRPr lang="en-US"/>
          </a:p>
        </p:txBody>
      </p:sp>
    </p:spTree>
    <p:extLst>
      <p:ext uri="{BB962C8B-B14F-4D97-AF65-F5344CB8AC3E}">
        <p14:creationId xmlns:p14="http://schemas.microsoft.com/office/powerpoint/2010/main" val="3254189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F8C110-D2C8-478A-98CF-4DD04436E325}" type="datetimeFigureOut">
              <a:rPr lang="en-US" smtClean="0"/>
              <a:pPr/>
              <a:t>6/1/2022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04822-3DC8-48CD-A4F3-1ADA0F7192BC}" type="slidenum">
              <a:rPr lang="en-US" smtClean="0"/>
              <a:pPr/>
              <a:t>‹#›</a:t>
            </a:fld>
            <a:endParaRPr lang="en-US"/>
          </a:p>
        </p:txBody>
      </p:sp>
    </p:spTree>
    <p:extLst>
      <p:ext uri="{BB962C8B-B14F-4D97-AF65-F5344CB8AC3E}">
        <p14:creationId xmlns:p14="http://schemas.microsoft.com/office/powerpoint/2010/main" val="128332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F8C110-D2C8-478A-98CF-4DD04436E325}" type="datetimeFigureOut">
              <a:rPr lang="en-US" smtClean="0"/>
              <a:pPr/>
              <a:t>6/1/2022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04822-3DC8-48CD-A4F3-1ADA0F7192BC}" type="slidenum">
              <a:rPr lang="en-US" smtClean="0"/>
              <a:pPr/>
              <a:t>‹#›</a:t>
            </a:fld>
            <a:endParaRPr lang="en-US"/>
          </a:p>
        </p:txBody>
      </p:sp>
    </p:spTree>
    <p:extLst>
      <p:ext uri="{BB962C8B-B14F-4D97-AF65-F5344CB8AC3E}">
        <p14:creationId xmlns:p14="http://schemas.microsoft.com/office/powerpoint/2010/main" val="705931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F8C110-D2C8-478A-98CF-4DD04436E325}"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04822-3DC8-48CD-A4F3-1ADA0F7192BC}" type="slidenum">
              <a:rPr lang="en-US" smtClean="0"/>
              <a:pPr/>
              <a:t>‹#›</a:t>
            </a:fld>
            <a:endParaRPr lang="en-US"/>
          </a:p>
        </p:txBody>
      </p:sp>
    </p:spTree>
    <p:extLst>
      <p:ext uri="{BB962C8B-B14F-4D97-AF65-F5344CB8AC3E}">
        <p14:creationId xmlns:p14="http://schemas.microsoft.com/office/powerpoint/2010/main" val="3080308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F8C110-D2C8-478A-98CF-4DD04436E325}"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04822-3DC8-48CD-A4F3-1ADA0F7192BC}" type="slidenum">
              <a:rPr lang="en-US" smtClean="0"/>
              <a:pPr/>
              <a:t>‹#›</a:t>
            </a:fld>
            <a:endParaRPr lang="en-US"/>
          </a:p>
        </p:txBody>
      </p:sp>
    </p:spTree>
    <p:extLst>
      <p:ext uri="{BB962C8B-B14F-4D97-AF65-F5344CB8AC3E}">
        <p14:creationId xmlns:p14="http://schemas.microsoft.com/office/powerpoint/2010/main" val="96662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3F8C110-D2C8-478A-98CF-4DD04436E325}"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04822-3DC8-48CD-A4F3-1ADA0F7192BC}" type="slidenum">
              <a:rPr lang="en-US" smtClean="0"/>
              <a:pPr/>
              <a:t>‹#›</a:t>
            </a:fld>
            <a:endParaRPr lang="en-US"/>
          </a:p>
        </p:txBody>
      </p:sp>
    </p:spTree>
    <p:extLst>
      <p:ext uri="{BB962C8B-B14F-4D97-AF65-F5344CB8AC3E}">
        <p14:creationId xmlns:p14="http://schemas.microsoft.com/office/powerpoint/2010/main" val="3686998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8C110-D2C8-478A-98CF-4DD04436E325}"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04822-3DC8-48CD-A4F3-1ADA0F7192BC}" type="slidenum">
              <a:rPr lang="en-US" smtClean="0"/>
              <a:pPr/>
              <a:t>‹#›</a:t>
            </a:fld>
            <a:endParaRPr lang="en-US"/>
          </a:p>
        </p:txBody>
      </p:sp>
    </p:spTree>
    <p:extLst>
      <p:ext uri="{BB962C8B-B14F-4D97-AF65-F5344CB8AC3E}">
        <p14:creationId xmlns:p14="http://schemas.microsoft.com/office/powerpoint/2010/main" val="321043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F8C110-D2C8-478A-98CF-4DD04436E325}" type="datetimeFigureOut">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04822-3DC8-48CD-A4F3-1ADA0F7192BC}" type="slidenum">
              <a:rPr lang="en-US" smtClean="0"/>
              <a:pPr/>
              <a:t>‹#›</a:t>
            </a:fld>
            <a:endParaRPr lang="en-US"/>
          </a:p>
        </p:txBody>
      </p:sp>
    </p:spTree>
    <p:extLst>
      <p:ext uri="{BB962C8B-B14F-4D97-AF65-F5344CB8AC3E}">
        <p14:creationId xmlns:p14="http://schemas.microsoft.com/office/powerpoint/2010/main" val="184689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F8C110-D2C8-478A-98CF-4DD04436E325}" type="datetimeFigureOut">
              <a:rPr lang="en-US" smtClean="0"/>
              <a:pPr/>
              <a:t>6/1/2022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04822-3DC8-48CD-A4F3-1ADA0F7192BC}" type="slidenum">
              <a:rPr lang="en-US" smtClean="0"/>
              <a:pPr/>
              <a:t>‹#›</a:t>
            </a:fld>
            <a:endParaRPr lang="en-US"/>
          </a:p>
        </p:txBody>
      </p:sp>
    </p:spTree>
    <p:extLst>
      <p:ext uri="{BB962C8B-B14F-4D97-AF65-F5344CB8AC3E}">
        <p14:creationId xmlns:p14="http://schemas.microsoft.com/office/powerpoint/2010/main" val="3000519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3F8C110-D2C8-478A-98CF-4DD04436E325}" type="datetimeFigureOut">
              <a:rPr lang="en-US" smtClean="0"/>
              <a:pPr/>
              <a:t>6/1/2022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AA04822-3DC8-48CD-A4F3-1ADA0F7192BC}" type="slidenum">
              <a:rPr lang="en-US" smtClean="0"/>
              <a:pPr/>
              <a:t>‹#›</a:t>
            </a:fld>
            <a:endParaRPr lang="en-US"/>
          </a:p>
        </p:txBody>
      </p:sp>
    </p:spTree>
    <p:extLst>
      <p:ext uri="{BB962C8B-B14F-4D97-AF65-F5344CB8AC3E}">
        <p14:creationId xmlns:p14="http://schemas.microsoft.com/office/powerpoint/2010/main" val="1540249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F8C110-D2C8-478A-98CF-4DD04436E325}" type="datetimeFigureOut">
              <a:rPr lang="en-US" smtClean="0"/>
              <a:pPr/>
              <a:t>6/1/2022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AA04822-3DC8-48CD-A4F3-1ADA0F7192BC}" type="slidenum">
              <a:rPr lang="en-US" smtClean="0"/>
              <a:pPr/>
              <a:t>‹#›</a:t>
            </a:fld>
            <a:endParaRPr lang="en-US"/>
          </a:p>
        </p:txBody>
      </p:sp>
    </p:spTree>
    <p:extLst>
      <p:ext uri="{BB962C8B-B14F-4D97-AF65-F5344CB8AC3E}">
        <p14:creationId xmlns:p14="http://schemas.microsoft.com/office/powerpoint/2010/main" val="264274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3F8C110-D2C8-478A-98CF-4DD04436E325}" type="datetimeFigureOut">
              <a:rPr lang="en-US" smtClean="0"/>
              <a:pPr/>
              <a:t>6/1/2022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AA04822-3DC8-48CD-A4F3-1ADA0F7192BC}" type="slidenum">
              <a:rPr lang="en-US" smtClean="0"/>
              <a:pPr/>
              <a:t>‹#›</a:t>
            </a:fld>
            <a:endParaRPr lang="en-US"/>
          </a:p>
        </p:txBody>
      </p:sp>
    </p:spTree>
    <p:extLst>
      <p:ext uri="{BB962C8B-B14F-4D97-AF65-F5344CB8AC3E}">
        <p14:creationId xmlns:p14="http://schemas.microsoft.com/office/powerpoint/2010/main" val="314830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F8C110-D2C8-478A-98CF-4DD04436E325}" type="datetimeFigureOut">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04822-3DC8-48CD-A4F3-1ADA0F7192BC}" type="slidenum">
              <a:rPr lang="en-US" smtClean="0"/>
              <a:pPr/>
              <a:t>‹#›</a:t>
            </a:fld>
            <a:endParaRPr lang="en-US"/>
          </a:p>
        </p:txBody>
      </p:sp>
    </p:spTree>
    <p:extLst>
      <p:ext uri="{BB962C8B-B14F-4D97-AF65-F5344CB8AC3E}">
        <p14:creationId xmlns:p14="http://schemas.microsoft.com/office/powerpoint/2010/main" val="1374501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F8C110-D2C8-478A-98CF-4DD04436E325}" type="datetimeFigureOut">
              <a:rPr lang="en-US" smtClean="0"/>
              <a:pPr/>
              <a:t>6/1/2022</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0AA04822-3DC8-48CD-A4F3-1ADA0F7192BC}" type="slidenum">
              <a:rPr lang="en-US" smtClean="0"/>
              <a:pPr/>
              <a:t>‹#›</a:t>
            </a:fld>
            <a:endParaRPr lang="en-US"/>
          </a:p>
        </p:txBody>
      </p:sp>
    </p:spTree>
    <p:extLst>
      <p:ext uri="{BB962C8B-B14F-4D97-AF65-F5344CB8AC3E}">
        <p14:creationId xmlns:p14="http://schemas.microsoft.com/office/powerpoint/2010/main" val="2250578895"/>
      </p:ext>
    </p:extLst>
  </p:cSld>
  <p:clrMap bg1="dk1" tx1="lt1" bg2="dk2" tx2="lt2" accent1="accent1" accent2="accent2" accent3="accent3" accent4="accent4" accent5="accent5" accent6="accent6" hlink="hlink" folHlink="folHlink"/>
  <p:sldLayoutIdLst>
    <p:sldLayoutId id="2147484645" r:id="rId1"/>
    <p:sldLayoutId id="2147484646" r:id="rId2"/>
    <p:sldLayoutId id="2147484647" r:id="rId3"/>
    <p:sldLayoutId id="2147484648" r:id="rId4"/>
    <p:sldLayoutId id="2147484649" r:id="rId5"/>
    <p:sldLayoutId id="2147484650" r:id="rId6"/>
    <p:sldLayoutId id="2147484651" r:id="rId7"/>
    <p:sldLayoutId id="2147484652" r:id="rId8"/>
    <p:sldLayoutId id="2147484653" r:id="rId9"/>
    <p:sldLayoutId id="2147484654" r:id="rId10"/>
    <p:sldLayoutId id="2147484655" r:id="rId11"/>
    <p:sldLayoutId id="2147484656" r:id="rId12"/>
    <p:sldLayoutId id="2147484657" r:id="rId13"/>
    <p:sldLayoutId id="2147484658" r:id="rId14"/>
    <p:sldLayoutId id="2147484659" r:id="rId15"/>
    <p:sldLayoutId id="2147484660" r:id="rId16"/>
    <p:sldLayoutId id="2147484661"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90364" y="1268760"/>
            <a:ext cx="8363272" cy="1872208"/>
          </a:xfrm>
        </p:spPr>
        <p:txBody>
          <a:bodyPr anchor="t" anchorCtr="1">
            <a:normAutofit fontScale="90000"/>
          </a:bodyPr>
          <a:lstStyle/>
          <a:p>
            <a:pPr algn="ctr"/>
            <a:r>
              <a:rPr lang="en-US" sz="3200" b="1" dirty="0">
                <a:effectLst/>
                <a:latin typeface="Times New Roman" panose="02020603050405020304" pitchFamily="18" charset="0"/>
                <a:ea typeface="Calibri" panose="020F0502020204030204" pitchFamily="34" charset="0"/>
                <a:cs typeface="Arial" panose="020B0604020202020204" pitchFamily="34" charset="0"/>
              </a:rPr>
              <a:t>Design of Restaurant Billing System (E Bill Resto) by Applying Synchronization of Data Billing in Branch Companies to Main Companies Based on Rest API</a:t>
            </a:r>
            <a:br>
              <a:rPr lang="en-IN" sz="1600" dirty="0">
                <a:effectLst/>
                <a:latin typeface="Calibri" panose="020F0502020204030204" pitchFamily="34" charset="0"/>
                <a:ea typeface="Calibri" panose="020F0502020204030204" pitchFamily="34" charset="0"/>
                <a:cs typeface="Arial" panose="020B0604020202020204" pitchFamily="34" charset="0"/>
              </a:rPr>
            </a:br>
            <a:endParaRPr lang="en-US" sz="3200" spc="-150" dirty="0">
              <a:latin typeface="Times New Roman" pitchFamily="18" charset="0"/>
              <a:cs typeface="Times New Roman" pitchFamily="18" charset="0"/>
            </a:endParaRPr>
          </a:p>
        </p:txBody>
      </p:sp>
      <p:sp>
        <p:nvSpPr>
          <p:cNvPr id="5" name="Subtitle 4"/>
          <p:cNvSpPr>
            <a:spLocks noGrp="1"/>
          </p:cNvSpPr>
          <p:nvPr>
            <p:ph type="subTitle" idx="1"/>
          </p:nvPr>
        </p:nvSpPr>
        <p:spPr>
          <a:xfrm>
            <a:off x="914400" y="4005064"/>
            <a:ext cx="7772400" cy="2304256"/>
          </a:xfrm>
        </p:spPr>
        <p:txBody>
          <a:bodyPr anchor="t">
            <a:noAutofit/>
          </a:bodyPr>
          <a:lstStyle/>
          <a:p>
            <a:pPr algn="l"/>
            <a:r>
              <a:rPr lang="en-IN" spc="0" dirty="0">
                <a:solidFill>
                  <a:schemeClr val="tx1"/>
                </a:solidFill>
                <a:latin typeface="Times New Roman" pitchFamily="18" charset="0"/>
                <a:cs typeface="Times New Roman" pitchFamily="18" charset="0"/>
              </a:rPr>
              <a:t> PRESENTED BY :</a:t>
            </a:r>
            <a:r>
              <a:rPr lang="en-IN" dirty="0">
                <a:solidFill>
                  <a:schemeClr val="tx1"/>
                </a:solidFill>
                <a:latin typeface="Times New Roman" pitchFamily="18" charset="0"/>
                <a:cs typeface="Times New Roman" pitchFamily="18" charset="0"/>
              </a:rPr>
              <a:t>                                                                                  </a:t>
            </a:r>
          </a:p>
          <a:p>
            <a:pPr algn="l"/>
            <a:r>
              <a:rPr lang="en-IN">
                <a:solidFill>
                  <a:schemeClr val="tx1"/>
                </a:solidFill>
                <a:latin typeface="Times New Roman" pitchFamily="18" charset="0"/>
                <a:cs typeface="Times New Roman" pitchFamily="18" charset="0"/>
              </a:rPr>
              <a:t> </a:t>
            </a:r>
            <a:r>
              <a:rPr lang="en-IN" dirty="0">
                <a:solidFill>
                  <a:schemeClr val="tx1"/>
                </a:solidFill>
                <a:latin typeface="Times New Roman" pitchFamily="18" charset="0"/>
                <a:cs typeface="Times New Roman" pitchFamily="18" charset="0"/>
              </a:rPr>
              <a:t>B.SAYA </a:t>
            </a:r>
            <a:r>
              <a:rPr lang="en-IN">
                <a:solidFill>
                  <a:schemeClr val="tx1"/>
                </a:solidFill>
                <a:latin typeface="Times New Roman" pitchFamily="18" charset="0"/>
                <a:cs typeface="Times New Roman" pitchFamily="18" charset="0"/>
              </a:rPr>
              <a:t>REDDY                    </a:t>
            </a:r>
            <a:r>
              <a:rPr lang="en-IN" dirty="0">
                <a:solidFill>
                  <a:schemeClr val="tx1"/>
                </a:solidFill>
                <a:latin typeface="Times New Roman" pitchFamily="18" charset="0"/>
                <a:cs typeface="Times New Roman" pitchFamily="18" charset="0"/>
              </a:rPr>
              <a:t>(U19CS090)                                         A.</a:t>
            </a:r>
            <a:r>
              <a:rPr lang="en-IN">
                <a:solidFill>
                  <a:schemeClr val="tx1"/>
                </a:solidFill>
                <a:latin typeface="Times New Roman" pitchFamily="18" charset="0"/>
                <a:cs typeface="Times New Roman" pitchFamily="18" charset="0"/>
              </a:rPr>
              <a:t>RAMGOPAL REDDY        </a:t>
            </a:r>
            <a:r>
              <a:rPr lang="en-IN" dirty="0">
                <a:solidFill>
                  <a:schemeClr val="tx1"/>
                </a:solidFill>
                <a:latin typeface="Times New Roman" pitchFamily="18" charset="0"/>
                <a:cs typeface="Times New Roman" pitchFamily="18" charset="0"/>
              </a:rPr>
              <a:t>(U19CS083)                       </a:t>
            </a:r>
          </a:p>
          <a:p>
            <a:r>
              <a:rPr lang="en-IN"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sz="4000">
                <a:latin typeface="Times New Roman" pitchFamily="18" charset="0"/>
                <a:cs typeface="Times New Roman" pitchFamily="18" charset="0"/>
              </a:rPr>
              <a:t>      SYSTEM REQUIREMENTS</a:t>
            </a:r>
            <a:endParaRPr lang="en-US" sz="4000" dirty="0">
              <a:latin typeface="Times New Roman" pitchFamily="18" charset="0"/>
              <a:cs typeface="Times New Roman" pitchFamily="18" charset="0"/>
            </a:endParaRPr>
          </a:p>
        </p:txBody>
      </p:sp>
      <p:sp>
        <p:nvSpPr>
          <p:cNvPr id="2" name="Content Placeholder 1"/>
          <p:cNvSpPr>
            <a:spLocks noGrp="1"/>
          </p:cNvSpPr>
          <p:nvPr>
            <p:ph idx="1"/>
          </p:nvPr>
        </p:nvSpPr>
        <p:spPr>
          <a:xfrm>
            <a:off x="827700" y="2052925"/>
            <a:ext cx="7776748" cy="4352357"/>
          </a:xfrm>
        </p:spPr>
        <p:txBody>
          <a:bodyPr/>
          <a:lstStyle/>
          <a:p>
            <a:endParaRPr lang="en-US" dirty="0"/>
          </a:p>
          <a:p>
            <a:pPr>
              <a:lnSpc>
                <a:spcPct val="150000"/>
              </a:lnSpc>
            </a:pPr>
            <a:r>
              <a:rPr lang="en-US" sz="2800" b="1" dirty="0">
                <a:latin typeface="Times New Roman" pitchFamily="18" charset="0"/>
                <a:cs typeface="Times New Roman" pitchFamily="18" charset="0"/>
              </a:rPr>
              <a:t>HARDWARE REQUIREMENTS</a:t>
            </a:r>
            <a:r>
              <a:rPr lang="en-US" sz="2800" dirty="0">
                <a:latin typeface="Times New Roman" pitchFamily="18" charset="0"/>
                <a:cs typeface="Times New Roman" pitchFamily="18" charset="0"/>
              </a:rPr>
              <a:t>:</a:t>
            </a:r>
          </a:p>
          <a:p>
            <a:pPr marL="1531620" lvl="5" indent="-342900" algn="just">
              <a:spcAft>
                <a:spcPts val="6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System              :   Intel core i3.</a:t>
            </a:r>
          </a:p>
          <a:p>
            <a:pPr marL="1531620" lvl="5" indent="-342900" algn="just">
              <a:spcAft>
                <a:spcPts val="600"/>
              </a:spcAft>
              <a:buFont typeface="Wingdings" panose="05000000000000000000" pitchFamily="2" charset="2"/>
              <a:buChar char=""/>
            </a:pPr>
            <a:r>
              <a:rPr lang="en-US" sz="1800" dirty="0">
                <a:latin typeface="Times New Roman" panose="02020603050405020304" pitchFamily="18" charset="0"/>
                <a:ea typeface="Calibri" panose="020F0502020204030204" pitchFamily="34" charset="0"/>
              </a:rPr>
              <a:t>Hard Disk         :   1 TB.</a:t>
            </a:r>
            <a:endParaRPr lang="en-US" sz="1800" dirty="0">
              <a:effectLst/>
              <a:latin typeface="Times New Roman" panose="02020603050405020304" pitchFamily="18" charset="0"/>
              <a:ea typeface="Calibri" panose="020F0502020204030204" pitchFamily="34" charset="0"/>
            </a:endParaRPr>
          </a:p>
          <a:p>
            <a:pPr marL="1531620" lvl="5" indent="-342900" algn="just">
              <a:spcAft>
                <a:spcPts val="6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Monitor             :   15’’ LED.</a:t>
            </a:r>
          </a:p>
          <a:p>
            <a:pPr marL="1531620" lvl="5" indent="-342900" algn="just">
              <a:spcAft>
                <a:spcPts val="600"/>
              </a:spcAft>
              <a:buFont typeface="Wingdings" panose="05000000000000000000" pitchFamily="2" charset="2"/>
              <a:buChar char=""/>
            </a:pPr>
            <a:r>
              <a:rPr lang="en-US" sz="1800" dirty="0">
                <a:latin typeface="Times New Roman" panose="02020603050405020304" pitchFamily="18" charset="0"/>
                <a:ea typeface="Calibri" panose="020F0502020204030204" pitchFamily="34" charset="0"/>
              </a:rPr>
              <a:t>Input Devices   :   Keyboard, Mouse.</a:t>
            </a:r>
          </a:p>
          <a:p>
            <a:pPr marL="1531620" lvl="5" indent="-342900" algn="just">
              <a:spcAft>
                <a:spcPts val="6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rPr>
              <a:t>Ram                  :   8 GB.</a:t>
            </a:r>
          </a:p>
          <a:p>
            <a:pPr marL="118872" indent="0">
              <a:lnSpc>
                <a:spcPct val="150000"/>
              </a:lnSpc>
              <a:buNone/>
            </a:pPr>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a:latin typeface="Times New Roman" pitchFamily="18" charset="0"/>
                <a:cs typeface="Times New Roman" pitchFamily="18" charset="0"/>
              </a:rPr>
              <a:t>	</a:t>
            </a:r>
            <a:r>
              <a:rPr sz="4000">
                <a:latin typeface="Times New Roman" pitchFamily="18" charset="0"/>
                <a:cs typeface="Times New Roman" pitchFamily="18" charset="0"/>
              </a:rPr>
              <a:t> SYSTEM REQUIREMENTS</a:t>
            </a:r>
            <a:endParaRPr lang="en-US" sz="4000" dirty="0">
              <a:latin typeface="Times New Roman" pitchFamily="18" charset="0"/>
              <a:cs typeface="Times New Roman" pitchFamily="18" charset="0"/>
            </a:endParaRPr>
          </a:p>
        </p:txBody>
      </p:sp>
      <p:sp>
        <p:nvSpPr>
          <p:cNvPr id="2" name="Content Placeholder 1"/>
          <p:cNvSpPr>
            <a:spLocks noGrp="1"/>
          </p:cNvSpPr>
          <p:nvPr>
            <p:ph idx="1"/>
          </p:nvPr>
        </p:nvSpPr>
        <p:spPr>
          <a:xfrm>
            <a:off x="827700" y="2052925"/>
            <a:ext cx="7055380" cy="4195481"/>
          </a:xfrm>
        </p:spPr>
        <p:txBody>
          <a:bodyPr/>
          <a:lstStyle/>
          <a:p>
            <a:endParaRPr lang="en-US" dirty="0">
              <a:latin typeface="Times New Roman" pitchFamily="18" charset="0"/>
              <a:cs typeface="Times New Roman" pitchFamily="18" charset="0"/>
            </a:endParaRPr>
          </a:p>
          <a:p>
            <a:pPr>
              <a:lnSpc>
                <a:spcPct val="150000"/>
              </a:lnSpc>
            </a:pPr>
            <a:r>
              <a:rPr lang="en-US" sz="2800" b="1" dirty="0">
                <a:latin typeface="Times New Roman" pitchFamily="18" charset="0"/>
                <a:cs typeface="Times New Roman" pitchFamily="18" charset="0"/>
              </a:rPr>
              <a:t>SOFTWARE REQUIREMENTS:</a:t>
            </a:r>
          </a:p>
          <a:p>
            <a:pPr lvl="4">
              <a:lnSpc>
                <a:spcPct val="150000"/>
              </a:lnSpc>
              <a:buFont typeface="Wingdings" panose="05000000000000000000" pitchFamily="2" charset="2"/>
              <a:buChar char="Ø"/>
            </a:pPr>
            <a:r>
              <a:rPr lang="en-US" sz="1800" dirty="0">
                <a:latin typeface="Times New Roman"/>
                <a:cs typeface="Times New Roman"/>
              </a:rPr>
              <a:t>Operating System     :  Windows 10.</a:t>
            </a:r>
          </a:p>
          <a:p>
            <a:pPr lvl="4">
              <a:lnSpc>
                <a:spcPct val="150000"/>
              </a:lnSpc>
              <a:buFont typeface="Wingdings" panose="05000000000000000000" pitchFamily="2" charset="2"/>
              <a:buChar char="Ø"/>
            </a:pPr>
            <a:r>
              <a:rPr lang="en-US" sz="1800" dirty="0">
                <a:latin typeface="Times New Roman"/>
                <a:cs typeface="Times New Roman"/>
              </a:rPr>
              <a:t>Coding Language     :  Python</a:t>
            </a:r>
          </a:p>
          <a:p>
            <a:pPr lvl="4">
              <a:lnSpc>
                <a:spcPct val="150000"/>
              </a:lnSpc>
              <a:buFont typeface="Wingdings" panose="05000000000000000000" pitchFamily="2" charset="2"/>
              <a:buChar char="Ø"/>
            </a:pPr>
            <a:r>
              <a:rPr lang="en-US" sz="1800" dirty="0">
                <a:latin typeface="Times New Roman"/>
                <a:cs typeface="Times New Roman"/>
              </a:rPr>
              <a:t>Tools                         :  </a:t>
            </a:r>
            <a:r>
              <a:rPr lang="en-US" sz="1800" dirty="0" err="1">
                <a:latin typeface="Times New Roman"/>
                <a:cs typeface="Times New Roman"/>
              </a:rPr>
              <a:t>PyCharm,Visual</a:t>
            </a:r>
            <a:r>
              <a:rPr lang="en-US" sz="1800" dirty="0">
                <a:latin typeface="Times New Roman"/>
                <a:cs typeface="Times New Roman"/>
              </a:rPr>
              <a:t> Studio</a:t>
            </a:r>
          </a:p>
          <a:p>
            <a:pPr lvl="4">
              <a:lnSpc>
                <a:spcPct val="150000"/>
              </a:lnSpc>
              <a:buFont typeface="Wingdings" panose="05000000000000000000" pitchFamily="2" charset="2"/>
              <a:buChar char="Ø"/>
            </a:pPr>
            <a:r>
              <a:rPr lang="en-US" sz="1800" dirty="0">
                <a:latin typeface="Times New Roman"/>
                <a:cs typeface="Times New Roman"/>
              </a:rPr>
              <a:t>Database                   :  SQLite</a:t>
            </a:r>
          </a:p>
          <a:p>
            <a:pPr marL="118872" indent="0">
              <a:lnSpc>
                <a:spcPct val="150000"/>
              </a:lnSpc>
              <a:buNone/>
            </a:pPr>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N" sz="4400" dirty="0">
                <a:latin typeface="Times New Roman" pitchFamily="18" charset="0"/>
                <a:cs typeface="Times New Roman" pitchFamily="18" charset="0"/>
              </a:rPr>
              <a:t>SYSTEM DESIGN</a:t>
            </a:r>
            <a:endParaRPr lang="en-US" sz="4400"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a:lnSpc>
                <a:spcPct val="150000"/>
              </a:lnSpc>
              <a:buNone/>
            </a:pPr>
            <a:r>
              <a:rPr lang="en-GB" b="1" dirty="0">
                <a:latin typeface="Times New Roman" pitchFamily="18" charset="0"/>
                <a:cs typeface="Times New Roman" pitchFamily="18" charset="0"/>
              </a:rPr>
              <a:t>ARCHITECTURE</a:t>
            </a:r>
          </a:p>
          <a:p>
            <a:pPr algn="just">
              <a:lnSpc>
                <a:spcPct val="150000"/>
              </a:lnSpc>
              <a:buFont typeface="Wingdings" panose="05000000000000000000" pitchFamily="2" charset="2"/>
              <a:buChar char="Ø"/>
            </a:pPr>
            <a:r>
              <a:rPr lang="en-US" dirty="0">
                <a:latin typeface="Times New Roman" panose="02020603050405020304" pitchFamily="18" charset="0"/>
              </a:rPr>
              <a:t>Architecture helps in design, development, implementation, and maintenance of </a:t>
            </a:r>
            <a:r>
              <a:rPr lang="en-IN" dirty="0">
                <a:latin typeface="Times New Roman" panose="02020603050405020304" pitchFamily="18" charset="0"/>
              </a:rPr>
              <a:t>a database.</a:t>
            </a:r>
          </a:p>
          <a:p>
            <a:pPr algn="just">
              <a:lnSpc>
                <a:spcPct val="150000"/>
              </a:lnSpc>
              <a:buFont typeface="Wingdings" panose="05000000000000000000" pitchFamily="2" charset="2"/>
              <a:buChar char="Ø"/>
            </a:pPr>
            <a:r>
              <a:rPr lang="en-US" dirty="0">
                <a:latin typeface="Times New Roman" panose="02020603050405020304" pitchFamily="18" charset="0"/>
              </a:rPr>
              <a:t>A web application architecture has to not only deal with efficiency, but also with reliability, scalability, security, and robustness.</a:t>
            </a:r>
          </a:p>
          <a:p>
            <a:pPr algn="just">
              <a:lnSpc>
                <a:spcPct val="150000"/>
              </a:lnSpc>
              <a:buFont typeface="Wingdings" pitchFamily="2" charset="2"/>
              <a:buChar char="§"/>
            </a:pPr>
            <a:endParaRPr lang="en-IN" dirty="0">
              <a:latin typeface="Times New Roman" panose="02020603050405020304" pitchFamily="18" charset="0"/>
            </a:endParaRPr>
          </a:p>
          <a:p>
            <a:pPr>
              <a:buNone/>
            </a:pPr>
            <a:endParaRPr lang="en-GB" dirty="0">
              <a:latin typeface="Times New Roman" pitchFamily="18" charset="0"/>
              <a:cs typeface="Times New Roman" pitchFamily="18" charset="0"/>
            </a:endParaRP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4710" y="452718"/>
            <a:ext cx="7055380" cy="816042"/>
          </a:xfrm>
        </p:spPr>
        <p:txBody>
          <a:bodyPr>
            <a:normAutofit/>
          </a:bodyPr>
          <a:lstStyle/>
          <a:p>
            <a:pPr algn="ctr"/>
            <a:r>
              <a:rPr lang="en-IN" sz="4000" dirty="0">
                <a:latin typeface="Times New Roman" pitchFamily="18" charset="0"/>
                <a:cs typeface="Times New Roman" pitchFamily="18" charset="0"/>
              </a:rPr>
              <a:t>SYSTEM DESIGN</a:t>
            </a:r>
            <a:endParaRPr lang="en-US" sz="4000" dirty="0">
              <a:latin typeface="Times New Roman" pitchFamily="18" charset="0"/>
              <a:cs typeface="Times New Roman" pitchFamily="18" charset="0"/>
            </a:endParaRPr>
          </a:p>
        </p:txBody>
      </p:sp>
      <p:pic>
        <p:nvPicPr>
          <p:cNvPr id="6" name="Content Placeholder 5">
            <a:extLst>
              <a:ext uri="{FF2B5EF4-FFF2-40B4-BE49-F238E27FC236}">
                <a16:creationId xmlns:a16="http://schemas.microsoft.com/office/drawing/2014/main" id="{70F62CDC-5B42-4493-BD92-FA6AFDDD82D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766" y="2708920"/>
            <a:ext cx="8558467" cy="3888432"/>
          </a:xfrm>
          <a:prstGeom prst="rect">
            <a:avLst/>
          </a:prstGeom>
          <a:noFill/>
          <a:ln>
            <a:noFill/>
          </a:ln>
        </p:spPr>
      </p:pic>
      <p:sp>
        <p:nvSpPr>
          <p:cNvPr id="4" name="TextBox 3">
            <a:extLst>
              <a:ext uri="{FF2B5EF4-FFF2-40B4-BE49-F238E27FC236}">
                <a16:creationId xmlns:a16="http://schemas.microsoft.com/office/drawing/2014/main" id="{4ED6B182-AFB0-42E7-B8AC-A8028348758F}"/>
              </a:ext>
            </a:extLst>
          </p:cNvPr>
          <p:cNvSpPr txBox="1"/>
          <p:nvPr/>
        </p:nvSpPr>
        <p:spPr>
          <a:xfrm>
            <a:off x="323528" y="1916832"/>
            <a:ext cx="374441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System Architecture</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latin typeface="Times New Roman" pitchFamily="18" charset="0"/>
                <a:cs typeface="Times New Roman" pitchFamily="18" charset="0"/>
              </a:rPr>
              <a:t>DATA FLOW DIAGRAM</a:t>
            </a:r>
            <a:endParaRPr lang="en-US" dirty="0">
              <a:latin typeface="Times New Roman" pitchFamily="18" charset="0"/>
              <a:cs typeface="Times New Roman" pitchFamily="18" charset="0"/>
            </a:endParaRPr>
          </a:p>
        </p:txBody>
      </p:sp>
      <p:pic>
        <p:nvPicPr>
          <p:cNvPr id="7" name="Content Placeholder 6">
            <a:extLst>
              <a:ext uri="{FF2B5EF4-FFF2-40B4-BE49-F238E27FC236}">
                <a16:creationId xmlns:a16="http://schemas.microsoft.com/office/drawing/2014/main" id="{206F2B14-E71B-4BB3-AF1C-2464FCA4D7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47664" y="2052638"/>
            <a:ext cx="5544616" cy="41957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USECASE DIAGRAM</a:t>
            </a:r>
            <a:endParaRPr lang="en-US" dirty="0">
              <a:latin typeface="Times New Roman" pitchFamily="18" charset="0"/>
              <a:cs typeface="Times New Roman" pitchFamily="18" charset="0"/>
            </a:endParaRPr>
          </a:p>
        </p:txBody>
      </p:sp>
      <p:pic>
        <p:nvPicPr>
          <p:cNvPr id="7" name="Content Placeholder 6">
            <a:extLst>
              <a:ext uri="{FF2B5EF4-FFF2-40B4-BE49-F238E27FC236}">
                <a16:creationId xmlns:a16="http://schemas.microsoft.com/office/drawing/2014/main" id="{CC8C663B-DEDA-48FA-97C6-E2C26C13ED0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24468"/>
            <a:ext cx="7848872" cy="48728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itchFamily="18" charset="0"/>
                <a:cs typeface="Times New Roman" pitchFamily="18" charset="0"/>
              </a:rPr>
              <a:t>CLASS DIAGRAM</a:t>
            </a:r>
            <a:endParaRPr lang="en-US" sz="4000" dirty="0">
              <a:latin typeface="Times New Roman" pitchFamily="18" charset="0"/>
              <a:cs typeface="Times New Roman" pitchFamily="18" charset="0"/>
            </a:endParaRPr>
          </a:p>
        </p:txBody>
      </p:sp>
      <p:pic>
        <p:nvPicPr>
          <p:cNvPr id="7" name="Content Placeholder 6">
            <a:extLst>
              <a:ext uri="{FF2B5EF4-FFF2-40B4-BE49-F238E27FC236}">
                <a16:creationId xmlns:a16="http://schemas.microsoft.com/office/drawing/2014/main" id="{1F94B79F-6748-413B-9C6F-4FB87A8F5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83568" y="1853248"/>
            <a:ext cx="8280919" cy="474410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MODULES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buNone/>
            </a:pPr>
            <a:r>
              <a:rPr lang="en-IN" sz="2400" dirty="0">
                <a:latin typeface="Times New Roman" pitchFamily="18" charset="0"/>
                <a:cs typeface="Times New Roman" pitchFamily="18" charset="0"/>
              </a:rPr>
              <a:t>Modules used in the </a:t>
            </a:r>
            <a:r>
              <a:rPr lang="en-IN" sz="2400" dirty="0" err="1">
                <a:latin typeface="Times New Roman" pitchFamily="18" charset="0"/>
                <a:cs typeface="Times New Roman" pitchFamily="18" charset="0"/>
              </a:rPr>
              <a:t>Resturant</a:t>
            </a:r>
            <a:r>
              <a:rPr lang="en-IN" sz="2400" dirty="0">
                <a:latin typeface="Times New Roman" pitchFamily="18" charset="0"/>
                <a:cs typeface="Times New Roman" pitchFamily="18" charset="0"/>
              </a:rPr>
              <a:t> billing system</a:t>
            </a:r>
            <a:r>
              <a:rPr lang="en-US" sz="2400" dirty="0">
                <a:latin typeface="Times New Roman"/>
                <a:cs typeface="Times New Roman"/>
              </a:rPr>
              <a:t> </a:t>
            </a:r>
            <a:r>
              <a:rPr lang="en-IN" sz="2400" dirty="0">
                <a:latin typeface="Times New Roman" pitchFamily="18" charset="0"/>
                <a:cs typeface="Times New Roman" pitchFamily="18" charset="0"/>
              </a:rPr>
              <a:t>are</a:t>
            </a:r>
          </a:p>
          <a:p>
            <a:pPr algn="just">
              <a:lnSpc>
                <a:spcPct val="15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Branch Users</a:t>
            </a:r>
            <a:endParaRPr lang="en-US" sz="24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Admins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400" dirty="0" err="1">
                <a:effectLst/>
                <a:latin typeface="Times New Roman" panose="02020603050405020304" pitchFamily="18" charset="0"/>
                <a:ea typeface="Times New Roman" panose="02020603050405020304" pitchFamily="18" charset="0"/>
                <a:cs typeface="Gautami" panose="020B0502040204020203" pitchFamily="34" charset="0"/>
              </a:rPr>
              <a:t>Jwt</a:t>
            </a:r>
            <a:r>
              <a:rPr lang="en-US" sz="2400" dirty="0">
                <a:effectLst/>
                <a:latin typeface="Times New Roman" panose="02020603050405020304" pitchFamily="18" charset="0"/>
                <a:ea typeface="Times New Roman" panose="02020603050405020304" pitchFamily="18" charset="0"/>
                <a:cs typeface="Gautami" panose="020B0502040204020203" pitchFamily="34" charset="0"/>
              </a:rPr>
              <a:t> Token</a:t>
            </a:r>
          </a:p>
          <a:p>
            <a:pPr algn="just">
              <a:lnSpc>
                <a:spcPct val="15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REST (Representational State Transfer)</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478-D7F5-CC15-998D-0DF27D0D225B}"/>
              </a:ext>
            </a:extLst>
          </p:cNvPr>
          <p:cNvSpPr>
            <a:spLocks noGrp="1"/>
          </p:cNvSpPr>
          <p:nvPr>
            <p:ph type="title"/>
          </p:nvPr>
        </p:nvSpPr>
        <p:spPr/>
        <p:txBody>
          <a:bodyPr/>
          <a:lstStyle/>
          <a:p>
            <a:r>
              <a:rPr lang="en-US" dirty="0"/>
              <a:t>            SCREEN SHOTS</a:t>
            </a:r>
            <a:endParaRPr lang="en-IN" dirty="0"/>
          </a:p>
        </p:txBody>
      </p:sp>
      <p:pic>
        <p:nvPicPr>
          <p:cNvPr id="5" name="Content Placeholder 4">
            <a:extLst>
              <a:ext uri="{FF2B5EF4-FFF2-40B4-BE49-F238E27FC236}">
                <a16:creationId xmlns:a16="http://schemas.microsoft.com/office/drawing/2014/main" id="{0D0F79B4-BA91-7837-6F4F-E83F7F4072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088" y="1700808"/>
            <a:ext cx="6711950" cy="4336525"/>
          </a:xfrm>
        </p:spPr>
      </p:pic>
    </p:spTree>
    <p:extLst>
      <p:ext uri="{BB962C8B-B14F-4D97-AF65-F5344CB8AC3E}">
        <p14:creationId xmlns:p14="http://schemas.microsoft.com/office/powerpoint/2010/main" val="2141167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9A50-14EE-A61C-A1DF-11E531D382E9}"/>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19415956-66FF-F948-D510-D673B1FF8A8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378" y="2924944"/>
            <a:ext cx="4269139" cy="3480338"/>
          </a:xfrm>
        </p:spPr>
      </p:pic>
      <p:pic>
        <p:nvPicPr>
          <p:cNvPr id="8" name="Content Placeholder 7">
            <a:extLst>
              <a:ext uri="{FF2B5EF4-FFF2-40B4-BE49-F238E27FC236}">
                <a16:creationId xmlns:a16="http://schemas.microsoft.com/office/drawing/2014/main" id="{65947B70-A051-41FE-8388-3F4D7D0B25D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57249" y="2924944"/>
            <a:ext cx="4651215" cy="3240360"/>
          </a:xfrm>
        </p:spPr>
      </p:pic>
    </p:spTree>
    <p:extLst>
      <p:ext uri="{BB962C8B-B14F-4D97-AF65-F5344CB8AC3E}">
        <p14:creationId xmlns:p14="http://schemas.microsoft.com/office/powerpoint/2010/main" val="207013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7700" y="2052925"/>
            <a:ext cx="4320364" cy="4195481"/>
          </a:xfrm>
        </p:spPr>
        <p:txBody>
          <a:bodyPr>
            <a:normAutofit lnSpcReduction="10000"/>
          </a:bodyPr>
          <a:lstStyle/>
          <a:p>
            <a:pPr>
              <a:buFont typeface="Wingdings" panose="05000000000000000000" pitchFamily="2" charset="2"/>
              <a:buChar char="Ø"/>
            </a:pPr>
            <a:r>
              <a:rPr lang="en-IN" dirty="0">
                <a:latin typeface="Times New Roman" pitchFamily="18" charset="0"/>
                <a:cs typeface="Times New Roman" pitchFamily="18" charset="0"/>
              </a:rPr>
              <a:t>Abstract</a:t>
            </a:r>
          </a:p>
          <a:p>
            <a:pPr>
              <a:buFont typeface="Wingdings" panose="05000000000000000000" pitchFamily="2" charset="2"/>
              <a:buChar char="Ø"/>
            </a:pPr>
            <a:r>
              <a:rPr lang="en-IN" dirty="0">
                <a:latin typeface="Times New Roman" pitchFamily="18" charset="0"/>
                <a:cs typeface="Times New Roman" pitchFamily="18" charset="0"/>
              </a:rPr>
              <a:t>Introduction</a:t>
            </a:r>
          </a:p>
          <a:p>
            <a:pPr>
              <a:buFont typeface="Wingdings" panose="05000000000000000000" pitchFamily="2" charset="2"/>
              <a:buChar char="Ø"/>
            </a:pPr>
            <a:r>
              <a:rPr lang="en-US" dirty="0">
                <a:latin typeface="Times New Roman"/>
                <a:cs typeface="Times New Roman"/>
              </a:rPr>
              <a:t>Literature survey</a:t>
            </a:r>
            <a:endParaRPr lang="en-IN" dirty="0">
              <a:latin typeface="Times New Roman" pitchFamily="18" charset="0"/>
              <a:cs typeface="Times New Roman" pitchFamily="18" charset="0"/>
            </a:endParaRPr>
          </a:p>
          <a:p>
            <a:pPr>
              <a:buFont typeface="Wingdings" panose="05000000000000000000" pitchFamily="2" charset="2"/>
              <a:buChar char="Ø"/>
            </a:pPr>
            <a:r>
              <a:rPr lang="en-IN" dirty="0">
                <a:latin typeface="Times New Roman" pitchFamily="18" charset="0"/>
                <a:cs typeface="Times New Roman" pitchFamily="18" charset="0"/>
              </a:rPr>
              <a:t>Existing System and Disadvantages</a:t>
            </a:r>
          </a:p>
          <a:p>
            <a:pPr>
              <a:buFont typeface="Wingdings" panose="05000000000000000000" pitchFamily="2" charset="2"/>
              <a:buChar char="Ø"/>
            </a:pPr>
            <a:r>
              <a:rPr lang="en-IN" dirty="0">
                <a:latin typeface="Times New Roman" pitchFamily="18" charset="0"/>
                <a:cs typeface="Times New Roman" pitchFamily="18" charset="0"/>
              </a:rPr>
              <a:t>Proposed System and Advantages</a:t>
            </a:r>
          </a:p>
          <a:p>
            <a:pPr>
              <a:buFont typeface="Wingdings" panose="05000000000000000000" pitchFamily="2" charset="2"/>
              <a:buChar char="Ø"/>
            </a:pPr>
            <a:r>
              <a:rPr lang="en-IN" dirty="0">
                <a:latin typeface="Times New Roman" pitchFamily="18" charset="0"/>
                <a:cs typeface="Times New Roman" pitchFamily="18" charset="0"/>
              </a:rPr>
              <a:t>System Requirements</a:t>
            </a:r>
          </a:p>
          <a:p>
            <a:pPr>
              <a:buFont typeface="Wingdings" panose="05000000000000000000" pitchFamily="2" charset="2"/>
              <a:buChar char="Ø"/>
            </a:pPr>
            <a:r>
              <a:rPr lang="en-IN" dirty="0">
                <a:latin typeface="Times New Roman" pitchFamily="18" charset="0"/>
                <a:cs typeface="Times New Roman" pitchFamily="18" charset="0"/>
              </a:rPr>
              <a:t>System Design</a:t>
            </a:r>
          </a:p>
          <a:p>
            <a:pPr>
              <a:buFont typeface="Wingdings" panose="05000000000000000000" pitchFamily="2" charset="2"/>
              <a:buChar char="Ø"/>
            </a:pPr>
            <a:r>
              <a:rPr lang="en-IN" dirty="0">
                <a:latin typeface="Times New Roman" pitchFamily="18" charset="0"/>
                <a:cs typeface="Times New Roman" pitchFamily="18" charset="0"/>
              </a:rPr>
              <a:t>Testing </a:t>
            </a:r>
          </a:p>
          <a:p>
            <a:pPr>
              <a:buFont typeface="Wingdings" panose="05000000000000000000" pitchFamily="2" charset="2"/>
              <a:buChar char="Ø"/>
            </a:pPr>
            <a:r>
              <a:rPr lang="en-IN" dirty="0">
                <a:latin typeface="Times New Roman" pitchFamily="18" charset="0"/>
                <a:cs typeface="Times New Roman" pitchFamily="18" charset="0"/>
              </a:rPr>
              <a:t>Further Enhancement</a:t>
            </a:r>
          </a:p>
          <a:p>
            <a:pPr>
              <a:buFont typeface="Wingdings" panose="05000000000000000000" pitchFamily="2" charset="2"/>
              <a:buChar char="Ø"/>
            </a:pPr>
            <a:r>
              <a:rPr lang="en-IN" dirty="0">
                <a:latin typeface="Times New Roman" pitchFamily="18" charset="0"/>
                <a:cs typeface="Times New Roman" pitchFamily="18" charset="0"/>
              </a:rPr>
              <a:t>Conclusion</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Placeholder 5">
            <a:extLst>
              <a:ext uri="{FF2B5EF4-FFF2-40B4-BE49-F238E27FC236}">
                <a16:creationId xmlns:a16="http://schemas.microsoft.com/office/drawing/2014/main" id="{2F785EBC-CD2E-4BCD-958D-4B41747EDFF9}"/>
              </a:ext>
            </a:extLst>
          </p:cNvPr>
          <p:cNvPicPr>
            <a:picLocks noChangeAspect="1"/>
          </p:cNvPicPr>
          <p:nvPr/>
        </p:nvPicPr>
        <p:blipFill>
          <a:blip r:embed="rId2">
            <a:extLst>
              <a:ext uri="{28A0092B-C50C-407E-A947-70E740481C1C}">
                <a14:useLocalDpi xmlns:a14="http://schemas.microsoft.com/office/drawing/2010/main" val="0"/>
              </a:ext>
            </a:extLst>
          </a:blip>
          <a:srcRect l="21860" r="21860"/>
          <a:stretch>
            <a:fillRect/>
          </a:stretch>
        </p:blipFill>
        <p:spPr>
          <a:xfrm>
            <a:off x="5292081" y="1268759"/>
            <a:ext cx="3672407" cy="558924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5AE7-22C4-AF9E-5481-0EEA024FF215}"/>
              </a:ext>
            </a:extLst>
          </p:cNvPr>
          <p:cNvSpPr>
            <a:spLocks noGrp="1"/>
          </p:cNvSpPr>
          <p:nvPr>
            <p:ph type="title"/>
          </p:nvPr>
        </p:nvSpPr>
        <p:spPr/>
        <p:txBody>
          <a:bodyPr/>
          <a:lstStyle/>
          <a:p>
            <a:r>
              <a:rPr lang="en-US" dirty="0"/>
              <a:t>          </a:t>
            </a:r>
            <a:br>
              <a:rPr lang="en-US" dirty="0"/>
            </a:br>
            <a:endParaRPr lang="en-IN" dirty="0"/>
          </a:p>
        </p:txBody>
      </p:sp>
      <p:pic>
        <p:nvPicPr>
          <p:cNvPr id="8" name="Picture 7">
            <a:extLst>
              <a:ext uri="{FF2B5EF4-FFF2-40B4-BE49-F238E27FC236}">
                <a16:creationId xmlns:a16="http://schemas.microsoft.com/office/drawing/2014/main" id="{6D4DCFB0-D15F-65A4-F89D-9B65EB53FB1B}"/>
              </a:ext>
            </a:extLst>
          </p:cNvPr>
          <p:cNvPicPr>
            <a:picLocks noChangeAspect="1"/>
          </p:cNvPicPr>
          <p:nvPr/>
        </p:nvPicPr>
        <p:blipFill>
          <a:blip r:embed="rId2"/>
          <a:stretch>
            <a:fillRect/>
          </a:stretch>
        </p:blipFill>
        <p:spPr>
          <a:xfrm>
            <a:off x="1407902" y="1648813"/>
            <a:ext cx="6328196" cy="3560373"/>
          </a:xfrm>
          <a:prstGeom prst="rect">
            <a:avLst/>
          </a:prstGeom>
        </p:spPr>
      </p:pic>
    </p:spTree>
    <p:extLst>
      <p:ext uri="{BB962C8B-B14F-4D97-AF65-F5344CB8AC3E}">
        <p14:creationId xmlns:p14="http://schemas.microsoft.com/office/powerpoint/2010/main" val="3901743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FURTHER ENHANCEMENT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7504" y="2052925"/>
            <a:ext cx="8928992" cy="4195481"/>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OAuth2 on the other hand is not a protocol, it’s a delegated authorization framework. think very detailed guideline, for letting users and applications authorize specific permissions to other applications in both private and public settings. OpenID Connect which sits on top of OAUTH2 gives you Authentication and Authorization.it details how multiple different roles, users in your system, server-side apps like an API, and clients such as websites or native mobile apps, can authenticate with each other.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28800"/>
            <a:ext cx="8229600" cy="5073752"/>
          </a:xfrm>
        </p:spPr>
        <p:txBody>
          <a:bodyPr>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Based on the System Implementation, functional testing, error handling testing and QoS (Quality of Service) test results in the previous chapter, it can be concluded that the cloud master web service and slave management database applications are running as expected.</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Then it can be concluded that the test based on TIPHON Throughput and Delay (latency) from INDOSAT 4g and TELKOM Internet signal providers shows the category of "Very Good" while the Packet Loss test is obtained by the "Bad" category.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484784"/>
            <a:ext cx="9144000" cy="5184575"/>
          </a:xfrm>
        </p:spPr>
        <p:txBody>
          <a:bodyPr>
            <a:normAutofit/>
          </a:bodyPr>
          <a:lstStyle/>
          <a:p>
            <a:pPr algn="just">
              <a:lnSpc>
                <a:spcPct val="150000"/>
              </a:lnSpc>
              <a:buFont typeface="+mj-lt"/>
              <a:buAutoNum type="arabicPeriod"/>
            </a:pPr>
            <a:r>
              <a:rPr lang="en-IN" sz="1800" dirty="0">
                <a:latin typeface="Times New Roman" panose="02020603050405020304" pitchFamily="18" charset="0"/>
                <a:cs typeface="Times New Roman" panose="02020603050405020304" pitchFamily="18" charset="0"/>
              </a:rPr>
              <a:t>Putra, R. E., </a:t>
            </a:r>
            <a:r>
              <a:rPr lang="en-IN" sz="1800" dirty="0" err="1">
                <a:latin typeface="Times New Roman" panose="02020603050405020304" pitchFamily="18" charset="0"/>
                <a:cs typeface="Times New Roman" panose="02020603050405020304" pitchFamily="18" charset="0"/>
              </a:rPr>
              <a:t>Izzati</a:t>
            </a:r>
            <a:r>
              <a:rPr lang="en-IN" sz="1800" dirty="0">
                <a:latin typeface="Times New Roman" panose="02020603050405020304" pitchFamily="18" charset="0"/>
                <a:cs typeface="Times New Roman" panose="02020603050405020304" pitchFamily="18" charset="0"/>
              </a:rPr>
              <a:t>, B. M., and F. </a:t>
            </a:r>
            <a:r>
              <a:rPr lang="en-IN" sz="1800" dirty="0" err="1">
                <a:latin typeface="Times New Roman" panose="02020603050405020304" pitchFamily="18" charset="0"/>
                <a:cs typeface="Times New Roman" panose="02020603050405020304" pitchFamily="18" charset="0"/>
              </a:rPr>
              <a:t>Dewi</a:t>
            </a:r>
            <a:r>
              <a:rPr lang="en-IN" sz="1800" dirty="0">
                <a:latin typeface="Times New Roman" panose="02020603050405020304" pitchFamily="18" charset="0"/>
                <a:cs typeface="Times New Roman" panose="02020603050405020304" pitchFamily="18" charset="0"/>
              </a:rPr>
              <a:t>, “Point of Sale (POS) Performance Optimization with Database Synchronization Implementation Using Middleware”. </a:t>
            </a:r>
            <a:r>
              <a:rPr lang="en-IN" sz="1800" dirty="0" err="1">
                <a:latin typeface="Times New Roman" panose="02020603050405020304" pitchFamily="18" charset="0"/>
                <a:cs typeface="Times New Roman" panose="02020603050405020304" pitchFamily="18" charset="0"/>
              </a:rPr>
              <a:t>Informatika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Mulawarman</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Jurnal</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Ilmiah</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Ilmu</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Komputer</a:t>
            </a:r>
            <a:r>
              <a:rPr lang="en-IN" sz="1800" dirty="0">
                <a:latin typeface="Times New Roman" panose="02020603050405020304" pitchFamily="18" charset="0"/>
                <a:cs typeface="Times New Roman" panose="02020603050405020304" pitchFamily="18" charset="0"/>
              </a:rPr>
              <a:t>, 12(2), 123, 2017.</a:t>
            </a:r>
          </a:p>
          <a:p>
            <a:pPr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Malhotra, N., &amp; Anjali, C., “Implementation of Database Synchronization Technique between Client and Server”. International Journal of Engineering Science and Innovative Technology (IJESIT), 3(4), 460–465, 2014.</a:t>
            </a:r>
          </a:p>
          <a:p>
            <a:pPr algn="just">
              <a:lnSpc>
                <a:spcPct val="150000"/>
              </a:lnSpc>
              <a:buFont typeface="+mj-lt"/>
              <a:buAutoNum type="arabicPeriod"/>
            </a:pPr>
            <a:r>
              <a:rPr lang="en-IN" sz="1800" dirty="0">
                <a:latin typeface="Times New Roman" panose="02020603050405020304" pitchFamily="18" charset="0"/>
                <a:cs typeface="Times New Roman" panose="02020603050405020304" pitchFamily="18" charset="0"/>
              </a:rPr>
              <a:t>Lin, Y., </a:t>
            </a:r>
            <a:r>
              <a:rPr lang="en-IN" sz="1800" dirty="0" err="1">
                <a:latin typeface="Times New Roman" panose="02020603050405020304" pitchFamily="18" charset="0"/>
                <a:cs typeface="Times New Roman" panose="02020603050405020304" pitchFamily="18" charset="0"/>
              </a:rPr>
              <a:t>Kemme</a:t>
            </a:r>
            <a:r>
              <a:rPr lang="en-IN" sz="1800" dirty="0">
                <a:latin typeface="Times New Roman" panose="02020603050405020304" pitchFamily="18" charset="0"/>
                <a:cs typeface="Times New Roman" panose="02020603050405020304" pitchFamily="18" charset="0"/>
              </a:rPr>
              <a:t>, B., </a:t>
            </a:r>
            <a:r>
              <a:rPr lang="en-IN" sz="1800" dirty="0" err="1">
                <a:latin typeface="Times New Roman" panose="02020603050405020304" pitchFamily="18" charset="0"/>
                <a:cs typeface="Times New Roman" panose="02020603050405020304" pitchFamily="18" charset="0"/>
              </a:rPr>
              <a:t>Patiño</a:t>
            </a:r>
            <a:r>
              <a:rPr lang="en-IN" sz="1800" dirty="0">
                <a:latin typeface="Times New Roman" panose="02020603050405020304" pitchFamily="18" charset="0"/>
                <a:cs typeface="Times New Roman" panose="02020603050405020304" pitchFamily="18" charset="0"/>
              </a:rPr>
              <a:t>-Martínez, M., &amp; Jiménez-Peris, R., “Middleware based Data Replication Providing Snapshot Isolation”. In Proceedings of the 2005 ACM SIGMOD International Conference on Management of Data - SIGMOD ’05 (419), 2005.</a:t>
            </a:r>
            <a:endParaRPr lang="en-US" sz="1800" dirty="0">
              <a:latin typeface="Times New Roman" panose="02020603050405020304"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2" name="Content Placeholder 1"/>
          <p:cNvSpPr>
            <a:spLocks noGrp="1"/>
          </p:cNvSpPr>
          <p:nvPr>
            <p:ph idx="1"/>
          </p:nvPr>
        </p:nvSpPr>
        <p:spPr>
          <a:xfrm>
            <a:off x="457200" y="1408176"/>
            <a:ext cx="8186766" cy="5385780"/>
          </a:xfrm>
        </p:spPr>
        <p:txBody>
          <a:bodyPr>
            <a:normAutofit fontScale="25000" lnSpcReduction="20000"/>
          </a:bodyPr>
          <a:lstStyle/>
          <a:p>
            <a:pPr algn="just">
              <a:lnSpc>
                <a:spcPct val="170000"/>
              </a:lnSpc>
              <a:buFont typeface="Wingdings" panose="05000000000000000000" pitchFamily="2" charset="2"/>
              <a:buChar char="Ø"/>
            </a:pPr>
            <a:r>
              <a:rPr lang="en-US" sz="7200" dirty="0">
                <a:effectLst/>
                <a:latin typeface="Times New Roman" panose="02020603050405020304" pitchFamily="18" charset="0"/>
                <a:ea typeface="Calibri" panose="020F0502020204030204" pitchFamily="34" charset="0"/>
                <a:cs typeface="Arial" panose="020B0604020202020204" pitchFamily="34" charset="0"/>
              </a:rPr>
              <a:t>Culinary business is a business opportunity that is most in-demand, E Bill Resto is a restaurant billing system that was developed by involving several selling places/restaurants with the name of a brand that is connected to the parent company by a database server. With an integrated system, all revenue from restaurant sales can be monitored in Realtime. </a:t>
            </a:r>
          </a:p>
          <a:p>
            <a:pPr algn="just">
              <a:lnSpc>
                <a:spcPct val="170000"/>
              </a:lnSpc>
              <a:buFont typeface="Wingdings" panose="05000000000000000000" pitchFamily="2" charset="2"/>
              <a:buChar char="Ø"/>
            </a:pPr>
            <a:r>
              <a:rPr lang="en-US" sz="7200" dirty="0">
                <a:effectLst/>
                <a:latin typeface="Times New Roman" panose="02020603050405020304" pitchFamily="18" charset="0"/>
                <a:ea typeface="Calibri" panose="020F0502020204030204" pitchFamily="34" charset="0"/>
                <a:cs typeface="Arial" panose="020B0604020202020204" pitchFamily="34" charset="0"/>
              </a:rPr>
              <a:t>The system design is made by implementing the RESTFUL API architecture with security access tokens. The Master Application as a provider of Embedded Data Service Web resources on 3 Restaurant Information Systems, It does the synchronization of 3 Web Service Clients, Data From the Master-Slave Side was obtained by testing 3 data sampling, where both applications are tested QoS with 3 new data samples, from the INDOSAT Internet Provider which showed an average test result of Throughput of 170.3 bps, Packet Loss of 18.851% and Delay of 78.4 </a:t>
            </a:r>
            <a:r>
              <a:rPr lang="en-US" sz="7200" dirty="0" err="1">
                <a:effectLst/>
                <a:latin typeface="Times New Roman" panose="02020603050405020304" pitchFamily="18" charset="0"/>
                <a:ea typeface="Calibri" panose="020F0502020204030204" pitchFamily="34" charset="0"/>
                <a:cs typeface="Arial" panose="020B0604020202020204" pitchFamily="34" charset="0"/>
              </a:rPr>
              <a:t>ms.</a:t>
            </a:r>
            <a:endParaRPr lang="en-US" sz="7200" dirty="0">
              <a:effectLst/>
              <a:latin typeface="Times New Roman" panose="02020603050405020304" pitchFamily="18" charset="0"/>
              <a:ea typeface="Calibri" panose="020F0502020204030204" pitchFamily="34" charset="0"/>
              <a:cs typeface="Arial" panose="020B0604020202020204" pitchFamily="34" charset="0"/>
            </a:endParaRPr>
          </a:p>
          <a:p>
            <a:pPr>
              <a:buFont typeface="Wingdings" panose="05000000000000000000" pitchFamily="2" charset="2"/>
              <a:buChar char="§"/>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4710" y="452718"/>
            <a:ext cx="7055380" cy="1032066"/>
          </a:xfrm>
        </p:spPr>
        <p:txBody>
          <a:bodyPr/>
          <a:lstStyle/>
          <a:p>
            <a:pPr algn="ctr"/>
            <a:r>
              <a:rPr lang="en-IN" dirty="0">
                <a:latin typeface="Times New Roman" pitchFamily="18" charset="0"/>
                <a:cs typeface="Times New Roman" pitchFamily="18" charset="0"/>
              </a:rPr>
              <a:t>	       INTRODUCTION</a:t>
            </a:r>
            <a:endParaRPr lang="en-US" dirty="0">
              <a:latin typeface="Times New Roman" pitchFamily="18" charset="0"/>
              <a:cs typeface="Times New Roman" pitchFamily="18" charset="0"/>
            </a:endParaRPr>
          </a:p>
        </p:txBody>
      </p:sp>
      <p:sp>
        <p:nvSpPr>
          <p:cNvPr id="2" name="Content Placeholder 1"/>
          <p:cNvSpPr>
            <a:spLocks noGrp="1"/>
          </p:cNvSpPr>
          <p:nvPr>
            <p:ph idx="1"/>
          </p:nvPr>
        </p:nvSpPr>
        <p:spPr>
          <a:xfrm>
            <a:off x="107504" y="1484784"/>
            <a:ext cx="8784976" cy="5373215"/>
          </a:xfrm>
        </p:spPr>
        <p:txBody>
          <a:bodyPr>
            <a:normAutofit fontScale="70000" lnSpcReduction="20000"/>
          </a:bodyPr>
          <a:lstStyle/>
          <a:p>
            <a:pPr marL="628650" indent="-285750" algn="just">
              <a:lnSpc>
                <a:spcPct val="150000"/>
              </a:lnSpc>
              <a:spcAft>
                <a:spcPts val="1000"/>
              </a:spcAft>
              <a:buFont typeface="Wingdings" panose="05000000000000000000" pitchFamily="2" charset="2"/>
              <a:buChar char="Ø"/>
            </a:pPr>
            <a:r>
              <a:rPr lang="en-US" sz="2600" dirty="0">
                <a:effectLst/>
                <a:latin typeface="Times New Roman" panose="02020603050405020304" pitchFamily="18" charset="0"/>
                <a:ea typeface="Times New Roman" panose="02020603050405020304" pitchFamily="18" charset="0"/>
              </a:rPr>
              <a:t>With the increasing population in the current era of globalization, the potential for data growth is also increasing.</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628650" indent="-285750" algn="just">
              <a:lnSpc>
                <a:spcPct val="150000"/>
              </a:lnSpc>
              <a:spcAft>
                <a:spcPts val="1000"/>
              </a:spcAft>
              <a:buFont typeface="Wingdings" panose="05000000000000000000" pitchFamily="2" charset="2"/>
              <a:buChar char="Ø"/>
            </a:pPr>
            <a:r>
              <a:rPr lang="en-US" sz="2600" dirty="0">
                <a:solidFill>
                  <a:srgbClr val="000000"/>
                </a:solidFill>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With the growth of these data, the business world is formed, information technology is also demanded to develop and innovate so that it can run following the progress of the business world including data exchange and management of information on an increasingly complex Client-Server.</a:t>
            </a:r>
          </a:p>
          <a:p>
            <a:pPr marL="628650" indent="-285750" algn="just">
              <a:lnSpc>
                <a:spcPct val="150000"/>
              </a:lnSpc>
              <a:spcAft>
                <a:spcPts val="1000"/>
              </a:spcAft>
              <a:buFont typeface="Wingdings" panose="05000000000000000000" pitchFamily="2" charset="2"/>
              <a:buChar char="Ø"/>
            </a:pPr>
            <a:r>
              <a:rPr lang="en-US" sz="2600" dirty="0">
                <a:effectLst/>
                <a:latin typeface="Times New Roman" panose="02020603050405020304" pitchFamily="18" charset="0"/>
                <a:ea typeface="Times New Roman" panose="02020603050405020304" pitchFamily="18" charset="0"/>
              </a:rPr>
              <a:t>The problem that occurs is the data on Information Systems in a main company and clients for business branches, especially for restaurant applications.</a:t>
            </a:r>
          </a:p>
          <a:p>
            <a:pPr marL="628650" indent="-285750" algn="just">
              <a:lnSpc>
                <a:spcPct val="150000"/>
              </a:lnSpc>
              <a:spcAft>
                <a:spcPts val="1000"/>
              </a:spcAft>
              <a:buFont typeface="Wingdings" panose="05000000000000000000" pitchFamily="2" charset="2"/>
              <a:buChar char="Ø"/>
            </a:pPr>
            <a:r>
              <a:rPr lang="en-US" sz="2600" dirty="0">
                <a:effectLst/>
                <a:latin typeface="Times New Roman" panose="02020603050405020304" pitchFamily="18" charset="0"/>
                <a:ea typeface="Times New Roman" panose="02020603050405020304" pitchFamily="18" charset="0"/>
              </a:rPr>
              <a:t>So from the description, to overcome data exchange, management and security in each Web Content of Information System, then design a web service database storage using the RESTful API architecture.</a:t>
            </a:r>
            <a:endParaRPr lang="en-US"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28650" indent="-285750" algn="just">
              <a:lnSpc>
                <a:spcPct val="150000"/>
              </a:lnSpc>
              <a:spcAft>
                <a:spcPts val="1000"/>
              </a:spcAft>
              <a:buFont typeface="Wingdings" panose="05000000000000000000" pitchFamily="2" charset="2"/>
              <a:buChar char="Ø"/>
            </a:pPr>
            <a:endParaRPr lang="en-US" sz="33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6A189-EC5F-4575-BBAB-28716D83BA64}"/>
              </a:ext>
            </a:extLst>
          </p:cNvPr>
          <p:cNvSpPr>
            <a:spLocks noGrp="1"/>
          </p:cNvSpPr>
          <p:nvPr>
            <p:ph type="title"/>
          </p:nvPr>
        </p:nvSpPr>
        <p:spPr>
          <a:xfrm>
            <a:off x="484710" y="452718"/>
            <a:ext cx="7055380" cy="888050"/>
          </a:xfrm>
        </p:spPr>
        <p:txBody>
          <a:bodyPr/>
          <a:lstStyle/>
          <a:p>
            <a:pPr algn="ctr"/>
            <a:r>
              <a:rPr lang="en-IN" sz="4200" dirty="0">
                <a:latin typeface="Times New Roman" pitchFamily="18" charset="0"/>
                <a:cs typeface="Times New Roman" pitchFamily="18" charset="0"/>
              </a:rPr>
              <a:t>INTRODUCTION</a:t>
            </a:r>
            <a:br>
              <a:rPr lang="en-IN" sz="4200" dirty="0"/>
            </a:br>
            <a:endParaRPr lang="en-IN" dirty="0"/>
          </a:p>
        </p:txBody>
      </p:sp>
      <p:sp>
        <p:nvSpPr>
          <p:cNvPr id="3" name="Content Placeholder 2">
            <a:extLst>
              <a:ext uri="{FF2B5EF4-FFF2-40B4-BE49-F238E27FC236}">
                <a16:creationId xmlns:a16="http://schemas.microsoft.com/office/drawing/2014/main" id="{B24F52A4-0190-4C2E-8D22-BFB39705FA75}"/>
              </a:ext>
            </a:extLst>
          </p:cNvPr>
          <p:cNvSpPr>
            <a:spLocks noGrp="1"/>
          </p:cNvSpPr>
          <p:nvPr>
            <p:ph idx="1"/>
          </p:nvPr>
        </p:nvSpPr>
        <p:spPr>
          <a:xfrm>
            <a:off x="251520" y="1484784"/>
            <a:ext cx="8424936" cy="5184577"/>
          </a:xfrm>
        </p:spPr>
        <p:txBody>
          <a:bodyPr>
            <a:normAutofit/>
          </a:bodyPr>
          <a:lstStyle/>
          <a:p>
            <a:pPr marL="118872" indent="0">
              <a:buNone/>
            </a:pPr>
            <a:r>
              <a:rPr lang="en-US"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REST (Representational State Transfer):</a:t>
            </a:r>
          </a:p>
          <a:p>
            <a:pPr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REST (Representational State Transfer) is a web-based communication architecture standard that is often applied in developing website services.</a:t>
            </a:r>
          </a:p>
          <a:p>
            <a:pPr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Generally, use HTTP (Hypertext Transfer Protocol) is a protocol for data communication. In the REST architecture, the REST client provides resources (resources/data) and the REST server accesses and displays these resources for future use.</a:t>
            </a:r>
          </a:p>
          <a:p>
            <a:pPr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These resources are represented in text format, JSON or XML. There are some HTTP Methods on REST Webservice such as GET, PUT, POST, DELETE, OPTIONS.</a:t>
            </a:r>
            <a:endParaRPr lang="en-IN" dirty="0">
              <a:latin typeface="Times New Roman" panose="02020603050405020304" pitchFamily="18" charset="0"/>
              <a:cs typeface="Times New Roman" panose="02020603050405020304" pitchFamily="18" charset="0"/>
            </a:endParaRPr>
          </a:p>
          <a:p>
            <a:pPr marL="118872" indent="0">
              <a:buNone/>
            </a:pPr>
            <a:endParaRPr lang="en-IN" sz="2000" dirty="0"/>
          </a:p>
        </p:txBody>
      </p:sp>
    </p:spTree>
    <p:extLst>
      <p:ext uri="{BB962C8B-B14F-4D97-AF65-F5344CB8AC3E}">
        <p14:creationId xmlns:p14="http://schemas.microsoft.com/office/powerpoint/2010/main" val="238431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BF17-BDC1-46CD-97FE-C156CC08FE83}"/>
              </a:ext>
            </a:extLst>
          </p:cNvPr>
          <p:cNvSpPr>
            <a:spLocks noGrp="1"/>
          </p:cNvSpPr>
          <p:nvPr>
            <p:ph type="title"/>
          </p:nvPr>
        </p:nvSpPr>
        <p:spPr/>
        <p:txBody>
          <a:bodyPr/>
          <a:lstStyle/>
          <a:p>
            <a:pPr algn="ctr"/>
            <a:r>
              <a:rPr lang="en-US" b="1" dirty="0">
                <a:latin typeface="Times New Roman"/>
                <a:cs typeface="Times New Roman"/>
              </a:rPr>
              <a:t>LITERATURE  SURVEY</a:t>
            </a:r>
            <a:endParaRPr lang="en-IN" dirty="0"/>
          </a:p>
        </p:txBody>
      </p:sp>
      <p:sp>
        <p:nvSpPr>
          <p:cNvPr id="3" name="Content Placeholder 2">
            <a:extLst>
              <a:ext uri="{FF2B5EF4-FFF2-40B4-BE49-F238E27FC236}">
                <a16:creationId xmlns:a16="http://schemas.microsoft.com/office/drawing/2014/main" id="{717B9198-A79F-4FAA-835F-3A398AF1EE66}"/>
              </a:ext>
            </a:extLst>
          </p:cNvPr>
          <p:cNvSpPr>
            <a:spLocks noGrp="1"/>
          </p:cNvSpPr>
          <p:nvPr>
            <p:ph idx="1"/>
          </p:nvPr>
        </p:nvSpPr>
        <p:spPr>
          <a:xfrm>
            <a:off x="611560" y="1772816"/>
            <a:ext cx="8229600" cy="4625609"/>
          </a:xfrm>
        </p:spPr>
        <p:txBody>
          <a:bodyPr>
            <a:normAutofit fontScale="92500" lnSpcReduction="10000"/>
          </a:bodyPr>
          <a:lstStyle/>
          <a:p>
            <a:pPr algn="just">
              <a:lnSpc>
                <a:spcPct val="150000"/>
              </a:lnSpc>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Implementation of Database Synchronization Technique between Client and Server.</a:t>
            </a:r>
          </a:p>
          <a:p>
            <a:pPr algn="just">
              <a:lnSpc>
                <a:spcPct val="150000"/>
              </a:lnSpc>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Middleware based Data Replication Providing Snapshot Isolation.</a:t>
            </a:r>
          </a:p>
          <a:p>
            <a:pPr algn="just">
              <a:lnSpc>
                <a:spcPct val="150000"/>
              </a:lnSpc>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A Study on a JWT-Based User Authentication and API Assessment Scheme Using IMEI in a Smart Home Environment.</a:t>
            </a:r>
          </a:p>
          <a:p>
            <a:pPr algn="just">
              <a:lnSpc>
                <a:spcPct val="150000"/>
              </a:lnSpc>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LDAKM-EIOT: Lightweight Device Authentication and Key Management Mechanism for Edge-Based IoT Deployment</a:t>
            </a:r>
          </a:p>
          <a:p>
            <a:pPr algn="just">
              <a:lnSpc>
                <a:spcPct val="150000"/>
              </a:lnSpc>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Smart Home Design with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XBEEWi</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-Fi and Android-Based Graphical User Interface</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90539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	    EXISTING SYSTEM</a:t>
            </a:r>
            <a:endParaRPr lang="en-US" dirty="0">
              <a:latin typeface="Times New Roman" pitchFamily="18" charset="0"/>
              <a:cs typeface="Times New Roman" pitchFamily="18" charset="0"/>
            </a:endParaRPr>
          </a:p>
        </p:txBody>
      </p:sp>
      <p:sp>
        <p:nvSpPr>
          <p:cNvPr id="2" name="Content Placeholder 1"/>
          <p:cNvSpPr>
            <a:spLocks noGrp="1"/>
          </p:cNvSpPr>
          <p:nvPr>
            <p:ph idx="1"/>
          </p:nvPr>
        </p:nvSpPr>
        <p:spPr>
          <a:xfrm>
            <a:off x="457200" y="1772815"/>
            <a:ext cx="8229600" cy="5085185"/>
          </a:xfrm>
        </p:spPr>
        <p:txBody>
          <a:bodyPr>
            <a:normAutofit/>
          </a:bodyPr>
          <a:lstStyle/>
          <a:p>
            <a:pPr algn="just">
              <a:lnSpc>
                <a:spcPct val="15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the existing applications in the client billing are still stored only in each local database, making it difficult to process and develop into the Web Content of Information System integrated so that information management, data exchange until making management of two databases is still very limited. </a:t>
            </a:r>
          </a:p>
          <a:p>
            <a:pPr algn="just">
              <a:lnSpc>
                <a:spcPct val="15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addition to the limited management of information, the security of the data storage is also mandatory.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N" sz="3600" dirty="0">
                <a:latin typeface="Times New Roman" pitchFamily="18" charset="0"/>
                <a:cs typeface="Times New Roman" pitchFamily="18" charset="0"/>
              </a:rPr>
              <a:t>  LIMITATIONS OF EXISTING SYSTEM</a:t>
            </a:r>
            <a:endParaRPr lang="en-US" sz="3600" dirty="0">
              <a:latin typeface="Times New Roman" pitchFamily="18" charset="0"/>
              <a:cs typeface="Times New Roman" pitchFamily="18" charset="0"/>
            </a:endParaRPr>
          </a:p>
        </p:txBody>
      </p:sp>
      <p:sp>
        <p:nvSpPr>
          <p:cNvPr id="2" name="Content Placeholder 1"/>
          <p:cNvSpPr>
            <a:spLocks noGrp="1"/>
          </p:cNvSpPr>
          <p:nvPr>
            <p:ph idx="1"/>
          </p:nvPr>
        </p:nvSpPr>
        <p:spPr>
          <a:xfrm>
            <a:off x="323528" y="2276872"/>
            <a:ext cx="8568952" cy="3971534"/>
          </a:xfrm>
        </p:spPr>
        <p:txBody>
          <a:bodyPr>
            <a:normAutofit/>
          </a:bodyPr>
          <a:lstStyle/>
          <a:p>
            <a:pPr marL="342900" lvl="0" indent="-342900" algn="just">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We only use a tiny bit of the HTTP protocol's methods – namely GET and POST.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HTTP is a protocol used for communication, usually used to communicate with internet resources or any application with a web browser client.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GET: /string/</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someotherstring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It is idempotent and should ideally return the same results every time a call is made.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8872" indent="0">
              <a:buNone/>
            </a:pPr>
            <a:endParaRPr lang="en-GB"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latin typeface="Times New Roman" pitchFamily="18" charset="0"/>
                <a:cs typeface="Times New Roman" pitchFamily="18" charset="0"/>
              </a:rPr>
              <a:t>	  PROPOSED SYSTEM</a:t>
            </a:r>
            <a:endParaRPr lang="en-US" dirty="0">
              <a:latin typeface="Times New Roman" pitchFamily="18" charset="0"/>
              <a:cs typeface="Times New Roman" pitchFamily="18" charset="0"/>
            </a:endParaRPr>
          </a:p>
        </p:txBody>
      </p:sp>
      <p:sp>
        <p:nvSpPr>
          <p:cNvPr id="2" name="Content Placeholder 1"/>
          <p:cNvSpPr>
            <a:spLocks noGrp="1"/>
          </p:cNvSpPr>
          <p:nvPr>
            <p:ph idx="1"/>
          </p:nvPr>
        </p:nvSpPr>
        <p:spPr>
          <a:xfrm>
            <a:off x="457200" y="1775191"/>
            <a:ext cx="8229600" cy="5082809"/>
          </a:xfrm>
        </p:spPr>
        <p:txBody>
          <a:bodyPr>
            <a:normAutofit fontScale="92500"/>
          </a:bodyPr>
          <a:lstStyle/>
          <a:p>
            <a:pPr algn="just">
              <a:lnSpc>
                <a:spcPct val="12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Arial" panose="020B0604020202020204" pitchFamily="34" charset="0"/>
              </a:rPr>
              <a:t>In the Proposed the management and security in each Web Content of Information System, then design a web service database storage using the RESTful API architecture. </a:t>
            </a:r>
          </a:p>
          <a:p>
            <a:pPr algn="just">
              <a:lnSpc>
                <a:spcPct val="12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Arial" panose="020B0604020202020204" pitchFamily="34" charset="0"/>
              </a:rPr>
              <a:t>The design and integrated database system is Data Synchronization of the main company and client information system in the form of a POS (Point of Sales) application of 3 Bill Resto Information Systems as a Master Database Web Service. </a:t>
            </a:r>
          </a:p>
          <a:p>
            <a:pPr algn="just">
              <a:lnSpc>
                <a:spcPct val="12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Arial" panose="020B0604020202020204" pitchFamily="34" charset="0"/>
              </a:rPr>
              <a:t>Second, data exchange is secured using the JSON Web Token (JWT) security access HS256 algorithm with a static data retrieval method. Data exchange mechanism that occurs is, where in general the RESTful API architecture.</a:t>
            </a:r>
          </a:p>
          <a:p>
            <a:pPr algn="just">
              <a:lnSpc>
                <a:spcPct val="12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Arial" panose="020B0604020202020204" pitchFamily="34" charset="0"/>
              </a:rPr>
              <a:t> There are two Server and Client applications to serve embedded database data exchange in 3 Client Information Systems as Servers and 1 Information System as Server Systems for a Main Company</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118872" indent="0">
              <a:buNone/>
            </a:pP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1179</TotalTime>
  <Words>1271</Words>
  <Application>Microsoft Office PowerPoint</Application>
  <PresentationFormat>On-screen Show (4:3)</PresentationFormat>
  <Paragraphs>91</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Times New Roman</vt:lpstr>
      <vt:lpstr>Wingdings</vt:lpstr>
      <vt:lpstr>Wingdings 3</vt:lpstr>
      <vt:lpstr>Ion</vt:lpstr>
      <vt:lpstr>Design of Restaurant Billing System (E Bill Resto) by Applying Synchronization of Data Billing in Branch Companies to Main Companies Based on Rest API </vt:lpstr>
      <vt:lpstr>CONTENTS</vt:lpstr>
      <vt:lpstr>ABSTRACT</vt:lpstr>
      <vt:lpstr>        INTRODUCTION</vt:lpstr>
      <vt:lpstr>INTRODUCTION </vt:lpstr>
      <vt:lpstr>LITERATURE  SURVEY</vt:lpstr>
      <vt:lpstr>     EXISTING SYSTEM</vt:lpstr>
      <vt:lpstr>  LIMITATIONS OF EXISTING SYSTEM</vt:lpstr>
      <vt:lpstr>   PROPOSED SYSTEM</vt:lpstr>
      <vt:lpstr>      SYSTEM REQUIREMENTS</vt:lpstr>
      <vt:lpstr>  SYSTEM REQUIREMENTS</vt:lpstr>
      <vt:lpstr>SYSTEM DESIGN</vt:lpstr>
      <vt:lpstr>SYSTEM DESIGN</vt:lpstr>
      <vt:lpstr>DATA FLOW DIAGRAM</vt:lpstr>
      <vt:lpstr>USECASE DIAGRAM</vt:lpstr>
      <vt:lpstr>CLASS DIAGRAM</vt:lpstr>
      <vt:lpstr>MODULES</vt:lpstr>
      <vt:lpstr>            SCREEN SHOTS</vt:lpstr>
      <vt:lpstr>PowerPoint Presentation</vt:lpstr>
      <vt:lpstr>           </vt:lpstr>
      <vt:lpstr>FURTHER ENHANCEMENT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Divya</dc:creator>
  <cp:lastModifiedBy>Ramgopalreddy Avuduri</cp:lastModifiedBy>
  <cp:revision>125</cp:revision>
  <dcterms:created xsi:type="dcterms:W3CDTF">2021-12-01T14:48:42Z</dcterms:created>
  <dcterms:modified xsi:type="dcterms:W3CDTF">2022-06-01T06:19:06Z</dcterms:modified>
</cp:coreProperties>
</file>