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89" d="100"/>
          <a:sy n="89" d="100"/>
        </p:scale>
        <p:origin x="437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37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3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0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50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0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4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4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6AA21-1863-4931-97CB-99D0A168701B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8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20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event-bubbling" TargetMode="External"/><Relationship Id="rId2" Type="http://schemas.openxmlformats.org/officeDocument/2006/relationships/hyperlink" Target="https://itchief.ru/lessons/javascript/javascript-bubble-ev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220" y="6488716"/>
            <a:ext cx="2320504" cy="3692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Bauhaus 93" panose="04030905020B02020C02" pitchFamily="82" charset="0"/>
              </a:rPr>
              <a:t>EBA </a:t>
            </a:r>
            <a:r>
              <a:rPr lang="en-US" sz="2400" dirty="0" smtClean="0">
                <a:latin typeface="Bauhaus 93" panose="04030905020B02020C02" pitchFamily="82" charset="0"/>
              </a:rPr>
              <a:t>|</a:t>
            </a:r>
            <a:r>
              <a:rPr lang="en-US" sz="2400" dirty="0" smtClean="0">
                <a:latin typeface="Bauhaus 93" panose="04030905020B02020C02" pitchFamily="82" charset="0"/>
              </a:rPr>
              <a:t>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86310" y="94739"/>
            <a:ext cx="263245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Eldiyar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Baiaman</a:t>
            </a:r>
          </a:p>
          <a:p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Aftandil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Aiana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Adilet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авая фигурная скобка 3"/>
          <p:cNvSpPr/>
          <p:nvPr/>
        </p:nvSpPr>
        <p:spPr>
          <a:xfrm rot="10800000">
            <a:off x="1222076" y="1863305"/>
            <a:ext cx="986286" cy="2406769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2167" y="103214"/>
            <a:ext cx="58541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057584" y="586596"/>
            <a:ext cx="9006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1057584" y="1394604"/>
            <a:ext cx="9006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3CC9E22C-2B94-1544-A8CA-9203C2550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8331"/>
            <a:ext cx="7593020" cy="2169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51E113C-FA18-D042-A409-DAF00685D0C3}"/>
              </a:ext>
            </a:extLst>
          </p:cNvPr>
          <p:cNvSpPr txBox="1"/>
          <p:nvPr/>
        </p:nvSpPr>
        <p:spPr>
          <a:xfrm>
            <a:off x="7593020" y="504694"/>
            <a:ext cx="1499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-</a:t>
            </a:r>
            <a:r>
              <a:rPr lang="ru-RU" sz="4400" b="1" dirty="0"/>
              <a:t>Код</a:t>
            </a:r>
            <a:endParaRPr lang="x-none" sz="4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C25F89F-E282-E948-8BAA-FDE6B323B4BC}"/>
              </a:ext>
            </a:extLst>
          </p:cNvPr>
          <p:cNvSpPr txBox="1"/>
          <p:nvPr/>
        </p:nvSpPr>
        <p:spPr>
          <a:xfrm>
            <a:off x="7586893" y="5294765"/>
            <a:ext cx="4598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</a:t>
            </a:r>
            <a:r>
              <a:rPr lang="ru-RU" sz="3200" b="1" dirty="0" smtClean="0"/>
              <a:t>Результат в </a:t>
            </a:r>
            <a:r>
              <a:rPr lang="en-US" sz="3200" b="1" dirty="0"/>
              <a:t>Console</a:t>
            </a:r>
            <a:endParaRPr lang="x-none" sz="3200" b="1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xmlns="" id="{6711CF40-8ED4-4E4B-8432-8C302EC3C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593020" cy="4688332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9092148" y="6485974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028130-D812-114D-8E0D-5652EFF9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273" y="494714"/>
            <a:ext cx="8911687" cy="9200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Этапы (фазы) прохода </a:t>
            </a:r>
            <a:r>
              <a:rPr lang="ru-RU" dirty="0" smtClean="0"/>
              <a:t>события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B7F560E-908E-784B-A52B-33F0404D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579" y="1743532"/>
            <a:ext cx="10445076" cy="40507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" pitchFamily="2" charset="0"/>
              </a:rPr>
              <a:t>Перед тем как события начинает всплывать (этап всплытия), оно предварительно проходит ещё 2 этапа:</a:t>
            </a:r>
          </a:p>
          <a:p>
            <a:pPr algn="just"/>
            <a:r>
              <a:rPr lang="ru-RU" sz="2400" dirty="0">
                <a:latin typeface="Times" pitchFamily="2" charset="0"/>
              </a:rPr>
              <a:t>1 этап - это этап погружения до элемента, спровоцировавшего событие. т.е. на данном этапе происходит движение сверху вниз, т.е. от объекта </a:t>
            </a:r>
            <a:r>
              <a:rPr lang="en-US" sz="2400" dirty="0">
                <a:latin typeface="Times" pitchFamily="2" charset="0"/>
              </a:rPr>
              <a:t>window </a:t>
            </a:r>
            <a:r>
              <a:rPr lang="ru-RU" sz="2400" dirty="0">
                <a:latin typeface="Times" pitchFamily="2" charset="0"/>
              </a:rPr>
              <a:t>до элемента. Также данный этап ещё называют этапом перехвата.</a:t>
            </a:r>
          </a:p>
          <a:p>
            <a:pPr algn="just"/>
            <a:r>
              <a:rPr lang="ru-RU" sz="2400" dirty="0">
                <a:latin typeface="Times" pitchFamily="2" charset="0"/>
              </a:rPr>
              <a:t>2 этап - это этап достижение цели, т.е. элемента (объекта), сгенерировавшего событие.</a:t>
            </a:r>
          </a:p>
          <a:p>
            <a:endParaRPr lang="x-none" sz="2400" dirty="0">
              <a:latin typeface="Times" pitchFamily="2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9100869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15CC5831-289A-2249-AAC4-95413DC39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84" y="129961"/>
            <a:ext cx="8092439" cy="5925781"/>
          </a:xfr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885209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7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B7C81B-5B01-1840-B305-718BAA1C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C94BA8D-C0A5-7840-9511-E5A94E8FA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https://itchief.ru/lessons/javascript/javascript-bubble-event</a:t>
            </a:r>
            <a:endParaRPr lang="ru-RU" dirty="0"/>
          </a:p>
          <a:p>
            <a:r>
              <a:rPr lang="en-US" dirty="0">
                <a:hlinkClick r:id="rId3"/>
              </a:rPr>
              <a:t>https://learn.javascript.ru/event-bubbling</a:t>
            </a:r>
            <a:endParaRPr lang="x-none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62847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401606-3306-AE41-BF1D-4C1FB017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1" y="286603"/>
            <a:ext cx="10617392" cy="1450757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latin typeface="Times" pitchFamily="2" charset="0"/>
              </a:rPr>
              <a:t>Содержание:</a:t>
            </a:r>
            <a:endParaRPr lang="x-none" sz="4400" dirty="0">
              <a:latin typeface="Times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4A49D89-3128-724F-B9AB-50AEFCA2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4000" dirty="0">
                <a:latin typeface="Times" pitchFamily="2" charset="0"/>
              </a:rPr>
              <a:t>Всплытие события</a:t>
            </a:r>
          </a:p>
          <a:p>
            <a:r>
              <a:rPr lang="ru-RU" sz="4000" dirty="0">
                <a:latin typeface="Times" pitchFamily="2" charset="0"/>
              </a:rPr>
              <a:t>Как прервать всплытие события</a:t>
            </a:r>
          </a:p>
          <a:p>
            <a:r>
              <a:rPr lang="ru-RU" sz="4000" dirty="0">
                <a:latin typeface="Times" pitchFamily="2" charset="0"/>
              </a:rPr>
              <a:t>Получение элемента, который вызвал разработчик</a:t>
            </a:r>
          </a:p>
          <a:p>
            <a:r>
              <a:rPr lang="ru-RU" sz="4000" dirty="0">
                <a:latin typeface="Times" pitchFamily="2" charset="0"/>
              </a:rPr>
              <a:t>Этапы(фазы) прохода события</a:t>
            </a:r>
          </a:p>
          <a:p>
            <a:r>
              <a:rPr lang="ru-RU" sz="4000" dirty="0">
                <a:latin typeface="Times" pitchFamily="2" charset="0"/>
              </a:rPr>
              <a:t>Получение элемента, который сгенерировал событие</a:t>
            </a:r>
          </a:p>
          <a:p>
            <a:r>
              <a:rPr lang="ru-RU" sz="4000" dirty="0">
                <a:latin typeface="Times" pitchFamily="2" charset="0"/>
              </a:rPr>
              <a:t>Вопросы-Ответ</a:t>
            </a:r>
          </a:p>
          <a:p>
            <a:endParaRPr lang="ru-RU" dirty="0"/>
          </a:p>
          <a:p>
            <a:pPr marL="0" indent="0">
              <a:buNone/>
            </a:pPr>
            <a:endParaRPr lang="x-none" sz="3200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9445925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0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25C04C-7D4C-3F49-A423-07D2492E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496" y="930187"/>
            <a:ext cx="9093571" cy="67979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Если у какого-то элемента возникает событие, то оно начинает "всплывать", т.е. возникает у родителя, потом у прародителя и т.д.</a:t>
            </a:r>
            <a:r>
              <a:rPr lang="en-US" sz="2400" dirty="0"/>
              <a:t> </a:t>
            </a:r>
            <a:endParaRPr lang="x-none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3680A75D-8C56-5842-A7A0-FE94F251C76A}"/>
              </a:ext>
            </a:extLst>
          </p:cNvPr>
          <p:cNvSpPr/>
          <p:nvPr/>
        </p:nvSpPr>
        <p:spPr>
          <a:xfrm>
            <a:off x="3363694" y="304257"/>
            <a:ext cx="39057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rgbClr val="212529"/>
                </a:solidFill>
                <a:latin typeface="Times" pitchFamily="2" charset="0"/>
              </a:rPr>
              <a:t>Всплытие события</a:t>
            </a:r>
            <a:endParaRPr lang="en-US" sz="3600" dirty="0">
              <a:solidFill>
                <a:srgbClr val="212529"/>
              </a:solidFill>
              <a:latin typeface="Times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36D2F4D-E7DF-724A-A0E2-81995C0CE2CC}"/>
              </a:ext>
            </a:extLst>
          </p:cNvPr>
          <p:cNvSpPr/>
          <p:nvPr/>
        </p:nvSpPr>
        <p:spPr>
          <a:xfrm>
            <a:off x="1738144" y="1949880"/>
            <a:ext cx="5856510" cy="8736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x-none" b="1" dirty="0"/>
              <a:t>Событие возникает у прапрародителя, которым является объект </a:t>
            </a:r>
            <a:r>
              <a:rPr lang="en-US" b="1" dirty="0"/>
              <a:t>Window</a:t>
            </a:r>
            <a:endParaRPr lang="x-none" b="1" dirty="0"/>
          </a:p>
          <a:p>
            <a:pPr algn="ctr"/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2DE41516-2618-8547-81BF-A502B7D9CE28}"/>
              </a:ext>
            </a:extLst>
          </p:cNvPr>
          <p:cNvSpPr/>
          <p:nvPr/>
        </p:nvSpPr>
        <p:spPr>
          <a:xfrm>
            <a:off x="1970810" y="3158645"/>
            <a:ext cx="5388429" cy="56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b="1" dirty="0"/>
              <a:t>Событие возникает у прапрародителя, который является объект </a:t>
            </a:r>
            <a:r>
              <a:rPr lang="en-US" b="1" dirty="0"/>
              <a:t>Document</a:t>
            </a:r>
            <a:endParaRPr lang="x-none" b="1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60263E7D-2E83-9041-808F-CF27E0EC5E13}"/>
              </a:ext>
            </a:extLst>
          </p:cNvPr>
          <p:cNvSpPr/>
          <p:nvPr/>
        </p:nvSpPr>
        <p:spPr>
          <a:xfrm>
            <a:off x="2063357" y="4070192"/>
            <a:ext cx="5206083" cy="3879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/>
          </a:p>
          <a:p>
            <a:pPr algn="ctr"/>
            <a:r>
              <a:rPr lang="x-none" b="1" dirty="0"/>
              <a:t>Событие возникает у прапрародителя</a:t>
            </a:r>
          </a:p>
          <a:p>
            <a:pPr algn="ctr"/>
            <a:endParaRPr lang="x-none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715B8818-10CB-534B-AEDF-87C78AEBA63D}"/>
              </a:ext>
            </a:extLst>
          </p:cNvPr>
          <p:cNvSpPr/>
          <p:nvPr/>
        </p:nvSpPr>
        <p:spPr>
          <a:xfrm>
            <a:off x="2252476" y="4720392"/>
            <a:ext cx="4825099" cy="474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/>
          </a:p>
          <a:p>
            <a:pPr algn="ctr"/>
            <a:r>
              <a:rPr lang="x-none" b="1" dirty="0"/>
              <a:t>Событие возникает у прародителя</a:t>
            </a:r>
          </a:p>
          <a:p>
            <a:pPr algn="ctr"/>
            <a:endParaRPr lang="x-none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F1ABCE63-CBD8-9F49-B4EE-6786E16491F0}"/>
              </a:ext>
            </a:extLst>
          </p:cNvPr>
          <p:cNvSpPr/>
          <p:nvPr/>
        </p:nvSpPr>
        <p:spPr>
          <a:xfrm>
            <a:off x="2376317" y="5482750"/>
            <a:ext cx="4588325" cy="3879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b="1" dirty="0"/>
              <a:t>Событие возникает у родителя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609CB2A3-FDAA-0140-8826-3BCAB3DAACA4}"/>
              </a:ext>
            </a:extLst>
          </p:cNvPr>
          <p:cNvSpPr/>
          <p:nvPr/>
        </p:nvSpPr>
        <p:spPr>
          <a:xfrm>
            <a:off x="2580415" y="6158992"/>
            <a:ext cx="4169234" cy="599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Элемент, который спровоцировал событие</a:t>
            </a:r>
            <a:endParaRPr lang="x-none" b="1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xmlns="" id="{5AEFED4E-C19B-7545-8156-3C5EC7AD312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659576" y="2826833"/>
            <a:ext cx="5449" cy="33181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xmlns="" id="{B0D416EF-5C17-2744-A95C-FADFCACAB4F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665027" y="3725662"/>
            <a:ext cx="1372" cy="34453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xmlns="" id="{BF87E352-604C-F64E-9BCB-0CEE1CE7C712}"/>
              </a:ext>
            </a:extLst>
          </p:cNvPr>
          <p:cNvCxnSpPr>
            <a:cxnSpLocks/>
          </p:cNvCxnSpPr>
          <p:nvPr/>
        </p:nvCxnSpPr>
        <p:spPr>
          <a:xfrm flipV="1">
            <a:off x="4665025" y="4458113"/>
            <a:ext cx="0" cy="26227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D52CEEEA-201E-D248-91AF-6C75E3D32B00}"/>
              </a:ext>
            </a:extLst>
          </p:cNvPr>
          <p:cNvCxnSpPr>
            <a:cxnSpLocks/>
          </p:cNvCxnSpPr>
          <p:nvPr/>
        </p:nvCxnSpPr>
        <p:spPr>
          <a:xfrm flipV="1">
            <a:off x="4665026" y="5194428"/>
            <a:ext cx="0" cy="28832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A749A356-BBCB-0140-A694-EF4675D03440}"/>
              </a:ext>
            </a:extLst>
          </p:cNvPr>
          <p:cNvCxnSpPr>
            <a:cxnSpLocks/>
          </p:cNvCxnSpPr>
          <p:nvPr/>
        </p:nvCxnSpPr>
        <p:spPr>
          <a:xfrm flipV="1">
            <a:off x="4665026" y="5870671"/>
            <a:ext cx="0" cy="28832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xmlns="" id="{A4ADAF5F-9254-4140-8924-C2B8F7925572}"/>
              </a:ext>
            </a:extLst>
          </p:cNvPr>
          <p:cNvCxnSpPr>
            <a:cxnSpLocks/>
          </p:cNvCxnSpPr>
          <p:nvPr/>
        </p:nvCxnSpPr>
        <p:spPr>
          <a:xfrm flipV="1">
            <a:off x="8695480" y="1676400"/>
            <a:ext cx="0" cy="48834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5AF0A36-D8AC-664B-ADBA-24B1EB82CABC}"/>
              </a:ext>
            </a:extLst>
          </p:cNvPr>
          <p:cNvSpPr txBox="1"/>
          <p:nvPr/>
        </p:nvSpPr>
        <p:spPr>
          <a:xfrm rot="16200000">
            <a:off x="6069686" y="4016855"/>
            <a:ext cx="479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Направление всплытия события(пузырька)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9205597" y="6414459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2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4629370" y="543171"/>
            <a:ext cx="1500996" cy="5693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window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593837" y="1351178"/>
            <a:ext cx="1500996" cy="5693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document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593837" y="2109571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05211" y="3181366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head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643298" y="3171952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body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541609" y="3941178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div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616236" y="3979273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553777" y="4756980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div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097615" y="4757579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div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563268" y="5554955"/>
            <a:ext cx="1500996" cy="56934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strong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605624" y="394112"/>
            <a:ext cx="322052" cy="3159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605624" y="791182"/>
            <a:ext cx="322052" cy="3220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605624" y="1194365"/>
            <a:ext cx="322052" cy="3220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4189355" y="5638926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4230655" y="4844952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4189355" y="4014660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5306678" y="3252854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4275533" y="2195766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4241079" y="1439697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6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4261206" y="624848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7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0" name="Прямая со стрелкой 59"/>
          <p:cNvCxnSpPr/>
          <p:nvPr/>
        </p:nvCxnSpPr>
        <p:spPr>
          <a:xfrm flipH="1" flipV="1">
            <a:off x="2640553" y="1494566"/>
            <a:ext cx="22082" cy="42553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 rot="16200000">
            <a:off x="600692" y="3391019"/>
            <a:ext cx="48317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Всплытие события</a:t>
            </a:r>
            <a:endParaRPr lang="ru-RU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7929063" y="312776"/>
            <a:ext cx="25506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Объект 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7933154" y="724922"/>
            <a:ext cx="29562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Объект 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7968576" y="1090339"/>
            <a:ext cx="25202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Узел элемента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Стрелка вправо 65"/>
          <p:cNvSpPr/>
          <p:nvPr/>
        </p:nvSpPr>
        <p:spPr>
          <a:xfrm rot="10800000">
            <a:off x="6549343" y="5663272"/>
            <a:ext cx="468701" cy="349826"/>
          </a:xfrm>
          <a:prstGeom prst="rightArrow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144294" y="5422686"/>
            <a:ext cx="385003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cap="none" spc="0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Элемент, который сгенерировал событие</a:t>
            </a:r>
            <a:endParaRPr lang="ru-RU" sz="2400" b="1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8" name="Прямая соединительная линия 77"/>
          <p:cNvCxnSpPr>
            <a:stCxn id="12" idx="2"/>
            <a:endCxn id="15" idx="0"/>
          </p:cNvCxnSpPr>
          <p:nvPr/>
        </p:nvCxnSpPr>
        <p:spPr>
          <a:xfrm>
            <a:off x="5304275" y="5326323"/>
            <a:ext cx="9491" cy="22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3" idx="2"/>
            <a:endCxn id="5" idx="0"/>
          </p:cNvCxnSpPr>
          <p:nvPr/>
        </p:nvCxnSpPr>
        <p:spPr>
          <a:xfrm flipH="1">
            <a:off x="5344335" y="1112514"/>
            <a:ext cx="35533" cy="23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stCxn id="5" idx="2"/>
            <a:endCxn id="6" idx="0"/>
          </p:cNvCxnSpPr>
          <p:nvPr/>
        </p:nvCxnSpPr>
        <p:spPr>
          <a:xfrm>
            <a:off x="5344335" y="1920521"/>
            <a:ext cx="0" cy="18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6" idx="2"/>
            <a:endCxn id="7" idx="0"/>
          </p:cNvCxnSpPr>
          <p:nvPr/>
        </p:nvCxnSpPr>
        <p:spPr>
          <a:xfrm flipH="1">
            <a:off x="4255709" y="2678914"/>
            <a:ext cx="1088626" cy="502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6" idx="2"/>
            <a:endCxn id="8" idx="0"/>
          </p:cNvCxnSpPr>
          <p:nvPr/>
        </p:nvCxnSpPr>
        <p:spPr>
          <a:xfrm>
            <a:off x="5344335" y="2678914"/>
            <a:ext cx="1049461" cy="49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8" idx="2"/>
            <a:endCxn id="9" idx="0"/>
          </p:cNvCxnSpPr>
          <p:nvPr/>
        </p:nvCxnSpPr>
        <p:spPr>
          <a:xfrm flipH="1">
            <a:off x="5292107" y="3741295"/>
            <a:ext cx="1101689" cy="199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8" idx="2"/>
            <a:endCxn id="10" idx="0"/>
          </p:cNvCxnSpPr>
          <p:nvPr/>
        </p:nvCxnSpPr>
        <p:spPr>
          <a:xfrm>
            <a:off x="6393796" y="3741295"/>
            <a:ext cx="972938" cy="237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9" idx="2"/>
            <a:endCxn id="12" idx="0"/>
          </p:cNvCxnSpPr>
          <p:nvPr/>
        </p:nvCxnSpPr>
        <p:spPr>
          <a:xfrm>
            <a:off x="5292107" y="4510521"/>
            <a:ext cx="12168" cy="24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stCxn id="9" idx="2"/>
            <a:endCxn id="13" idx="0"/>
          </p:cNvCxnSpPr>
          <p:nvPr/>
        </p:nvCxnSpPr>
        <p:spPr>
          <a:xfrm>
            <a:off x="5292107" y="4510521"/>
            <a:ext cx="2556006" cy="24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9069312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89DE58D-3524-3F47-BD5C-9C25DF477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25" y="1457863"/>
            <a:ext cx="10455216" cy="4459857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&lt;html&gt;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&lt;head&gt;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&lt;/head&gt;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&lt;body&gt;</a:t>
            </a:r>
          </a:p>
          <a:p>
            <a:pPr lvl="2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&lt;div&gt;</a:t>
            </a:r>
          </a:p>
          <a:p>
            <a:pPr lvl="3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&lt;h1&gt;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Заголовок&lt;/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h1&gt;</a:t>
            </a:r>
          </a:p>
          <a:p>
            <a:pPr lvl="3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&lt;p&gt;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Некоторый &lt;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strong id="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myElement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"&gt;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очень важный&lt;/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strong&gt; 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текст&lt;/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p&gt;</a:t>
            </a:r>
          </a:p>
          <a:p>
            <a:pPr lvl="3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&lt;h2&gt;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Раздел&lt;/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h2&gt;</a:t>
            </a:r>
          </a:p>
          <a:p>
            <a:pPr lvl="3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&lt;p&gt;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Некоторый текст&lt;/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p&gt;</a:t>
            </a:r>
          </a:p>
          <a:p>
            <a:pPr lvl="2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&lt;/div&gt;</a:t>
            </a:r>
          </a:p>
          <a:p>
            <a:pPr lvl="2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&lt;p&gt;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Остальной текст&lt;/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p&gt;</a:t>
            </a:r>
          </a:p>
          <a:p>
            <a:pPr lvl="1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&lt;/body&gt;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</a:t>
            </a:r>
          </a:p>
          <a:p>
            <a:endParaRPr lang="x-none" sz="20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764439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xmlns="" id="{3C97B683-B2FE-FC4B-A01D-9E3DDED6A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93"/>
            <a:ext cx="7451834" cy="3615559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DE5FD9D3-2809-3C4A-A273-3FDAB8022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15559"/>
            <a:ext cx="7451834" cy="32424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E644B5-B74F-8844-A3CB-2C08D6E891DF}"/>
              </a:ext>
            </a:extLst>
          </p:cNvPr>
          <p:cNvSpPr txBox="1"/>
          <p:nvPr/>
        </p:nvSpPr>
        <p:spPr>
          <a:xfrm>
            <a:off x="7378224" y="1484537"/>
            <a:ext cx="2076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-</a:t>
            </a:r>
            <a:r>
              <a:rPr lang="ru-RU" sz="3600" b="1" dirty="0"/>
              <a:t>Код</a:t>
            </a:r>
            <a:endParaRPr lang="x-none" sz="5400" b="1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BB8E35C1-8894-2B44-AC3E-2D65441AA59A}"/>
              </a:ext>
            </a:extLst>
          </p:cNvPr>
          <p:cNvSpPr/>
          <p:nvPr/>
        </p:nvSpPr>
        <p:spPr>
          <a:xfrm>
            <a:off x="7378224" y="4884315"/>
            <a:ext cx="4829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-</a:t>
            </a:r>
            <a:r>
              <a:rPr lang="ru-RU" sz="3200" b="1" dirty="0"/>
              <a:t>Результат в </a:t>
            </a:r>
            <a:r>
              <a:rPr lang="en-US" sz="3200" b="1" dirty="0"/>
              <a:t>Console</a:t>
            </a:r>
            <a:endParaRPr lang="x-none" sz="3200" b="1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9325156" y="6488715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3413B4D-EB07-1340-AFFA-B38BA913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4" y="498564"/>
            <a:ext cx="10058400" cy="1054191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Как прервать всплытие </a:t>
            </a:r>
            <a:r>
              <a:rPr lang="ru-RU" sz="4800" dirty="0" smtClean="0"/>
              <a:t>события</a:t>
            </a:r>
            <a:endParaRPr lang="x-none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DC65C93-AAD0-6A4F-AC96-6F88483D1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40" y="1897812"/>
            <a:ext cx="10058400" cy="2320505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Всплытие события (пузырька) можно прервать. В этом случае у вышестоящих (родительских) элементов, данное событие вызвано не будет. Метод, который предназначен для прекращения всплытия события (пузырька) называется </a:t>
            </a:r>
            <a:r>
              <a:rPr lang="en-US" sz="2800" b="1" dirty="0" err="1">
                <a:solidFill>
                  <a:srgbClr val="FF0000"/>
                </a:solidFill>
              </a:rPr>
              <a:t>stopPropagation</a:t>
            </a:r>
            <a:r>
              <a:rPr lang="en-US" sz="2800" b="1" dirty="0">
                <a:solidFill>
                  <a:srgbClr val="FF0000"/>
                </a:solidFill>
              </a:rPr>
              <a:t>().</a:t>
            </a:r>
            <a:endParaRPr lang="x-none" sz="28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54221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5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xmlns="" id="{02D8F00A-4832-7646-9335-C01EBE0AA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758851" cy="4367356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1E73E457-0EFF-D444-8596-26647A602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7356"/>
            <a:ext cx="6758850" cy="2514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345ECB8-8D97-CE4D-8AFC-99219EAB33DC}"/>
              </a:ext>
            </a:extLst>
          </p:cNvPr>
          <p:cNvSpPr txBox="1"/>
          <p:nvPr/>
        </p:nvSpPr>
        <p:spPr>
          <a:xfrm>
            <a:off x="6663091" y="1170810"/>
            <a:ext cx="1499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-</a:t>
            </a:r>
            <a:r>
              <a:rPr lang="ru-RU" sz="4400" b="1" dirty="0"/>
              <a:t>Код</a:t>
            </a:r>
            <a:endParaRPr lang="x-none" sz="4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E8655E8-0709-0B4B-A793-942B2B9EF90D}"/>
              </a:ext>
            </a:extLst>
          </p:cNvPr>
          <p:cNvSpPr txBox="1"/>
          <p:nvPr/>
        </p:nvSpPr>
        <p:spPr>
          <a:xfrm>
            <a:off x="6663091" y="4871582"/>
            <a:ext cx="5528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-</a:t>
            </a:r>
            <a:r>
              <a:rPr lang="ru-RU" sz="4000" b="1" dirty="0"/>
              <a:t>Результат </a:t>
            </a:r>
            <a:r>
              <a:rPr lang="ru-RU" sz="4000" b="1" dirty="0" smtClean="0"/>
              <a:t>в </a:t>
            </a:r>
            <a:r>
              <a:rPr lang="en-US" sz="4000" b="1" dirty="0"/>
              <a:t>console</a:t>
            </a:r>
            <a:endParaRPr lang="x-none" sz="4000" b="1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54221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5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7108DE-B654-2F4E-B9F8-ACBE4543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016" y="425703"/>
            <a:ext cx="1023092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300" dirty="0"/>
              <a:t>Получение элемента, который вызвал </a:t>
            </a:r>
            <a:r>
              <a:rPr lang="ru-RU" sz="5300" dirty="0" smtClean="0"/>
              <a:t>обработчик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D6DFD36-BFDE-CB47-AA68-166D9CD5F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9954"/>
            <a:ext cx="10058400" cy="3859139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Для того чтобы получить </a:t>
            </a:r>
            <a:r>
              <a:rPr lang="en-US" sz="2400" dirty="0"/>
              <a:t>DOM-</a:t>
            </a:r>
            <a:r>
              <a:rPr lang="ru-RU" sz="2400" dirty="0"/>
              <a:t>элемент </a:t>
            </a:r>
            <a:r>
              <a:rPr lang="ru-RU" sz="2400" b="1" dirty="0"/>
              <a:t>(объект)</a:t>
            </a:r>
            <a:r>
              <a:rPr lang="en-US" sz="2400" dirty="0"/>
              <a:t>,</a:t>
            </a:r>
            <a:r>
              <a:rPr lang="ru-RU" sz="2400" b="1" dirty="0"/>
              <a:t> </a:t>
            </a:r>
            <a:r>
              <a:rPr lang="ru-RU" sz="2400" dirty="0"/>
              <a:t>который вызвал обработчик события, необходимо использовать ключевое слово</a:t>
            </a:r>
            <a:r>
              <a:rPr lang="ru-RU" sz="2400" b="1" dirty="0"/>
              <a:t> </a:t>
            </a:r>
            <a:r>
              <a:rPr lang="en-US" sz="2400" b="1" dirty="0">
                <a:solidFill>
                  <a:srgbClr val="FF0000"/>
                </a:solidFill>
              </a:rPr>
              <a:t>this. </a:t>
            </a:r>
            <a:r>
              <a:rPr lang="ru-RU" sz="2400" dirty="0"/>
              <a:t>Данное ключевое слово (</a:t>
            </a:r>
            <a:r>
              <a:rPr lang="en-US" sz="2400" dirty="0"/>
              <a:t>this) </a:t>
            </a:r>
            <a:r>
              <a:rPr lang="ru-RU" sz="2400" dirty="0"/>
              <a:t>доступно в обработчике только в том случае, если Вы подписались на событие с помощью </a:t>
            </a:r>
            <a:r>
              <a:rPr lang="en-US" sz="2400" dirty="0"/>
              <a:t>JavaScript.</a:t>
            </a:r>
            <a:endParaRPr lang="x-none" sz="24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835176" y="6481741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mtClean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0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626</TotalTime>
  <Words>374</Words>
  <Application>Microsoft Office PowerPoint</Application>
  <PresentationFormat>Широкоэкранный</PresentationFormat>
  <Paragraphs>92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Bauhaus 93</vt:lpstr>
      <vt:lpstr>Calibri</vt:lpstr>
      <vt:lpstr>Calibri Light</vt:lpstr>
      <vt:lpstr>Times</vt:lpstr>
      <vt:lpstr>Ретро</vt:lpstr>
      <vt:lpstr>EBA |COMPANY</vt:lpstr>
      <vt:lpstr>Содержание:</vt:lpstr>
      <vt:lpstr>Если у какого-то элемента возникает событие, то оно начинает "всплывать", т.е. возникает у родителя, потом у прародителя и т.д. </vt:lpstr>
      <vt:lpstr>Презентация PowerPoint</vt:lpstr>
      <vt:lpstr>Презентация PowerPoint</vt:lpstr>
      <vt:lpstr>Презентация PowerPoint</vt:lpstr>
      <vt:lpstr>Как прервать всплытие события</vt:lpstr>
      <vt:lpstr>Презентация PowerPoint</vt:lpstr>
      <vt:lpstr>Получение элемента, который вызвал обработчик</vt:lpstr>
      <vt:lpstr>Презентация PowerPoint</vt:lpstr>
      <vt:lpstr>Этапы (фазы) прохода события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EBA[AA] COMPANY</dc:title>
  <dc:creator>kanymbekov2017@gmail.com</dc:creator>
  <cp:lastModifiedBy>Baiaman Taalaibekov</cp:lastModifiedBy>
  <cp:revision>21</cp:revision>
  <dcterms:created xsi:type="dcterms:W3CDTF">2020-03-10T07:31:03Z</dcterms:created>
  <dcterms:modified xsi:type="dcterms:W3CDTF">2020-03-10T18:46:24Z</dcterms:modified>
</cp:coreProperties>
</file>