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  <p:sldMasterId id="2147483881" r:id="rId2"/>
  </p:sldMasterIdLst>
  <p:sldIdLst>
    <p:sldId id="272" r:id="rId3"/>
    <p:sldId id="281" r:id="rId4"/>
    <p:sldId id="257" r:id="rId5"/>
    <p:sldId id="282" r:id="rId6"/>
    <p:sldId id="277" r:id="rId7"/>
    <p:sldId id="278" r:id="rId8"/>
    <p:sldId id="279" r:id="rId9"/>
    <p:sldId id="280" r:id="rId10"/>
    <p:sldId id="258" r:id="rId11"/>
    <p:sldId id="270" r:id="rId12"/>
    <p:sldId id="266" r:id="rId13"/>
    <p:sldId id="275" r:id="rId14"/>
    <p:sldId id="268" r:id="rId15"/>
    <p:sldId id="276" r:id="rId16"/>
    <p:sldId id="259" r:id="rId17"/>
    <p:sldId id="261" r:id="rId18"/>
    <p:sldId id="262" r:id="rId19"/>
    <p:sldId id="263" r:id="rId20"/>
    <p:sldId id="264" r:id="rId21"/>
    <p:sldId id="26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00"/>
  </p:normalViewPr>
  <p:slideViewPr>
    <p:cSldViewPr snapToGrid="0" snapToObjects="1">
      <p:cViewPr varScale="1">
        <p:scale>
          <a:sx n="48" d="100"/>
          <a:sy n="48" d="100"/>
        </p:scale>
        <p:origin x="53" y="9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37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3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8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5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81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5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8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60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95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16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09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3/13/2020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10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16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50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0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4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4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8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20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8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mouse-cursor-click-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mouse-cursor-click-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mouse-cursor-click-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mouse-cursor-click-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042988"/>
            <a:ext cx="10944225" cy="3629025"/>
          </a:xfrm>
        </p:spPr>
        <p:txBody>
          <a:bodyPr/>
          <a:lstStyle/>
          <a:p>
            <a:pPr algn="ctr"/>
            <a:r>
              <a:rPr lang="en-US" dirty="0"/>
              <a:t>EBA | </a:t>
            </a:r>
            <a:r>
              <a:rPr lang="en-US" dirty="0" err="1"/>
              <a:t>COmpany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241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844B2D8-ADEE-DA4A-8D1F-A2BEA1B819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5461"/>
            <a:ext cx="1427672" cy="14276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1A75BAB8-C9E6-164C-BA23-6CB7BA5E3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04" y="3810459"/>
            <a:ext cx="1539910" cy="15399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1044228D-9701-A447-970D-5D4AFB1F8B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" r="9047" b="5003"/>
          <a:stretch/>
        </p:blipFill>
        <p:spPr>
          <a:xfrm>
            <a:off x="3317624" y="3591608"/>
            <a:ext cx="1593013" cy="18115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ABAB97C4-6308-1D4F-B202-080A08EF489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1" t="14182" r="26001" b="18722"/>
          <a:stretch/>
        </p:blipFill>
        <p:spPr>
          <a:xfrm flipH="1">
            <a:off x="5337091" y="3652203"/>
            <a:ext cx="1535386" cy="18564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E21EF615-85CB-A045-8998-0F6861BAEB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634" y="3291917"/>
            <a:ext cx="2058452" cy="2058452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054B0389-D099-6741-9913-D6D90DBBD84D}"/>
              </a:ext>
            </a:extLst>
          </p:cNvPr>
          <p:cNvCxnSpPr/>
          <p:nvPr/>
        </p:nvCxnSpPr>
        <p:spPr>
          <a:xfrm>
            <a:off x="1120576" y="4533030"/>
            <a:ext cx="75220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08583E4F-F60E-0C4F-9E6C-0DA980D8B495}"/>
              </a:ext>
            </a:extLst>
          </p:cNvPr>
          <p:cNvCxnSpPr/>
          <p:nvPr/>
        </p:nvCxnSpPr>
        <p:spPr>
          <a:xfrm>
            <a:off x="2738918" y="4567323"/>
            <a:ext cx="75220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xmlns="" id="{7928142E-C966-EF47-9556-DE5DA0E0F4BB}"/>
              </a:ext>
            </a:extLst>
          </p:cNvPr>
          <p:cNvCxnSpPr/>
          <p:nvPr/>
        </p:nvCxnSpPr>
        <p:spPr>
          <a:xfrm>
            <a:off x="4508738" y="4533030"/>
            <a:ext cx="75220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xmlns="" id="{29A4593D-58D9-ED41-A2E8-3AA4FF5805F4}"/>
              </a:ext>
            </a:extLst>
          </p:cNvPr>
          <p:cNvCxnSpPr>
            <a:cxnSpLocks/>
          </p:cNvCxnSpPr>
          <p:nvPr/>
        </p:nvCxnSpPr>
        <p:spPr>
          <a:xfrm>
            <a:off x="7099538" y="4567323"/>
            <a:ext cx="741872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279AAAD-61FA-0040-8C2F-BE966EDC28F3}"/>
              </a:ext>
            </a:extLst>
          </p:cNvPr>
          <p:cNvSpPr txBox="1"/>
          <p:nvPr/>
        </p:nvSpPr>
        <p:spPr>
          <a:xfrm>
            <a:off x="183653" y="3656516"/>
            <a:ext cx="84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CHILD</a:t>
            </a:r>
            <a:endParaRPr lang="x-none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CB5F18D-6E92-ED43-94BE-12CDC49D6BC5}"/>
              </a:ext>
            </a:extLst>
          </p:cNvPr>
          <p:cNvSpPr txBox="1"/>
          <p:nvPr/>
        </p:nvSpPr>
        <p:spPr>
          <a:xfrm>
            <a:off x="1841278" y="3382833"/>
            <a:ext cx="99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PARENT</a:t>
            </a:r>
            <a:endParaRPr lang="x-none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1F3C7CB-DECE-8440-81FC-5A44C74508F6}"/>
              </a:ext>
            </a:extLst>
          </p:cNvPr>
          <p:cNvSpPr txBox="1"/>
          <p:nvPr/>
        </p:nvSpPr>
        <p:spPr>
          <a:xfrm>
            <a:off x="3422117" y="3222276"/>
            <a:ext cx="76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BODY</a:t>
            </a:r>
            <a:endParaRPr lang="x-none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EE5DE4B-A84A-5849-B042-85B788E3B1B0}"/>
              </a:ext>
            </a:extLst>
          </p:cNvPr>
          <p:cNvSpPr txBox="1"/>
          <p:nvPr/>
        </p:nvSpPr>
        <p:spPr>
          <a:xfrm>
            <a:off x="5364964" y="3133015"/>
            <a:ext cx="139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DOCUMENT</a:t>
            </a:r>
            <a:endParaRPr lang="x-none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F0B74B8-C77F-0442-B6D3-FE828279B107}"/>
              </a:ext>
            </a:extLst>
          </p:cNvPr>
          <p:cNvSpPr txBox="1"/>
          <p:nvPr/>
        </p:nvSpPr>
        <p:spPr>
          <a:xfrm>
            <a:off x="7746521" y="2922585"/>
            <a:ext cx="112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WINDOW</a:t>
            </a:r>
            <a:endParaRPr lang="x-none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A0C139-4D4E-0D4E-986E-B33B83B60C92}"/>
              </a:ext>
            </a:extLst>
          </p:cNvPr>
          <p:cNvSpPr txBox="1"/>
          <p:nvPr/>
        </p:nvSpPr>
        <p:spPr>
          <a:xfrm>
            <a:off x="4379886" y="874016"/>
            <a:ext cx="2880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5400" b="1" dirty="0">
                <a:latin typeface="Times" pitchFamily="2" charset="0"/>
              </a:rPr>
              <a:t>Пример</a:t>
            </a:r>
            <a:r>
              <a:rPr lang="en-US" sz="5400" b="1" dirty="0">
                <a:latin typeface="Times" pitchFamily="2" charset="0"/>
              </a:rPr>
              <a:t>:</a:t>
            </a:r>
            <a:endParaRPr lang="x-none" sz="5400" b="1" dirty="0">
              <a:latin typeface="Times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438" y="2829821"/>
            <a:ext cx="2018535" cy="267880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442" y="3740481"/>
            <a:ext cx="784928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028130-D812-114D-8E0D-5652EFF9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273" y="494714"/>
            <a:ext cx="8911687" cy="9200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Этапы (фазы) прохода события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B7F560E-908E-784B-A52B-33F0404D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579" y="1743532"/>
            <a:ext cx="10445076" cy="4050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" pitchFamily="2" charset="0"/>
              </a:rPr>
              <a:t>Перед тем как события начинает всплывать (этап всплытия), оно предварительно проходит ещё 2 этапа:</a:t>
            </a:r>
          </a:p>
          <a:p>
            <a:pPr algn="just"/>
            <a:r>
              <a:rPr lang="ru-RU" sz="2400" dirty="0">
                <a:latin typeface="Times" pitchFamily="2" charset="0"/>
              </a:rPr>
              <a:t>1 этап - это этап погружения до элемента, спровоцировавшего событие. т.е. на данном этапе происходит движение сверху вниз, т.е. от объекта </a:t>
            </a:r>
            <a:r>
              <a:rPr lang="en-US" sz="2400" dirty="0">
                <a:latin typeface="Times" pitchFamily="2" charset="0"/>
              </a:rPr>
              <a:t>window </a:t>
            </a:r>
            <a:r>
              <a:rPr lang="ru-RU" sz="2400" dirty="0">
                <a:latin typeface="Times" pitchFamily="2" charset="0"/>
              </a:rPr>
              <a:t>до элемента. Также данный этап ещё называют этапом перехвата.</a:t>
            </a:r>
          </a:p>
          <a:p>
            <a:pPr algn="just"/>
            <a:r>
              <a:rPr lang="ru-RU" sz="2400" dirty="0">
                <a:latin typeface="Times" pitchFamily="2" charset="0"/>
              </a:rPr>
              <a:t>2 этап - это этап достижение цели, т.е. элемента (объекта), сгенерировавшего событие.</a:t>
            </a:r>
          </a:p>
          <a:p>
            <a:endParaRPr lang="x-none" sz="2400" dirty="0">
              <a:latin typeface="Times" pitchFamily="2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100869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xmlns="" id="{EC916715-C993-3C4E-A35A-C268045BCD07}"/>
              </a:ext>
            </a:extLst>
          </p:cNvPr>
          <p:cNvSpPr/>
          <p:nvPr/>
        </p:nvSpPr>
        <p:spPr>
          <a:xfrm>
            <a:off x="4495383" y="184780"/>
            <a:ext cx="1500996" cy="5693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window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xmlns="" id="{4A42CAE4-4777-5B40-B3BD-7C3BD74314EA}"/>
              </a:ext>
            </a:extLst>
          </p:cNvPr>
          <p:cNvSpPr/>
          <p:nvPr/>
        </p:nvSpPr>
        <p:spPr>
          <a:xfrm>
            <a:off x="4459850" y="992787"/>
            <a:ext cx="1500996" cy="5693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document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xmlns="" id="{A173ED2C-1824-4D47-9583-1DA5765FEABA}"/>
              </a:ext>
            </a:extLst>
          </p:cNvPr>
          <p:cNvSpPr/>
          <p:nvPr/>
        </p:nvSpPr>
        <p:spPr>
          <a:xfrm>
            <a:off x="4459850" y="1751180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xmlns="" id="{33755798-06B3-0047-81E3-C6E436F671AD}"/>
              </a:ext>
            </a:extLst>
          </p:cNvPr>
          <p:cNvSpPr/>
          <p:nvPr/>
        </p:nvSpPr>
        <p:spPr>
          <a:xfrm>
            <a:off x="3371224" y="2822975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head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xmlns="" id="{B76EB867-D4DB-4D49-AA1E-74B8D032BAF1}"/>
              </a:ext>
            </a:extLst>
          </p:cNvPr>
          <p:cNvSpPr/>
          <p:nvPr/>
        </p:nvSpPr>
        <p:spPr>
          <a:xfrm>
            <a:off x="5509311" y="2813561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body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xmlns="" id="{CFCABCB7-D487-8B41-91E5-8E88334C53F8}"/>
              </a:ext>
            </a:extLst>
          </p:cNvPr>
          <p:cNvSpPr/>
          <p:nvPr/>
        </p:nvSpPr>
        <p:spPr>
          <a:xfrm>
            <a:off x="4407622" y="3582787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xmlns="" id="{B8AEBDCA-F9D6-E74B-AA7D-26750491214B}"/>
              </a:ext>
            </a:extLst>
          </p:cNvPr>
          <p:cNvSpPr/>
          <p:nvPr/>
        </p:nvSpPr>
        <p:spPr>
          <a:xfrm>
            <a:off x="6482249" y="3620882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xmlns="" id="{94A33747-893A-6F41-B861-7AB1DDB5F04F}"/>
              </a:ext>
            </a:extLst>
          </p:cNvPr>
          <p:cNvSpPr/>
          <p:nvPr/>
        </p:nvSpPr>
        <p:spPr>
          <a:xfrm>
            <a:off x="4419790" y="4398589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xmlns="" id="{EB7007AB-B61E-6148-94AE-3DB43565869E}"/>
              </a:ext>
            </a:extLst>
          </p:cNvPr>
          <p:cNvSpPr/>
          <p:nvPr/>
        </p:nvSpPr>
        <p:spPr>
          <a:xfrm>
            <a:off x="6963628" y="4399188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xmlns="" id="{E2540E4E-2190-724B-B3E0-AA443457A650}"/>
              </a:ext>
            </a:extLst>
          </p:cNvPr>
          <p:cNvSpPr/>
          <p:nvPr/>
        </p:nvSpPr>
        <p:spPr>
          <a:xfrm>
            <a:off x="4429281" y="5196564"/>
            <a:ext cx="1500996" cy="56934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strong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xmlns="" id="{45E44DDF-A163-A94E-8062-A9538AD9037E}"/>
              </a:ext>
            </a:extLst>
          </p:cNvPr>
          <p:cNvSpPr/>
          <p:nvPr/>
        </p:nvSpPr>
        <p:spPr>
          <a:xfrm>
            <a:off x="7471637" y="35721"/>
            <a:ext cx="322052" cy="3159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xmlns="" id="{0802106E-3314-BD44-9B24-4F5E197BA6A5}"/>
              </a:ext>
            </a:extLst>
          </p:cNvPr>
          <p:cNvSpPr/>
          <p:nvPr/>
        </p:nvSpPr>
        <p:spPr>
          <a:xfrm>
            <a:off x="7471637" y="432791"/>
            <a:ext cx="322052" cy="3220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xmlns="" id="{11B01EB2-CC27-5546-8B64-1EEF10D486CC}"/>
              </a:ext>
            </a:extLst>
          </p:cNvPr>
          <p:cNvSpPr/>
          <p:nvPr/>
        </p:nvSpPr>
        <p:spPr>
          <a:xfrm>
            <a:off x="7471637" y="835974"/>
            <a:ext cx="322052" cy="3220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9AE1BD36-2F47-C94A-BB70-D3DEA906ED59}"/>
              </a:ext>
            </a:extLst>
          </p:cNvPr>
          <p:cNvSpPr/>
          <p:nvPr/>
        </p:nvSpPr>
        <p:spPr>
          <a:xfrm>
            <a:off x="4055368" y="5280535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78D445A0-6319-1A4C-A518-41A77A8F854A}"/>
              </a:ext>
            </a:extLst>
          </p:cNvPr>
          <p:cNvSpPr/>
          <p:nvPr/>
        </p:nvSpPr>
        <p:spPr>
          <a:xfrm>
            <a:off x="4096668" y="4486561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5680C576-263A-6044-8803-DB26067B7FA4}"/>
              </a:ext>
            </a:extLst>
          </p:cNvPr>
          <p:cNvSpPr/>
          <p:nvPr/>
        </p:nvSpPr>
        <p:spPr>
          <a:xfrm>
            <a:off x="4055368" y="3656269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1C6ACAB6-AD90-7F48-8518-E24BA0C298A5}"/>
              </a:ext>
            </a:extLst>
          </p:cNvPr>
          <p:cNvSpPr/>
          <p:nvPr/>
        </p:nvSpPr>
        <p:spPr>
          <a:xfrm>
            <a:off x="5172691" y="2894463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CEE688DE-21E1-A744-9D26-AE4BA7CC4D5B}"/>
              </a:ext>
            </a:extLst>
          </p:cNvPr>
          <p:cNvSpPr/>
          <p:nvPr/>
        </p:nvSpPr>
        <p:spPr>
          <a:xfrm>
            <a:off x="4141546" y="1837375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4D0B441-FC0C-5046-80BD-6477C31A3372}"/>
              </a:ext>
            </a:extLst>
          </p:cNvPr>
          <p:cNvSpPr/>
          <p:nvPr/>
        </p:nvSpPr>
        <p:spPr>
          <a:xfrm>
            <a:off x="4107092" y="1081306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68EF05B4-1F7F-AF40-A85D-6400478568CB}"/>
              </a:ext>
            </a:extLst>
          </p:cNvPr>
          <p:cNvSpPr/>
          <p:nvPr/>
        </p:nvSpPr>
        <p:spPr>
          <a:xfrm>
            <a:off x="4127219" y="266457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7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xmlns="" id="{75257F08-BFC8-E744-B912-AA7C95B827F6}"/>
              </a:ext>
            </a:extLst>
          </p:cNvPr>
          <p:cNvSpPr/>
          <p:nvPr/>
        </p:nvSpPr>
        <p:spPr>
          <a:xfrm>
            <a:off x="7972816" y="-45615"/>
            <a:ext cx="21952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Объект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xmlns="" id="{0613EB96-E49F-E946-A37A-839675FF541E}"/>
              </a:ext>
            </a:extLst>
          </p:cNvPr>
          <p:cNvSpPr/>
          <p:nvPr/>
        </p:nvSpPr>
        <p:spPr>
          <a:xfrm>
            <a:off x="8038656" y="366531"/>
            <a:ext cx="24772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Объект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xmlns="" id="{4DECA2EA-4358-1C4F-91FF-162A97773EF0}"/>
              </a:ext>
            </a:extLst>
          </p:cNvPr>
          <p:cNvSpPr/>
          <p:nvPr/>
        </p:nvSpPr>
        <p:spPr>
          <a:xfrm>
            <a:off x="8056797" y="731948"/>
            <a:ext cx="20758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Узел элемента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Стрелка вправо 28">
            <a:extLst>
              <a:ext uri="{FF2B5EF4-FFF2-40B4-BE49-F238E27FC236}">
                <a16:creationId xmlns:a16="http://schemas.microsoft.com/office/drawing/2014/main" xmlns="" id="{2AA90317-40B1-F240-96EC-1B544DA7DA95}"/>
              </a:ext>
            </a:extLst>
          </p:cNvPr>
          <p:cNvSpPr/>
          <p:nvPr/>
        </p:nvSpPr>
        <p:spPr>
          <a:xfrm rot="10800000">
            <a:off x="6415356" y="5304881"/>
            <a:ext cx="468701" cy="349826"/>
          </a:xfrm>
          <a:prstGeom prst="rightArrow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D136968B-93E3-BB47-84A7-280EC8F27EE2}"/>
              </a:ext>
            </a:extLst>
          </p:cNvPr>
          <p:cNvSpPr/>
          <p:nvPr/>
        </p:nvSpPr>
        <p:spPr>
          <a:xfrm>
            <a:off x="7010307" y="5064295"/>
            <a:ext cx="385003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Элемент, который сгенерировал событие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xmlns="" id="{C9D4CE67-C145-5D42-9ABE-9FC0AEE806D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5170288" y="4967932"/>
            <a:ext cx="9491" cy="22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xmlns="" id="{86FB6B32-4D15-3645-9016-967F5684CB6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210348" y="754123"/>
            <a:ext cx="35533" cy="23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xmlns="" id="{51FF6687-F286-8842-AFD8-4FAB8C1301F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210348" y="1562130"/>
            <a:ext cx="0" cy="1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xmlns="" id="{02257C4D-AD7B-9C40-84E1-78D965F8221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121722" y="2320523"/>
            <a:ext cx="1088626" cy="502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xmlns="" id="{46BF79E2-4702-E747-B8E4-7F438D566F02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210348" y="2320523"/>
            <a:ext cx="1049461" cy="49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xmlns="" id="{1A708883-D276-EF47-BD66-0C8E2F0566A1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158120" y="3382904"/>
            <a:ext cx="1101689" cy="199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xmlns="" id="{9485E8D1-D9BF-A34F-A311-651C1B59391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259809" y="3382904"/>
            <a:ext cx="972938" cy="237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xmlns="" id="{D104746D-8298-B841-9AA8-C6ED7D8BD26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158120" y="4152130"/>
            <a:ext cx="12168" cy="24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xmlns="" id="{9B025E2E-D94B-EA4D-8B44-EA3DF2A26CD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158120" y="4152130"/>
            <a:ext cx="2556006" cy="24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xmlns="" id="{42A49C04-6FAF-E841-87E7-5CA4481B7CD5}"/>
              </a:ext>
            </a:extLst>
          </p:cNvPr>
          <p:cNvSpPr txBox="1">
            <a:spLocks/>
          </p:cNvSpPr>
          <p:nvPr/>
        </p:nvSpPr>
        <p:spPr>
          <a:xfrm>
            <a:off x="9871496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7D342039-8CAA-D945-9FCA-4AEF6E8A87E7}"/>
              </a:ext>
            </a:extLst>
          </p:cNvPr>
          <p:cNvCxnSpPr>
            <a:cxnSpLocks/>
          </p:cNvCxnSpPr>
          <p:nvPr/>
        </p:nvCxnSpPr>
        <p:spPr>
          <a:xfrm flipH="1">
            <a:off x="1660655" y="1402558"/>
            <a:ext cx="1" cy="43512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xmlns="" id="{54429A69-4199-A44C-AAE2-F935281A5CF9}"/>
              </a:ext>
            </a:extLst>
          </p:cNvPr>
          <p:cNvSpPr/>
          <p:nvPr/>
        </p:nvSpPr>
        <p:spPr>
          <a:xfrm rot="16200000">
            <a:off x="-507055" y="3047494"/>
            <a:ext cx="43354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Этап 1</a:t>
            </a:r>
            <a:r>
              <a:rPr lang="en-US" sz="32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ru-RU" sz="32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Погружение (перехват)</a:t>
            </a:r>
            <a:r>
              <a:rPr lang="en-US" sz="32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ru-RU" sz="32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C1E40DB-535D-2D4D-AF61-3AB599216AFF}"/>
              </a:ext>
            </a:extLst>
          </p:cNvPr>
          <p:cNvSpPr txBox="1"/>
          <p:nvPr/>
        </p:nvSpPr>
        <p:spPr>
          <a:xfrm>
            <a:off x="2128565" y="5837025"/>
            <a:ext cx="59085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solidFill>
                  <a:schemeClr val="bg2">
                    <a:lumMod val="10000"/>
                  </a:schemeClr>
                </a:solidFill>
              </a:rPr>
              <a:t>Этап 2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</a:rPr>
              <a:t>Достижение цели т.е. 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элемента сгенерировавшего событие</a:t>
            </a:r>
            <a:endParaRPr lang="x-none" sz="2800" dirty="0">
              <a:solidFill>
                <a:schemeClr val="bg1"/>
              </a:solidFill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113A51A0-E39A-144B-8B07-1497B8BAD0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656218" y="-35985"/>
            <a:ext cx="1078810" cy="10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4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xmlns="" id="{7A101E57-215A-1E44-BDB1-C1B3FF541CB9}"/>
              </a:ext>
            </a:extLst>
          </p:cNvPr>
          <p:cNvSpPr/>
          <p:nvPr/>
        </p:nvSpPr>
        <p:spPr>
          <a:xfrm>
            <a:off x="4629370" y="249249"/>
            <a:ext cx="1500996" cy="5693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window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xmlns="" id="{D26279C9-F167-1449-9767-5CE057444963}"/>
              </a:ext>
            </a:extLst>
          </p:cNvPr>
          <p:cNvSpPr/>
          <p:nvPr/>
        </p:nvSpPr>
        <p:spPr>
          <a:xfrm>
            <a:off x="4593837" y="1057256"/>
            <a:ext cx="1500996" cy="5693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document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xmlns="" id="{5A14ED60-E476-A144-B98B-2FC677A51C2F}"/>
              </a:ext>
            </a:extLst>
          </p:cNvPr>
          <p:cNvSpPr/>
          <p:nvPr/>
        </p:nvSpPr>
        <p:spPr>
          <a:xfrm>
            <a:off x="4593837" y="1815649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xmlns="" id="{E4A06DA8-DE3A-9B4D-94AE-5952CE408DBD}"/>
              </a:ext>
            </a:extLst>
          </p:cNvPr>
          <p:cNvSpPr/>
          <p:nvPr/>
        </p:nvSpPr>
        <p:spPr>
          <a:xfrm>
            <a:off x="3505211" y="2887444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head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xmlns="" id="{6453227C-4C9D-9445-91F2-1B8A7B06EAEF}"/>
              </a:ext>
            </a:extLst>
          </p:cNvPr>
          <p:cNvSpPr/>
          <p:nvPr/>
        </p:nvSpPr>
        <p:spPr>
          <a:xfrm>
            <a:off x="5643298" y="2878030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body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xmlns="" id="{97ECEFF2-524B-0F45-9006-1363D544220D}"/>
              </a:ext>
            </a:extLst>
          </p:cNvPr>
          <p:cNvSpPr/>
          <p:nvPr/>
        </p:nvSpPr>
        <p:spPr>
          <a:xfrm>
            <a:off x="4541609" y="3647256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xmlns="" id="{82BB650E-CCD2-7D46-B848-51EAF93EFB9F}"/>
              </a:ext>
            </a:extLst>
          </p:cNvPr>
          <p:cNvSpPr/>
          <p:nvPr/>
        </p:nvSpPr>
        <p:spPr>
          <a:xfrm>
            <a:off x="6616236" y="3685351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xmlns="" id="{59C4E64A-1914-FF4A-8A0C-B09A08A12E24}"/>
              </a:ext>
            </a:extLst>
          </p:cNvPr>
          <p:cNvSpPr/>
          <p:nvPr/>
        </p:nvSpPr>
        <p:spPr>
          <a:xfrm>
            <a:off x="4553777" y="4463058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xmlns="" id="{09BE3DCE-CFD5-9646-8359-E7CAFC0C5968}"/>
              </a:ext>
            </a:extLst>
          </p:cNvPr>
          <p:cNvSpPr/>
          <p:nvPr/>
        </p:nvSpPr>
        <p:spPr>
          <a:xfrm>
            <a:off x="7097615" y="4463657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xmlns="" id="{5245835B-9531-3549-9768-E1AE1A0010BD}"/>
              </a:ext>
            </a:extLst>
          </p:cNvPr>
          <p:cNvSpPr/>
          <p:nvPr/>
        </p:nvSpPr>
        <p:spPr>
          <a:xfrm>
            <a:off x="4563268" y="5261033"/>
            <a:ext cx="1500996" cy="56934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strong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xmlns="" id="{7F384715-1E7B-4548-940C-50898D0B845D}"/>
              </a:ext>
            </a:extLst>
          </p:cNvPr>
          <p:cNvSpPr/>
          <p:nvPr/>
        </p:nvSpPr>
        <p:spPr>
          <a:xfrm>
            <a:off x="7605624" y="100190"/>
            <a:ext cx="322052" cy="3159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xmlns="" id="{D35A7DF9-111D-AA4B-A213-206A992FD742}"/>
              </a:ext>
            </a:extLst>
          </p:cNvPr>
          <p:cNvSpPr/>
          <p:nvPr/>
        </p:nvSpPr>
        <p:spPr>
          <a:xfrm>
            <a:off x="7605624" y="497260"/>
            <a:ext cx="322052" cy="3220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19" name="Скругленный прямоугольник 18">
            <a:extLst>
              <a:ext uri="{FF2B5EF4-FFF2-40B4-BE49-F238E27FC236}">
                <a16:creationId xmlns:a16="http://schemas.microsoft.com/office/drawing/2014/main" xmlns="" id="{CAFD607C-F7B8-8644-B072-FC529C3A38A7}"/>
              </a:ext>
            </a:extLst>
          </p:cNvPr>
          <p:cNvSpPr/>
          <p:nvPr/>
        </p:nvSpPr>
        <p:spPr>
          <a:xfrm>
            <a:off x="7605624" y="900443"/>
            <a:ext cx="322052" cy="3220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FFED8E6-EC1F-2043-9523-F2AF4950C2BC}"/>
              </a:ext>
            </a:extLst>
          </p:cNvPr>
          <p:cNvSpPr/>
          <p:nvPr/>
        </p:nvSpPr>
        <p:spPr>
          <a:xfrm>
            <a:off x="4189355" y="5345004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48D066F5-3FB3-B34C-8F1B-2CD3B1732C40}"/>
              </a:ext>
            </a:extLst>
          </p:cNvPr>
          <p:cNvSpPr/>
          <p:nvPr/>
        </p:nvSpPr>
        <p:spPr>
          <a:xfrm>
            <a:off x="4230655" y="4551030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A154E7CE-FF4F-2942-BE3C-ED7855FDA9D5}"/>
              </a:ext>
            </a:extLst>
          </p:cNvPr>
          <p:cNvSpPr/>
          <p:nvPr/>
        </p:nvSpPr>
        <p:spPr>
          <a:xfrm>
            <a:off x="4189355" y="3720738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0009F80A-8B85-294B-85FE-A1ACCB86912D}"/>
              </a:ext>
            </a:extLst>
          </p:cNvPr>
          <p:cNvSpPr/>
          <p:nvPr/>
        </p:nvSpPr>
        <p:spPr>
          <a:xfrm>
            <a:off x="5306678" y="2958932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xmlns="" id="{6DB6267D-B5D5-354E-8293-55CDD250890D}"/>
              </a:ext>
            </a:extLst>
          </p:cNvPr>
          <p:cNvSpPr/>
          <p:nvPr/>
        </p:nvSpPr>
        <p:spPr>
          <a:xfrm>
            <a:off x="4275533" y="1901844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xmlns="" id="{7028BC68-47F7-CC46-A160-191F5F8049AC}"/>
              </a:ext>
            </a:extLst>
          </p:cNvPr>
          <p:cNvSpPr/>
          <p:nvPr/>
        </p:nvSpPr>
        <p:spPr>
          <a:xfrm>
            <a:off x="4241079" y="1145775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xmlns="" id="{6C10AAF2-D073-E144-BF0B-8C4B898222C6}"/>
              </a:ext>
            </a:extLst>
          </p:cNvPr>
          <p:cNvSpPr/>
          <p:nvPr/>
        </p:nvSpPr>
        <p:spPr>
          <a:xfrm>
            <a:off x="4261206" y="330926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7</a:t>
            </a:r>
            <a:endParaRPr lang="ru-RU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691B2B26-E8CE-1E4C-B954-8F2AB566E020}"/>
              </a:ext>
            </a:extLst>
          </p:cNvPr>
          <p:cNvCxnSpPr>
            <a:cxnSpLocks/>
          </p:cNvCxnSpPr>
          <p:nvPr/>
        </p:nvCxnSpPr>
        <p:spPr>
          <a:xfrm flipH="1" flipV="1">
            <a:off x="9331523" y="1573980"/>
            <a:ext cx="35512" cy="36152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xmlns="" id="{A1CD78DA-93F7-104A-8A77-4834F6748584}"/>
              </a:ext>
            </a:extLst>
          </p:cNvPr>
          <p:cNvSpPr/>
          <p:nvPr/>
        </p:nvSpPr>
        <p:spPr>
          <a:xfrm rot="16200000">
            <a:off x="7345600" y="2844818"/>
            <a:ext cx="397184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Этап</a:t>
            </a:r>
            <a:r>
              <a:rPr lang="en-US" sz="32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3: </a:t>
            </a:r>
            <a:r>
              <a:rPr lang="ru-RU" sz="32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Всплытие</a:t>
            </a:r>
            <a:r>
              <a:rPr lang="en-US" sz="32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32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события</a:t>
            </a:r>
            <a:endParaRPr lang="ru-RU" sz="32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xmlns="" id="{8659AEFA-5ADD-7644-A1E6-707ADCAF466A}"/>
              </a:ext>
            </a:extLst>
          </p:cNvPr>
          <p:cNvSpPr/>
          <p:nvPr/>
        </p:nvSpPr>
        <p:spPr>
          <a:xfrm>
            <a:off x="8106803" y="18854"/>
            <a:ext cx="21952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Объект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DCC28E5A-4C27-734F-8C3C-D936E20F9DA0}"/>
              </a:ext>
            </a:extLst>
          </p:cNvPr>
          <p:cNvSpPr/>
          <p:nvPr/>
        </p:nvSpPr>
        <p:spPr>
          <a:xfrm>
            <a:off x="8172643" y="431000"/>
            <a:ext cx="24772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Объект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41E8D0F7-A39A-4049-B6F3-1903D0D5063B}"/>
              </a:ext>
            </a:extLst>
          </p:cNvPr>
          <p:cNvSpPr/>
          <p:nvPr/>
        </p:nvSpPr>
        <p:spPr>
          <a:xfrm>
            <a:off x="8190784" y="796417"/>
            <a:ext cx="20758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Узел элемента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Стрелка вправо 31">
            <a:extLst>
              <a:ext uri="{FF2B5EF4-FFF2-40B4-BE49-F238E27FC236}">
                <a16:creationId xmlns:a16="http://schemas.microsoft.com/office/drawing/2014/main" xmlns="" id="{146E375A-DF72-254D-A81A-D2084F1C3AC3}"/>
              </a:ext>
            </a:extLst>
          </p:cNvPr>
          <p:cNvSpPr/>
          <p:nvPr/>
        </p:nvSpPr>
        <p:spPr>
          <a:xfrm rot="10800000">
            <a:off x="6549343" y="5369350"/>
            <a:ext cx="468701" cy="349826"/>
          </a:xfrm>
          <a:prstGeom prst="rightArrow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xmlns="" id="{F020227A-134A-A240-BB81-6457780F2530}"/>
              </a:ext>
            </a:extLst>
          </p:cNvPr>
          <p:cNvSpPr/>
          <p:nvPr/>
        </p:nvSpPr>
        <p:spPr>
          <a:xfrm>
            <a:off x="7144294" y="5128764"/>
            <a:ext cx="385003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Элемент, который сгенерировал событие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xmlns="" id="{95FFDC1C-BB7A-EE43-AE8A-90CBF9F671C4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5304275" y="5032401"/>
            <a:ext cx="9491" cy="22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xmlns="" id="{A85EB2D5-5B11-0649-A765-F9FE7E58B7C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344335" y="818592"/>
            <a:ext cx="35533" cy="23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xmlns="" id="{3E9AECA2-8626-6340-A904-B24EAB2C6B8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344335" y="1626599"/>
            <a:ext cx="0" cy="1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xmlns="" id="{9097778D-9109-1F40-847F-696E05A11EC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4255709" y="2384992"/>
            <a:ext cx="1088626" cy="502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xmlns="" id="{EED84925-9E4B-A64B-A86A-201A10BA166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344335" y="2384992"/>
            <a:ext cx="1049461" cy="49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xmlns="" id="{849280C4-FDCF-2446-B042-554B5B6975C6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5292107" y="3447373"/>
            <a:ext cx="1101689" cy="199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xmlns="" id="{AC289A29-6C26-E849-A3BD-10081583515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393796" y="3447373"/>
            <a:ext cx="972938" cy="237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xmlns="" id="{18C9D2A7-DDE0-654F-8320-FE7B19CADB18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5292107" y="4216599"/>
            <a:ext cx="12168" cy="24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xmlns="" id="{50F8998C-E4F4-E64A-99A1-372496AD1C8D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5292107" y="4216599"/>
            <a:ext cx="2556006" cy="24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xmlns="" id="{C9C6D09C-9325-C849-B358-75BBA775EF1A}"/>
              </a:ext>
            </a:extLst>
          </p:cNvPr>
          <p:cNvSpPr txBox="1">
            <a:spLocks/>
          </p:cNvSpPr>
          <p:nvPr/>
        </p:nvSpPr>
        <p:spPr>
          <a:xfrm>
            <a:off x="10005483" y="6553185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xmlns="" id="{042C38DD-BC43-2C4C-83FE-C86C5A31F271}"/>
              </a:ext>
            </a:extLst>
          </p:cNvPr>
          <p:cNvCxnSpPr>
            <a:cxnSpLocks/>
          </p:cNvCxnSpPr>
          <p:nvPr/>
        </p:nvCxnSpPr>
        <p:spPr>
          <a:xfrm flipH="1">
            <a:off x="1794642" y="1467027"/>
            <a:ext cx="1" cy="43512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xmlns="" id="{3B8976B9-CC79-C446-BB87-FF7F89215DE9}"/>
              </a:ext>
            </a:extLst>
          </p:cNvPr>
          <p:cNvSpPr/>
          <p:nvPr/>
        </p:nvSpPr>
        <p:spPr>
          <a:xfrm rot="16200000">
            <a:off x="-373068" y="3111963"/>
            <a:ext cx="43354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Этап 1</a:t>
            </a:r>
            <a:r>
              <a:rPr lang="en-US" sz="32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ru-RU" sz="32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Погружение (перехват)</a:t>
            </a:r>
            <a:r>
              <a:rPr lang="en-US" sz="32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ru-RU" sz="32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356E8B9-EF4A-EF45-981A-2BBDF1EA79D4}"/>
              </a:ext>
            </a:extLst>
          </p:cNvPr>
          <p:cNvSpPr txBox="1"/>
          <p:nvPr/>
        </p:nvSpPr>
        <p:spPr>
          <a:xfrm>
            <a:off x="2262552" y="5901494"/>
            <a:ext cx="59085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solidFill>
                  <a:schemeClr val="bg2">
                    <a:lumMod val="10000"/>
                  </a:schemeClr>
                </a:solidFill>
              </a:rPr>
              <a:t>Этап 2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</a:rPr>
              <a:t>Достижение цели т.е. 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элемента сгенерировавшего событие</a:t>
            </a:r>
            <a:endParaRPr lang="x-none" sz="2800" dirty="0">
              <a:solidFill>
                <a:schemeClr val="bg1"/>
              </a:solidFill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B601C090-C1AF-9E40-8BCE-E809D4EEDC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677912" y="0"/>
            <a:ext cx="1078810" cy="10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5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3CD8B92-70DC-E54A-8753-DDEE9496D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2"/>
          <a:stretch/>
        </p:blipFill>
        <p:spPr>
          <a:xfrm>
            <a:off x="924911" y="746234"/>
            <a:ext cx="10645481" cy="3468414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xmlns="" id="{AFB908E3-9D03-E344-8739-4AA5E759823E}"/>
              </a:ext>
            </a:extLst>
          </p:cNvPr>
          <p:cNvCxnSpPr/>
          <p:nvPr/>
        </p:nvCxnSpPr>
        <p:spPr>
          <a:xfrm>
            <a:off x="630621" y="746234"/>
            <a:ext cx="0" cy="34684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748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4629370" y="543171"/>
            <a:ext cx="1500996" cy="5693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window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593837" y="1351178"/>
            <a:ext cx="1500996" cy="5693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document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593837" y="2109571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05211" y="3181366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head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43298" y="3171952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body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541609" y="3941178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616236" y="3979273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553777" y="4756980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097615" y="4757579"/>
            <a:ext cx="1500996" cy="5693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563268" y="5554955"/>
            <a:ext cx="1500996" cy="56934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strong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605624" y="394112"/>
            <a:ext cx="322052" cy="3159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605624" y="791182"/>
            <a:ext cx="322052" cy="3220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605624" y="1194365"/>
            <a:ext cx="322052" cy="3220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4189355" y="5638926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4230655" y="4844952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4189355" y="4014660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306678" y="3252854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4275533" y="2195766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4241079" y="1439697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4261206" y="624848"/>
            <a:ext cx="408419" cy="40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7</a:t>
            </a:r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0" name="Прямая со стрелкой 59"/>
          <p:cNvCxnSpPr/>
          <p:nvPr/>
        </p:nvCxnSpPr>
        <p:spPr>
          <a:xfrm flipH="1" flipV="1">
            <a:off x="2640553" y="1494566"/>
            <a:ext cx="22082" cy="42553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 rot="16200000">
            <a:off x="600692" y="3391019"/>
            <a:ext cx="48317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Всплытие события</a:t>
            </a:r>
            <a:endParaRPr lang="ru-RU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7929063" y="312776"/>
            <a:ext cx="25506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Объект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7933154" y="724922"/>
            <a:ext cx="29562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Объект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7968576" y="1090339"/>
            <a:ext cx="25202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Узел элемента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Стрелка вправо 65"/>
          <p:cNvSpPr/>
          <p:nvPr/>
        </p:nvSpPr>
        <p:spPr>
          <a:xfrm rot="10800000">
            <a:off x="6549343" y="5663272"/>
            <a:ext cx="468701" cy="349826"/>
          </a:xfrm>
          <a:prstGeom prst="rightArrow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144294" y="5422686"/>
            <a:ext cx="385003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Элемент, который сгенерировал событие</a:t>
            </a:r>
          </a:p>
        </p:txBody>
      </p:sp>
      <p:cxnSp>
        <p:nvCxnSpPr>
          <p:cNvPr id="78" name="Прямая соединительная линия 77"/>
          <p:cNvCxnSpPr>
            <a:stCxn id="12" idx="2"/>
            <a:endCxn id="15" idx="0"/>
          </p:cNvCxnSpPr>
          <p:nvPr/>
        </p:nvCxnSpPr>
        <p:spPr>
          <a:xfrm>
            <a:off x="5304275" y="5326323"/>
            <a:ext cx="9491" cy="22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3" idx="2"/>
            <a:endCxn id="5" idx="0"/>
          </p:cNvCxnSpPr>
          <p:nvPr/>
        </p:nvCxnSpPr>
        <p:spPr>
          <a:xfrm flipH="1">
            <a:off x="5344335" y="1112514"/>
            <a:ext cx="35533" cy="23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5" idx="2"/>
            <a:endCxn id="6" idx="0"/>
          </p:cNvCxnSpPr>
          <p:nvPr/>
        </p:nvCxnSpPr>
        <p:spPr>
          <a:xfrm>
            <a:off x="5344335" y="1920521"/>
            <a:ext cx="0" cy="1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6" idx="2"/>
            <a:endCxn id="7" idx="0"/>
          </p:cNvCxnSpPr>
          <p:nvPr/>
        </p:nvCxnSpPr>
        <p:spPr>
          <a:xfrm flipH="1">
            <a:off x="4255709" y="2678914"/>
            <a:ext cx="1088626" cy="502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6" idx="2"/>
            <a:endCxn id="8" idx="0"/>
          </p:cNvCxnSpPr>
          <p:nvPr/>
        </p:nvCxnSpPr>
        <p:spPr>
          <a:xfrm>
            <a:off x="5344335" y="2678914"/>
            <a:ext cx="1049461" cy="49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8" idx="2"/>
            <a:endCxn id="9" idx="0"/>
          </p:cNvCxnSpPr>
          <p:nvPr/>
        </p:nvCxnSpPr>
        <p:spPr>
          <a:xfrm flipH="1">
            <a:off x="5292107" y="3741295"/>
            <a:ext cx="1101689" cy="199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8" idx="2"/>
            <a:endCxn id="10" idx="0"/>
          </p:cNvCxnSpPr>
          <p:nvPr/>
        </p:nvCxnSpPr>
        <p:spPr>
          <a:xfrm>
            <a:off x="6393796" y="3741295"/>
            <a:ext cx="972938" cy="237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9" idx="2"/>
            <a:endCxn id="12" idx="0"/>
          </p:cNvCxnSpPr>
          <p:nvPr/>
        </p:nvCxnSpPr>
        <p:spPr>
          <a:xfrm>
            <a:off x="5292107" y="4510521"/>
            <a:ext cx="12168" cy="24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9" idx="2"/>
            <a:endCxn id="13" idx="0"/>
          </p:cNvCxnSpPr>
          <p:nvPr/>
        </p:nvCxnSpPr>
        <p:spPr>
          <a:xfrm>
            <a:off x="5292107" y="4510521"/>
            <a:ext cx="2556006" cy="24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069312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xmlns="" id="{E18AF9F9-AC88-3746-8474-B6BB2E43C7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612140" y="279579"/>
            <a:ext cx="1153367" cy="11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5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xmlns="" id="{3C97B683-B2FE-FC4B-A01D-9E3DDED6A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93"/>
            <a:ext cx="7451834" cy="3615559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DE5FD9D3-2809-3C4A-A273-3FDAB80222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2"/>
          <a:stretch/>
        </p:blipFill>
        <p:spPr>
          <a:xfrm>
            <a:off x="1" y="3815254"/>
            <a:ext cx="7451834" cy="2427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E644B5-B74F-8844-A3CB-2C08D6E891DF}"/>
              </a:ext>
            </a:extLst>
          </p:cNvPr>
          <p:cNvSpPr txBox="1"/>
          <p:nvPr/>
        </p:nvSpPr>
        <p:spPr>
          <a:xfrm>
            <a:off x="7378224" y="1484537"/>
            <a:ext cx="2076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-</a:t>
            </a:r>
            <a:r>
              <a:rPr lang="ru-RU" sz="3600" b="1" dirty="0"/>
              <a:t>Код</a:t>
            </a:r>
            <a:endParaRPr lang="x-none" sz="5400" b="1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BB8E35C1-8894-2B44-AC3E-2D65441AA59A}"/>
              </a:ext>
            </a:extLst>
          </p:cNvPr>
          <p:cNvSpPr/>
          <p:nvPr/>
        </p:nvSpPr>
        <p:spPr>
          <a:xfrm>
            <a:off x="7378224" y="4884315"/>
            <a:ext cx="4829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-</a:t>
            </a:r>
            <a:r>
              <a:rPr lang="ru-RU" sz="3200" b="1" dirty="0"/>
              <a:t>Результат в </a:t>
            </a:r>
            <a:r>
              <a:rPr lang="en-US" sz="3200" b="1" dirty="0"/>
              <a:t>Console</a:t>
            </a:r>
            <a:endParaRPr lang="x-none" sz="3200" b="1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325156" y="6488715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3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3413B4D-EB07-1340-AFFA-B38BA913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498564"/>
            <a:ext cx="10058400" cy="1054191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Как прервать всплытие события</a:t>
            </a:r>
            <a:endParaRPr lang="x-none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DC65C93-AAD0-6A4F-AC96-6F88483D1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40" y="1897812"/>
            <a:ext cx="10058400" cy="2320505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Всплытие события (пузырька) можно прервать. В этом случае у вышестоящих (родительских) элементов, данное событие вызвано не будет. Метод, который предназначен для прекращения всплытия события (пузырька) называется </a:t>
            </a:r>
            <a:r>
              <a:rPr lang="en-US" sz="2800" b="1" dirty="0" err="1">
                <a:solidFill>
                  <a:srgbClr val="FF0000"/>
                </a:solidFill>
              </a:rPr>
              <a:t>stopPropagation</a:t>
            </a:r>
            <a:r>
              <a:rPr lang="en-US" sz="2800" b="1" dirty="0">
                <a:solidFill>
                  <a:srgbClr val="FF0000"/>
                </a:solidFill>
              </a:rPr>
              <a:t>().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2  '</a:t>
            </a:r>
            <a:r>
              <a:rPr lang="en-US" b="1" dirty="0" err="1"/>
              <a:t>stopImmediatePropagation</a:t>
            </a:r>
            <a:r>
              <a:rPr lang="en-US" b="1" dirty="0"/>
              <a:t>()</a:t>
            </a:r>
            <a:r>
              <a:rPr lang="en-US" dirty="0"/>
              <a:t> ’</a:t>
            </a:r>
            <a:endParaRPr lang="x-none" sz="28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54221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519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xmlns="" id="{02D8F00A-4832-7646-9335-C01EBE0AA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758851" cy="4367356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1E73E457-0EFF-D444-8596-26647A602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7356"/>
            <a:ext cx="6758850" cy="2514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345ECB8-8D97-CE4D-8AFC-99219EAB33DC}"/>
              </a:ext>
            </a:extLst>
          </p:cNvPr>
          <p:cNvSpPr txBox="1"/>
          <p:nvPr/>
        </p:nvSpPr>
        <p:spPr>
          <a:xfrm>
            <a:off x="6663091" y="1170810"/>
            <a:ext cx="1499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-</a:t>
            </a:r>
            <a:r>
              <a:rPr lang="ru-RU" sz="4400" b="1" dirty="0"/>
              <a:t>Код</a:t>
            </a:r>
            <a:endParaRPr lang="x-none" sz="4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E8655E8-0709-0B4B-A793-942B2B9EF90D}"/>
              </a:ext>
            </a:extLst>
          </p:cNvPr>
          <p:cNvSpPr txBox="1"/>
          <p:nvPr/>
        </p:nvSpPr>
        <p:spPr>
          <a:xfrm>
            <a:off x="6663091" y="4871582"/>
            <a:ext cx="5528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-</a:t>
            </a:r>
            <a:r>
              <a:rPr lang="ru-RU" sz="4000" b="1" dirty="0"/>
              <a:t>Результат в </a:t>
            </a:r>
            <a:r>
              <a:rPr lang="en-US" sz="4000" b="1" dirty="0"/>
              <a:t>console</a:t>
            </a:r>
            <a:endParaRPr lang="x-none" sz="4000" b="1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954221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570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7108DE-B654-2F4E-B9F8-ACBE4543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016" y="425703"/>
            <a:ext cx="1023092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00" dirty="0"/>
              <a:t>Получение элемента, который вызвал обработчик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D6DFD36-BFDE-CB47-AA68-166D9CD5F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9954"/>
            <a:ext cx="10058400" cy="3859139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Для того чтобы получить </a:t>
            </a:r>
            <a:r>
              <a:rPr lang="en-US" sz="2400" dirty="0"/>
              <a:t>DOM-</a:t>
            </a:r>
            <a:r>
              <a:rPr lang="ru-RU" sz="2400" dirty="0"/>
              <a:t>элемент </a:t>
            </a:r>
            <a:r>
              <a:rPr lang="ru-RU" sz="2400" b="1" dirty="0"/>
              <a:t>(объект)</a:t>
            </a:r>
            <a:r>
              <a:rPr lang="en-US" sz="2400" dirty="0"/>
              <a:t>,</a:t>
            </a:r>
            <a:r>
              <a:rPr lang="ru-RU" sz="2400" b="1" dirty="0"/>
              <a:t> </a:t>
            </a:r>
            <a:r>
              <a:rPr lang="ru-RU" sz="2400" dirty="0"/>
              <a:t>который вызвал обработчик события, необходимо использовать ключевое слово</a:t>
            </a:r>
            <a:r>
              <a:rPr lang="ru-RU" sz="2400" b="1" dirty="0"/>
              <a:t> </a:t>
            </a:r>
            <a:r>
              <a:rPr lang="en-US" sz="2400" b="1" dirty="0">
                <a:solidFill>
                  <a:srgbClr val="FF0000"/>
                </a:solidFill>
              </a:rPr>
              <a:t>this. </a:t>
            </a:r>
            <a:r>
              <a:rPr lang="ru-RU" sz="2400" dirty="0"/>
              <a:t>Данное ключевое слово (</a:t>
            </a:r>
            <a:r>
              <a:rPr lang="en-US" sz="2400" dirty="0"/>
              <a:t>this) </a:t>
            </a:r>
            <a:r>
              <a:rPr lang="ru-RU" sz="2400" dirty="0"/>
              <a:t>доступно в обработчике только в том случае, если Вы подписались на событие с помощью </a:t>
            </a:r>
            <a:r>
              <a:rPr lang="en-US" sz="2400" dirty="0"/>
              <a:t>JavaScript.</a:t>
            </a:r>
            <a:endParaRPr lang="x-none" sz="24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835176" y="6481741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00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875305" y="-181958"/>
            <a:ext cx="10944225" cy="362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500" dirty="0" smtClean="0"/>
              <a:t>EBA</a:t>
            </a:r>
            <a:r>
              <a:rPr lang="en-US" dirty="0" smtClean="0"/>
              <a:t>   | </a:t>
            </a:r>
            <a:r>
              <a:rPr lang="en-US" dirty="0" err="1" smtClean="0"/>
              <a:t>COmpany</a:t>
            </a:r>
            <a:endParaRPr lang="x-none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xmlns="" id="{5DC150B6-1BDB-884A-847C-9E75D6142284}"/>
              </a:ext>
            </a:extLst>
          </p:cNvPr>
          <p:cNvCxnSpPr>
            <a:cxnSpLocks/>
          </p:cNvCxnSpPr>
          <p:nvPr/>
        </p:nvCxnSpPr>
        <p:spPr>
          <a:xfrm>
            <a:off x="3818399" y="2035834"/>
            <a:ext cx="0" cy="103517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A3502BC-6ACB-7940-B008-D2AA7C6225C7}"/>
              </a:ext>
            </a:extLst>
          </p:cNvPr>
          <p:cNvSpPr txBox="1"/>
          <p:nvPr/>
        </p:nvSpPr>
        <p:spPr>
          <a:xfrm>
            <a:off x="2383480" y="2978627"/>
            <a:ext cx="1729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>
                <a:latin typeface="Rockwell Condensed (Заголовки)"/>
              </a:rPr>
              <a:t>Элдияр</a:t>
            </a:r>
            <a:endParaRPr lang="x-none" sz="3200" b="1" dirty="0">
              <a:latin typeface="Rockwell Condensed (Заголовки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667E5C-30A2-5346-97B2-C816E4FC4F87}"/>
              </a:ext>
            </a:extLst>
          </p:cNvPr>
          <p:cNvSpPr txBox="1"/>
          <p:nvPr/>
        </p:nvSpPr>
        <p:spPr>
          <a:xfrm>
            <a:off x="3553076" y="3973069"/>
            <a:ext cx="1719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200" b="1" dirty="0">
                <a:latin typeface="Rockwell Condensed (Заголовки)"/>
              </a:rPr>
              <a:t>Баяман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01E4D1-EF45-0F49-887A-490A6773D4E3}"/>
              </a:ext>
            </a:extLst>
          </p:cNvPr>
          <p:cNvSpPr txBox="1"/>
          <p:nvPr/>
        </p:nvSpPr>
        <p:spPr>
          <a:xfrm>
            <a:off x="5973871" y="4671052"/>
            <a:ext cx="21782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200" b="1" dirty="0">
                <a:latin typeface="Rockwell Condensed (Заголовки)"/>
              </a:rPr>
              <a:t>Автандил</a:t>
            </a:r>
          </a:p>
          <a:p>
            <a:r>
              <a:rPr lang="x-none" sz="3200" b="1" dirty="0">
                <a:latin typeface="Rockwell Condensed (Заголовки)"/>
              </a:rPr>
              <a:t>Аяна</a:t>
            </a:r>
          </a:p>
          <a:p>
            <a:r>
              <a:rPr lang="x-none" sz="3200" b="1" dirty="0">
                <a:latin typeface="Rockwell Condensed (Заголовки)"/>
              </a:rPr>
              <a:t>Адилет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xmlns="" id="{D543C042-5141-804D-98D6-FA4464CD4B57}"/>
              </a:ext>
            </a:extLst>
          </p:cNvPr>
          <p:cNvCxnSpPr>
            <a:cxnSpLocks/>
          </p:cNvCxnSpPr>
          <p:nvPr/>
        </p:nvCxnSpPr>
        <p:spPr>
          <a:xfrm>
            <a:off x="4604367" y="2035834"/>
            <a:ext cx="13733" cy="193723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25B59F6-CFE7-B44F-81CB-A6A9559B5189}"/>
              </a:ext>
            </a:extLst>
          </p:cNvPr>
          <p:cNvCxnSpPr>
            <a:cxnSpLocks/>
          </p:cNvCxnSpPr>
          <p:nvPr/>
        </p:nvCxnSpPr>
        <p:spPr>
          <a:xfrm>
            <a:off x="5426426" y="2035834"/>
            <a:ext cx="0" cy="338155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авая фигурная скобка 3">
            <a:extLst>
              <a:ext uri="{FF2B5EF4-FFF2-40B4-BE49-F238E27FC236}">
                <a16:creationId xmlns:a16="http://schemas.microsoft.com/office/drawing/2014/main" xmlns="" id="{D85ED8A4-AA96-5B40-8B1B-B73F0BD445C1}"/>
              </a:ext>
            </a:extLst>
          </p:cNvPr>
          <p:cNvSpPr/>
          <p:nvPr/>
        </p:nvSpPr>
        <p:spPr>
          <a:xfrm rot="10800000">
            <a:off x="5533876" y="4671052"/>
            <a:ext cx="650960" cy="156966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135379" y="6281687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7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3CC9E22C-2B94-1544-A8CA-9203C2550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8331"/>
            <a:ext cx="7593020" cy="2169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51E113C-FA18-D042-A409-DAF00685D0C3}"/>
              </a:ext>
            </a:extLst>
          </p:cNvPr>
          <p:cNvSpPr txBox="1"/>
          <p:nvPr/>
        </p:nvSpPr>
        <p:spPr>
          <a:xfrm>
            <a:off x="7593020" y="504694"/>
            <a:ext cx="1499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-</a:t>
            </a:r>
            <a:r>
              <a:rPr lang="ru-RU" sz="4400" b="1" dirty="0"/>
              <a:t>Код</a:t>
            </a:r>
            <a:endParaRPr lang="x-none" sz="4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C25F89F-E282-E948-8BAA-FDE6B323B4BC}"/>
              </a:ext>
            </a:extLst>
          </p:cNvPr>
          <p:cNvSpPr txBox="1"/>
          <p:nvPr/>
        </p:nvSpPr>
        <p:spPr>
          <a:xfrm>
            <a:off x="7586893" y="5294765"/>
            <a:ext cx="4598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</a:t>
            </a:r>
            <a:r>
              <a:rPr lang="ru-RU" sz="3200" b="1" dirty="0"/>
              <a:t>Результат в </a:t>
            </a:r>
            <a:r>
              <a:rPr lang="en-US" sz="3200" b="1" dirty="0"/>
              <a:t>Console</a:t>
            </a:r>
            <a:endParaRPr lang="x-none" sz="3200" b="1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xmlns="" id="{6711CF40-8ED4-4E4B-8432-8C302EC3C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593020" cy="4688332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092148" y="6485974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48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30CFC4-EE18-2343-80C9-5B97AE2DB781}"/>
              </a:ext>
            </a:extLst>
          </p:cNvPr>
          <p:cNvSpPr txBox="1"/>
          <p:nvPr/>
        </p:nvSpPr>
        <p:spPr>
          <a:xfrm>
            <a:off x="457200" y="0"/>
            <a:ext cx="11755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Times" pitchFamily="2" charset="0"/>
              </a:rPr>
              <a:t>Получение элемента, который сгенерировал событие</a:t>
            </a:r>
          </a:p>
          <a:p>
            <a:endParaRPr lang="x-none" sz="4000" dirty="0">
              <a:latin typeface="Time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A9C232-73D9-AE4C-AA8B-78A63186992B}"/>
              </a:ext>
            </a:extLst>
          </p:cNvPr>
          <p:cNvSpPr txBox="1"/>
          <p:nvPr/>
        </p:nvSpPr>
        <p:spPr>
          <a:xfrm>
            <a:off x="457200" y="3538282"/>
            <a:ext cx="9772610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Если вы кликните по </a:t>
            </a:r>
            <a:r>
              <a:rPr lang="ru-RU" dirty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p&gt;</a:t>
            </a:r>
            <a:r>
              <a:rPr lang="en-US" dirty="0"/>
              <a:t>, </a:t>
            </a:r>
            <a:r>
              <a:rPr lang="ru-RU" dirty="0"/>
              <a:t>то последовательность следующая:</a:t>
            </a:r>
          </a:p>
          <a:p>
            <a:r>
              <a:rPr lang="en-US" dirty="0">
                <a:solidFill>
                  <a:srgbClr val="FF0000"/>
                </a:solidFill>
              </a:rPr>
              <a:t>HTML → BODY → FORM → DIV </a:t>
            </a:r>
            <a:r>
              <a:rPr lang="en-US" dirty="0"/>
              <a:t>(</a:t>
            </a:r>
            <a:r>
              <a:rPr lang="ru-RU" dirty="0"/>
              <a:t>фаза погружения, первый обработчик)</a:t>
            </a:r>
          </a:p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 (</a:t>
            </a:r>
            <a:r>
              <a:rPr lang="ru-RU" dirty="0"/>
              <a:t>фаза цели, срабатывают обработчики, установленные и на погружение и на всплытие, так что выведется два раза)</a:t>
            </a:r>
          </a:p>
          <a:p>
            <a:r>
              <a:rPr lang="en-US" dirty="0">
                <a:solidFill>
                  <a:srgbClr val="FF0000"/>
                </a:solidFill>
              </a:rPr>
              <a:t>DIV → FORM → BODY → HTML </a:t>
            </a:r>
            <a:r>
              <a:rPr lang="en-US" dirty="0"/>
              <a:t>(</a:t>
            </a:r>
            <a:r>
              <a:rPr lang="ru-RU" dirty="0"/>
              <a:t>фаза всплытия, второй обработчик)</a:t>
            </a:r>
          </a:p>
          <a:p>
            <a:r>
              <a:rPr lang="ru-RU" dirty="0"/>
              <a:t>Существует свойство 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event</a:t>
            </a:r>
            <a:r>
              <a:rPr lang="ru-RU" dirty="0">
                <a:solidFill>
                  <a:srgbClr val="FF0000"/>
                </a:solidFill>
              </a:rPr>
              <a:t>) и (</a:t>
            </a:r>
            <a:r>
              <a:rPr lang="en-US" dirty="0" err="1">
                <a:solidFill>
                  <a:srgbClr val="FF0000"/>
                </a:solidFill>
              </a:rPr>
              <a:t>eventPhase</a:t>
            </a:r>
            <a:r>
              <a:rPr lang="ru-RU" dirty="0">
                <a:solidFill>
                  <a:srgbClr val="FF0000"/>
                </a:solidFill>
              </a:rPr>
              <a:t>)</a:t>
            </a:r>
            <a:r>
              <a:rPr lang="en-US" dirty="0"/>
              <a:t>, </a:t>
            </a:r>
            <a:r>
              <a:rPr lang="ru-RU" dirty="0"/>
              <a:t>содержащее номер фазы, на которой событие было поймано. Но оно используется редко, мы обычно и так знаем об этом в обработчике.</a:t>
            </a:r>
          </a:p>
          <a:p>
            <a:endParaRPr lang="ru-RU" dirty="0"/>
          </a:p>
          <a:p>
            <a:endParaRPr lang="x-none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0C27086-0353-4241-8558-AB91669DA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" y="1323439"/>
            <a:ext cx="12047962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401606-3306-AE41-BF1D-4C1FB017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1" y="286603"/>
            <a:ext cx="10617392" cy="1450757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latin typeface="Times" pitchFamily="2" charset="0"/>
              </a:rPr>
              <a:t>Содержание:</a:t>
            </a:r>
            <a:endParaRPr lang="x-none" sz="4400" dirty="0">
              <a:latin typeface="Times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4A49D89-3128-724F-B9AB-50AEFCA2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929" y="2101358"/>
            <a:ext cx="10058400" cy="402336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" pitchFamily="2" charset="0"/>
              </a:rPr>
              <a:t>Как происходить событие?</a:t>
            </a:r>
          </a:p>
          <a:p>
            <a:endParaRPr lang="ru-RU" sz="4000" dirty="0">
              <a:latin typeface="Times" pitchFamily="2" charset="0"/>
            </a:endParaRPr>
          </a:p>
          <a:p>
            <a:endParaRPr lang="ru-RU" dirty="0"/>
          </a:p>
          <a:p>
            <a:pPr marL="0" indent="0">
              <a:buNone/>
            </a:pPr>
            <a:endParaRPr lang="x-none" sz="3200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445925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401606-3306-AE41-BF1D-4C1FB017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1" y="286603"/>
            <a:ext cx="10617392" cy="1450757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latin typeface="Times" pitchFamily="2" charset="0"/>
              </a:rPr>
              <a:t>Содержание:</a:t>
            </a:r>
            <a:endParaRPr lang="x-none" sz="4400" dirty="0">
              <a:latin typeface="Times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4A49D89-3128-724F-B9AB-50AEFCA2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929" y="2101358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ru-RU" sz="4000" dirty="0">
                <a:latin typeface="Times" pitchFamily="2" charset="0"/>
              </a:rPr>
              <a:t>Всплытие события</a:t>
            </a:r>
          </a:p>
          <a:p>
            <a:r>
              <a:rPr lang="ru-RU" sz="4000" dirty="0">
                <a:latin typeface="Times" pitchFamily="2" charset="0"/>
              </a:rPr>
              <a:t>Как прервать всплытие события</a:t>
            </a:r>
          </a:p>
          <a:p>
            <a:r>
              <a:rPr lang="ru-RU" sz="4000" dirty="0">
                <a:latin typeface="Times" pitchFamily="2" charset="0"/>
              </a:rPr>
              <a:t>Получение элемента, который вызвал разработчик</a:t>
            </a:r>
          </a:p>
          <a:p>
            <a:r>
              <a:rPr lang="ru-RU" sz="4000" dirty="0">
                <a:latin typeface="Times" pitchFamily="2" charset="0"/>
              </a:rPr>
              <a:t>Этапы(фазы) прохода события</a:t>
            </a:r>
          </a:p>
          <a:p>
            <a:r>
              <a:rPr lang="ru-RU" sz="4000" dirty="0">
                <a:latin typeface="Times" pitchFamily="2" charset="0"/>
              </a:rPr>
              <a:t>Получение элемента, который сгенерировал событие</a:t>
            </a:r>
          </a:p>
          <a:p>
            <a:endParaRPr lang="ru-RU" dirty="0"/>
          </a:p>
          <a:p>
            <a:pPr marL="0" indent="0">
              <a:buNone/>
            </a:pPr>
            <a:endParaRPr lang="x-none" sz="3200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445925" y="6488716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5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1" y="69221"/>
            <a:ext cx="5516364" cy="619454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25" y="69221"/>
            <a:ext cx="5822830" cy="61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5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1" y="69221"/>
            <a:ext cx="5516364" cy="619454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865" y="69221"/>
            <a:ext cx="5769543" cy="619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1" y="69221"/>
            <a:ext cx="5516364" cy="619454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25" y="69221"/>
            <a:ext cx="5822830" cy="61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1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25C04C-7D4C-3F49-A423-07D2492E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496" y="930187"/>
            <a:ext cx="9093571" cy="67979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Если у какого-то элемента возникает событие, то оно начинает "всплывать", т.е. возникает у родителя, потом у прародителя и т.д.</a:t>
            </a:r>
            <a:r>
              <a:rPr lang="en-US" sz="2400" dirty="0"/>
              <a:t> </a:t>
            </a:r>
            <a:endParaRPr lang="x-none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3680A75D-8C56-5842-A7A0-FE94F251C76A}"/>
              </a:ext>
            </a:extLst>
          </p:cNvPr>
          <p:cNvSpPr/>
          <p:nvPr/>
        </p:nvSpPr>
        <p:spPr>
          <a:xfrm>
            <a:off x="3363694" y="304257"/>
            <a:ext cx="3905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212529"/>
                </a:solidFill>
                <a:latin typeface="Times" pitchFamily="2" charset="0"/>
              </a:rPr>
              <a:t>Всплытие события</a:t>
            </a:r>
            <a:endParaRPr lang="en-US" sz="3600" dirty="0">
              <a:solidFill>
                <a:srgbClr val="212529"/>
              </a:solidFill>
              <a:latin typeface="Times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36D2F4D-E7DF-724A-A0E2-81995C0CE2CC}"/>
              </a:ext>
            </a:extLst>
          </p:cNvPr>
          <p:cNvSpPr/>
          <p:nvPr/>
        </p:nvSpPr>
        <p:spPr>
          <a:xfrm>
            <a:off x="1738144" y="1949880"/>
            <a:ext cx="5856510" cy="873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x-none" b="1" dirty="0"/>
              <a:t>Событие возникает у прапрародителя, которым является объект </a:t>
            </a:r>
            <a:r>
              <a:rPr lang="en-US" b="1" dirty="0"/>
              <a:t>Window</a:t>
            </a:r>
            <a:endParaRPr lang="x-none" b="1" dirty="0"/>
          </a:p>
          <a:p>
            <a:pPr algn="ctr"/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2DE41516-2618-8547-81BF-A502B7D9CE28}"/>
              </a:ext>
            </a:extLst>
          </p:cNvPr>
          <p:cNvSpPr/>
          <p:nvPr/>
        </p:nvSpPr>
        <p:spPr>
          <a:xfrm>
            <a:off x="1970810" y="3158645"/>
            <a:ext cx="5388429" cy="56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b="1" dirty="0"/>
              <a:t>Событие возникает у прапрародителя, который является объект </a:t>
            </a:r>
            <a:r>
              <a:rPr lang="en-US" b="1" dirty="0"/>
              <a:t>Document</a:t>
            </a:r>
            <a:endParaRPr lang="x-none" b="1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60263E7D-2E83-9041-808F-CF27E0EC5E13}"/>
              </a:ext>
            </a:extLst>
          </p:cNvPr>
          <p:cNvSpPr/>
          <p:nvPr/>
        </p:nvSpPr>
        <p:spPr>
          <a:xfrm>
            <a:off x="2063357" y="4070192"/>
            <a:ext cx="5206083" cy="3879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/>
          </a:p>
          <a:p>
            <a:pPr algn="ctr"/>
            <a:r>
              <a:rPr lang="x-none" b="1" dirty="0"/>
              <a:t>Событие возникает у прапрародителя</a:t>
            </a:r>
          </a:p>
          <a:p>
            <a:pPr algn="ctr"/>
            <a:endParaRPr lang="x-none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715B8818-10CB-534B-AEDF-87C78AEBA63D}"/>
              </a:ext>
            </a:extLst>
          </p:cNvPr>
          <p:cNvSpPr/>
          <p:nvPr/>
        </p:nvSpPr>
        <p:spPr>
          <a:xfrm>
            <a:off x="2252476" y="4720392"/>
            <a:ext cx="4825099" cy="474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1" dirty="0"/>
          </a:p>
          <a:p>
            <a:pPr algn="ctr"/>
            <a:r>
              <a:rPr lang="x-none" b="1" dirty="0"/>
              <a:t>Событие возникает у прародителя</a:t>
            </a:r>
          </a:p>
          <a:p>
            <a:pPr algn="ctr"/>
            <a:endParaRPr lang="x-none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F1ABCE63-CBD8-9F49-B4EE-6786E16491F0}"/>
              </a:ext>
            </a:extLst>
          </p:cNvPr>
          <p:cNvSpPr/>
          <p:nvPr/>
        </p:nvSpPr>
        <p:spPr>
          <a:xfrm>
            <a:off x="2376317" y="5482750"/>
            <a:ext cx="4588325" cy="3879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b="1" dirty="0"/>
              <a:t>Событие возникает у родителя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609CB2A3-FDAA-0140-8826-3BCAB3DAACA4}"/>
              </a:ext>
            </a:extLst>
          </p:cNvPr>
          <p:cNvSpPr/>
          <p:nvPr/>
        </p:nvSpPr>
        <p:spPr>
          <a:xfrm>
            <a:off x="2580415" y="6158992"/>
            <a:ext cx="4169234" cy="599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Элемент, который спровоцировал событие</a:t>
            </a:r>
            <a:endParaRPr lang="x-none" b="1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xmlns="" id="{5AEFED4E-C19B-7545-8156-3C5EC7AD312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659576" y="2826833"/>
            <a:ext cx="5449" cy="33181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xmlns="" id="{B0D416EF-5C17-2744-A95C-FADFCACAB4F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665027" y="3725662"/>
            <a:ext cx="1372" cy="34453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xmlns="" id="{BF87E352-604C-F64E-9BCB-0CEE1CE7C712}"/>
              </a:ext>
            </a:extLst>
          </p:cNvPr>
          <p:cNvCxnSpPr>
            <a:cxnSpLocks/>
          </p:cNvCxnSpPr>
          <p:nvPr/>
        </p:nvCxnSpPr>
        <p:spPr>
          <a:xfrm flipV="1">
            <a:off x="4665025" y="4458113"/>
            <a:ext cx="0" cy="26227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D52CEEEA-201E-D248-91AF-6C75E3D32B00}"/>
              </a:ext>
            </a:extLst>
          </p:cNvPr>
          <p:cNvCxnSpPr>
            <a:cxnSpLocks/>
          </p:cNvCxnSpPr>
          <p:nvPr/>
        </p:nvCxnSpPr>
        <p:spPr>
          <a:xfrm flipV="1">
            <a:off x="4665026" y="5194428"/>
            <a:ext cx="0" cy="28832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A749A356-BBCB-0140-A694-EF4675D03440}"/>
              </a:ext>
            </a:extLst>
          </p:cNvPr>
          <p:cNvCxnSpPr>
            <a:cxnSpLocks/>
          </p:cNvCxnSpPr>
          <p:nvPr/>
        </p:nvCxnSpPr>
        <p:spPr>
          <a:xfrm flipV="1">
            <a:off x="4665026" y="5870671"/>
            <a:ext cx="0" cy="28832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xmlns="" id="{A4ADAF5F-9254-4140-8924-C2B8F7925572}"/>
              </a:ext>
            </a:extLst>
          </p:cNvPr>
          <p:cNvCxnSpPr>
            <a:cxnSpLocks/>
          </p:cNvCxnSpPr>
          <p:nvPr/>
        </p:nvCxnSpPr>
        <p:spPr>
          <a:xfrm flipV="1">
            <a:off x="8695480" y="1676400"/>
            <a:ext cx="0" cy="48834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5AF0A36-D8AC-664B-ADBA-24B1EB82CABC}"/>
              </a:ext>
            </a:extLst>
          </p:cNvPr>
          <p:cNvSpPr txBox="1"/>
          <p:nvPr/>
        </p:nvSpPr>
        <p:spPr>
          <a:xfrm rot="16200000">
            <a:off x="6069686" y="4016855"/>
            <a:ext cx="479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Направление всплытия события(пузырька)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xmlns="" id="{FBD68918-E2CE-2A42-81FF-B8A62D317199}"/>
              </a:ext>
            </a:extLst>
          </p:cNvPr>
          <p:cNvSpPr txBox="1">
            <a:spLocks/>
          </p:cNvSpPr>
          <p:nvPr/>
        </p:nvSpPr>
        <p:spPr>
          <a:xfrm>
            <a:off x="9205597" y="6414459"/>
            <a:ext cx="2320504" cy="369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auhaus 93" panose="04030905020B02020C02" pitchFamily="82" charset="0"/>
              </a:rPr>
              <a:t>EBA |COMPANY</a:t>
            </a:r>
            <a:endParaRPr lang="x-none" sz="2400" dirty="0">
              <a:latin typeface="Bauhaus 93" panose="04030905020B02020C02" pitchFamily="8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EA7C7A4D-553E-2245-913F-AB9A29B86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34879" y="5338589"/>
            <a:ext cx="1905000" cy="1905000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82248228-88DE-5742-9653-CDEA860D5C2E}"/>
              </a:ext>
            </a:extLst>
          </p:cNvPr>
          <p:cNvCxnSpPr>
            <a:cxnSpLocks/>
          </p:cNvCxnSpPr>
          <p:nvPr/>
        </p:nvCxnSpPr>
        <p:spPr>
          <a:xfrm>
            <a:off x="1861967" y="6599101"/>
            <a:ext cx="6794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1465</TotalTime>
  <Words>420</Words>
  <Application>Microsoft Office PowerPoint</Application>
  <PresentationFormat>Широкоэкранный</PresentationFormat>
  <Paragraphs>138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33" baseType="lpstr">
      <vt:lpstr>Bauhaus 93</vt:lpstr>
      <vt:lpstr>Calibri</vt:lpstr>
      <vt:lpstr>Calibri Light</vt:lpstr>
      <vt:lpstr>Cambria</vt:lpstr>
      <vt:lpstr>Rockwell</vt:lpstr>
      <vt:lpstr>Rockwell Condensed</vt:lpstr>
      <vt:lpstr>Rockwell Condensed (Заголовки)</vt:lpstr>
      <vt:lpstr>Rockwell Extra Bold</vt:lpstr>
      <vt:lpstr>Times</vt:lpstr>
      <vt:lpstr>Wingdings</vt:lpstr>
      <vt:lpstr>Ретро</vt:lpstr>
      <vt:lpstr>Дерево</vt:lpstr>
      <vt:lpstr>EBA | COmpany</vt:lpstr>
      <vt:lpstr>Презентация PowerPoint</vt:lpstr>
      <vt:lpstr>Содержание:</vt:lpstr>
      <vt:lpstr>Содержание:</vt:lpstr>
      <vt:lpstr>Презентация PowerPoint</vt:lpstr>
      <vt:lpstr>Презентация PowerPoint</vt:lpstr>
      <vt:lpstr>Презентация PowerPoint</vt:lpstr>
      <vt:lpstr>Презентация PowerPoint</vt:lpstr>
      <vt:lpstr>Если у какого-то элемента возникает событие, то оно начинает "всплывать", т.е. возникает у родителя, потом у прародителя и т.д. </vt:lpstr>
      <vt:lpstr>Презентация PowerPoint</vt:lpstr>
      <vt:lpstr>Этапы (фазы) прохода события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прервать всплытие события</vt:lpstr>
      <vt:lpstr>Презентация PowerPoint</vt:lpstr>
      <vt:lpstr>Получение элемента, который вызвал обработчик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EBA[AA] COMPANY</dc:title>
  <dc:creator>kanymbekov2017@gmail.com</dc:creator>
  <cp:lastModifiedBy>Baiaman Taalaibekov</cp:lastModifiedBy>
  <cp:revision>52</cp:revision>
  <dcterms:created xsi:type="dcterms:W3CDTF">2020-03-10T07:31:03Z</dcterms:created>
  <dcterms:modified xsi:type="dcterms:W3CDTF">2020-03-13T17:17:58Z</dcterms:modified>
</cp:coreProperties>
</file>