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1"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617"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D3E809A6-AF0D-44FA-8FE3-EE0ADCC3E978}" type="datetimeFigureOut">
              <a:rPr lang="ru-RU" smtClean="0"/>
              <a:t>27.09.2022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7FEFEC-F99C-47A9-AEF4-E615DCACB300}"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55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3E809A6-AF0D-44FA-8FE3-EE0ADCC3E978}" type="datetimeFigureOut">
              <a:rPr lang="ru-RU" smtClean="0"/>
              <a:t>27.09.2022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7FEFEC-F99C-47A9-AEF4-E615DCACB300}" type="slidenum">
              <a:rPr lang="ru-RU" smtClean="0"/>
              <a:t>‹#›</a:t>
            </a:fld>
            <a:endParaRPr lang="ru-RU"/>
          </a:p>
        </p:txBody>
      </p:sp>
    </p:spTree>
    <p:extLst>
      <p:ext uri="{BB962C8B-B14F-4D97-AF65-F5344CB8AC3E}">
        <p14:creationId xmlns:p14="http://schemas.microsoft.com/office/powerpoint/2010/main" val="384365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3E809A6-AF0D-44FA-8FE3-EE0ADCC3E978}" type="datetimeFigureOut">
              <a:rPr lang="ru-RU" smtClean="0"/>
              <a:t>27.09.2022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7FEFEC-F99C-47A9-AEF4-E615DCACB300}" type="slidenum">
              <a:rPr lang="ru-RU" smtClean="0"/>
              <a:t>‹#›</a:t>
            </a:fld>
            <a:endParaRPr lang="ru-RU"/>
          </a:p>
        </p:txBody>
      </p:sp>
    </p:spTree>
    <p:extLst>
      <p:ext uri="{BB962C8B-B14F-4D97-AF65-F5344CB8AC3E}">
        <p14:creationId xmlns:p14="http://schemas.microsoft.com/office/powerpoint/2010/main" val="210196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3E809A6-AF0D-44FA-8FE3-EE0ADCC3E978}" type="datetimeFigureOut">
              <a:rPr lang="ru-RU" smtClean="0"/>
              <a:t>27.09.2022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7FEFEC-F99C-47A9-AEF4-E615DCACB300}" type="slidenum">
              <a:rPr lang="ru-RU" smtClean="0"/>
              <a:t>‹#›</a:t>
            </a:fld>
            <a:endParaRPr lang="ru-RU"/>
          </a:p>
        </p:txBody>
      </p:sp>
    </p:spTree>
    <p:extLst>
      <p:ext uri="{BB962C8B-B14F-4D97-AF65-F5344CB8AC3E}">
        <p14:creationId xmlns:p14="http://schemas.microsoft.com/office/powerpoint/2010/main" val="18567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3E809A6-AF0D-44FA-8FE3-EE0ADCC3E978}" type="datetimeFigureOut">
              <a:rPr lang="ru-RU" smtClean="0"/>
              <a:t>27.09.2022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97FEFEC-F99C-47A9-AEF4-E615DCACB300}"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84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3E809A6-AF0D-44FA-8FE3-EE0ADCC3E978}" type="datetimeFigureOut">
              <a:rPr lang="ru-RU" smtClean="0"/>
              <a:t>27.09.2022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7FEFEC-F99C-47A9-AEF4-E615DCACB300}" type="slidenum">
              <a:rPr lang="ru-RU" smtClean="0"/>
              <a:t>‹#›</a:t>
            </a:fld>
            <a:endParaRPr lang="ru-RU"/>
          </a:p>
        </p:txBody>
      </p:sp>
    </p:spTree>
    <p:extLst>
      <p:ext uri="{BB962C8B-B14F-4D97-AF65-F5344CB8AC3E}">
        <p14:creationId xmlns:p14="http://schemas.microsoft.com/office/powerpoint/2010/main" val="359595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3E809A6-AF0D-44FA-8FE3-EE0ADCC3E978}" type="datetimeFigureOut">
              <a:rPr lang="ru-RU" smtClean="0"/>
              <a:t>27.09.2022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97FEFEC-F99C-47A9-AEF4-E615DCACB300}" type="slidenum">
              <a:rPr lang="ru-RU" smtClean="0"/>
              <a:t>‹#›</a:t>
            </a:fld>
            <a:endParaRPr lang="ru-RU"/>
          </a:p>
        </p:txBody>
      </p:sp>
    </p:spTree>
    <p:extLst>
      <p:ext uri="{BB962C8B-B14F-4D97-AF65-F5344CB8AC3E}">
        <p14:creationId xmlns:p14="http://schemas.microsoft.com/office/powerpoint/2010/main" val="42036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3E809A6-AF0D-44FA-8FE3-EE0ADCC3E978}" type="datetimeFigureOut">
              <a:rPr lang="ru-RU" smtClean="0"/>
              <a:t>27.09.2022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97FEFEC-F99C-47A9-AEF4-E615DCACB300}" type="slidenum">
              <a:rPr lang="ru-RU" smtClean="0"/>
              <a:t>‹#›</a:t>
            </a:fld>
            <a:endParaRPr lang="ru-RU"/>
          </a:p>
        </p:txBody>
      </p:sp>
    </p:spTree>
    <p:extLst>
      <p:ext uri="{BB962C8B-B14F-4D97-AF65-F5344CB8AC3E}">
        <p14:creationId xmlns:p14="http://schemas.microsoft.com/office/powerpoint/2010/main" val="182313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E809A6-AF0D-44FA-8FE3-EE0ADCC3E978}" type="datetimeFigureOut">
              <a:rPr lang="ru-RU" smtClean="0"/>
              <a:t>27.09.2022</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897FEFEC-F99C-47A9-AEF4-E615DCACB300}" type="slidenum">
              <a:rPr lang="ru-RU" smtClean="0"/>
              <a:t>‹#›</a:t>
            </a:fld>
            <a:endParaRPr lang="ru-RU"/>
          </a:p>
        </p:txBody>
      </p:sp>
    </p:spTree>
    <p:extLst>
      <p:ext uri="{BB962C8B-B14F-4D97-AF65-F5344CB8AC3E}">
        <p14:creationId xmlns:p14="http://schemas.microsoft.com/office/powerpoint/2010/main" val="374677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E809A6-AF0D-44FA-8FE3-EE0ADCC3E978}" type="datetimeFigureOut">
              <a:rPr lang="ru-RU" smtClean="0"/>
              <a:t>27.09.2022</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7FEFEC-F99C-47A9-AEF4-E615DCACB300}" type="slidenum">
              <a:rPr lang="ru-RU" smtClean="0"/>
              <a:t>‹#›</a:t>
            </a:fld>
            <a:endParaRPr lang="ru-RU"/>
          </a:p>
        </p:txBody>
      </p:sp>
    </p:spTree>
    <p:extLst>
      <p:ext uri="{BB962C8B-B14F-4D97-AF65-F5344CB8AC3E}">
        <p14:creationId xmlns:p14="http://schemas.microsoft.com/office/powerpoint/2010/main" val="5646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3E809A6-AF0D-44FA-8FE3-EE0ADCC3E978}" type="datetimeFigureOut">
              <a:rPr lang="ru-RU" smtClean="0"/>
              <a:t>27.09.2022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97FEFEC-F99C-47A9-AEF4-E615DCACB300}" type="slidenum">
              <a:rPr lang="ru-RU" smtClean="0"/>
              <a:t>‹#›</a:t>
            </a:fld>
            <a:endParaRPr lang="ru-RU"/>
          </a:p>
        </p:txBody>
      </p:sp>
    </p:spTree>
    <p:extLst>
      <p:ext uri="{BB962C8B-B14F-4D97-AF65-F5344CB8AC3E}">
        <p14:creationId xmlns:p14="http://schemas.microsoft.com/office/powerpoint/2010/main" val="275122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E809A6-AF0D-44FA-8FE3-EE0ADCC3E978}" type="datetimeFigureOut">
              <a:rPr lang="ru-RU" smtClean="0"/>
              <a:t>27.09.2022</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7FEFEC-F99C-47A9-AEF4-E615DCACB300}"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1254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sites.google.com/site/upravlenieznaniami/intellektualnye-informacionnye-sistemy-v-upravlenii-znaniami/4.jpg?attredirects=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19.xml"/><Relationship Id="rId5" Type="http://schemas.openxmlformats.org/officeDocument/2006/relationships/slide" Target="slide9.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7280" y="758952"/>
            <a:ext cx="10058400" cy="649970"/>
          </a:xfrm>
        </p:spPr>
        <p:txBody>
          <a:bodyPr>
            <a:noAutofit/>
          </a:bodyPr>
          <a:lstStyle/>
          <a:p>
            <a:pPr algn="ctr"/>
            <a:r>
              <a:rPr lang="ru-RU" sz="1600" dirty="0">
                <a:solidFill>
                  <a:schemeClr val="tx1"/>
                </a:solidFill>
                <a:latin typeface="Times New Roman" panose="02020603050405020304" pitchFamily="18" charset="0"/>
                <a:cs typeface="Times New Roman" panose="02020603050405020304" pitchFamily="18" charset="0"/>
              </a:rPr>
              <a:t>ФГАОУ ВО «Северо-восточный федеральный университет им. М. </a:t>
            </a:r>
            <a:r>
              <a:rPr lang="ru-RU" sz="1600" dirty="0" smtClean="0">
                <a:solidFill>
                  <a:schemeClr val="tx1"/>
                </a:solidFill>
                <a:latin typeface="Times New Roman" panose="02020603050405020304" pitchFamily="18" charset="0"/>
                <a:cs typeface="Times New Roman" panose="02020603050405020304" pitchFamily="18" charset="0"/>
              </a:rPr>
              <a:t>К. </a:t>
            </a:r>
            <a:r>
              <a:rPr lang="ru-RU" sz="1600" dirty="0">
                <a:solidFill>
                  <a:schemeClr val="tx1"/>
                </a:solidFill>
                <a:latin typeface="Times New Roman" panose="02020603050405020304" pitchFamily="18" charset="0"/>
                <a:cs typeface="Times New Roman" panose="02020603050405020304" pitchFamily="18" charset="0"/>
              </a:rPr>
              <a:t>Аммосова</a:t>
            </a:r>
            <a:br>
              <a:rPr lang="ru-RU" sz="1600" dirty="0">
                <a:solidFill>
                  <a:schemeClr val="tx1"/>
                </a:solidFill>
                <a:latin typeface="Times New Roman" panose="02020603050405020304" pitchFamily="18" charset="0"/>
                <a:cs typeface="Times New Roman" panose="02020603050405020304" pitchFamily="18" charset="0"/>
              </a:rPr>
            </a:br>
            <a:r>
              <a:rPr lang="ru-RU" sz="1600" dirty="0">
                <a:solidFill>
                  <a:schemeClr val="tx1"/>
                </a:solidFill>
                <a:latin typeface="Times New Roman" panose="02020603050405020304" pitchFamily="18" charset="0"/>
                <a:cs typeface="Times New Roman" panose="02020603050405020304" pitchFamily="18" charset="0"/>
              </a:rPr>
              <a:t>К</a:t>
            </a:r>
            <a:r>
              <a:rPr lang="ru-RU" sz="1600" dirty="0" smtClean="0">
                <a:solidFill>
                  <a:schemeClr val="tx1"/>
                </a:solidFill>
                <a:latin typeface="Times New Roman" panose="02020603050405020304" pitchFamily="18" charset="0"/>
                <a:cs typeface="Times New Roman" panose="02020603050405020304" pitchFamily="18" charset="0"/>
              </a:rPr>
              <a:t>олледж </a:t>
            </a:r>
            <a:r>
              <a:rPr lang="ru-RU" sz="1600" dirty="0">
                <a:solidFill>
                  <a:schemeClr val="tx1"/>
                </a:solidFill>
                <a:latin typeface="Times New Roman" panose="02020603050405020304" pitchFamily="18" charset="0"/>
                <a:cs typeface="Times New Roman" panose="02020603050405020304" pitchFamily="18" charset="0"/>
              </a:rPr>
              <a:t>инфраструктурных технологий </a:t>
            </a:r>
            <a:br>
              <a:rPr lang="ru-RU" sz="1600" dirty="0">
                <a:solidFill>
                  <a:schemeClr val="tx1"/>
                </a:solidFill>
                <a:latin typeface="Times New Roman" panose="02020603050405020304" pitchFamily="18" charset="0"/>
                <a:cs typeface="Times New Roman" panose="02020603050405020304" pitchFamily="18" charset="0"/>
              </a:rPr>
            </a:br>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1100051" y="1548882"/>
            <a:ext cx="10058400" cy="4049739"/>
          </a:xfrm>
        </p:spPr>
        <p:txBody>
          <a:bodyPr>
            <a:normAutofit lnSpcReduction="10000"/>
          </a:bodyPr>
          <a:lstStyle/>
          <a:p>
            <a:pPr algn="ctr"/>
            <a:r>
              <a:rPr lang="ru-RU" sz="4400" dirty="0">
                <a:solidFill>
                  <a:schemeClr val="tx1"/>
                </a:solidFill>
                <a:latin typeface="Times New Roman" panose="02020603050405020304" pitchFamily="18" charset="0"/>
                <a:cs typeface="Times New Roman" panose="02020603050405020304" pitchFamily="18" charset="0"/>
              </a:rPr>
              <a:t>Интеллектуальные информационные </a:t>
            </a:r>
            <a:r>
              <a:rPr lang="ru-RU" sz="4400" dirty="0" smtClean="0">
                <a:solidFill>
                  <a:schemeClr val="tx1"/>
                </a:solidFill>
                <a:latin typeface="Times New Roman" panose="02020603050405020304" pitchFamily="18" charset="0"/>
                <a:cs typeface="Times New Roman" panose="02020603050405020304" pitchFamily="18" charset="0"/>
              </a:rPr>
              <a:t>системы в управлении знаниями </a:t>
            </a:r>
            <a:endParaRPr lang="ru-RU" sz="4400" dirty="0" smtClean="0">
              <a:solidFill>
                <a:schemeClr val="tx1"/>
              </a:solidFill>
              <a:latin typeface="Times New Roman" panose="02020603050405020304" pitchFamily="18" charset="0"/>
              <a:cs typeface="Times New Roman" panose="02020603050405020304" pitchFamily="18" charset="0"/>
            </a:endParaRPr>
          </a:p>
          <a:p>
            <a:pPr algn="r"/>
            <a:endParaRPr lang="ru-RU" sz="1600" dirty="0" smtClean="0">
              <a:solidFill>
                <a:schemeClr val="tx1"/>
              </a:solidFill>
              <a:latin typeface="Times New Roman" panose="02020603050405020304" pitchFamily="18" charset="0"/>
              <a:cs typeface="Times New Roman" panose="02020603050405020304" pitchFamily="18" charset="0"/>
            </a:endParaRPr>
          </a:p>
          <a:p>
            <a:pPr algn="r"/>
            <a:endParaRPr lang="ru-RU" sz="1600" dirty="0">
              <a:solidFill>
                <a:schemeClr val="tx1"/>
              </a:solidFill>
              <a:latin typeface="Times New Roman" panose="02020603050405020304" pitchFamily="18" charset="0"/>
              <a:cs typeface="Times New Roman" panose="02020603050405020304" pitchFamily="18" charset="0"/>
            </a:endParaRPr>
          </a:p>
          <a:p>
            <a:pPr algn="r"/>
            <a:r>
              <a:rPr lang="ru-RU" sz="1400" dirty="0">
                <a:solidFill>
                  <a:schemeClr val="tx1"/>
                </a:solidFill>
                <a:latin typeface="Times New Roman" panose="02020603050405020304" pitchFamily="18" charset="0"/>
                <a:cs typeface="Times New Roman" panose="02020603050405020304" pitchFamily="18" charset="0"/>
              </a:rPr>
              <a:t>Выполнила: ст. гр. ИСИП 21-4</a:t>
            </a:r>
          </a:p>
          <a:p>
            <a:pPr algn="r"/>
            <a:r>
              <a:rPr lang="ru-RU" sz="1400" dirty="0">
                <a:solidFill>
                  <a:schemeClr val="tx1"/>
                </a:solidFill>
                <a:latin typeface="Times New Roman" panose="02020603050405020304" pitchFamily="18" charset="0"/>
                <a:cs typeface="Times New Roman" panose="02020603050405020304" pitchFamily="18" charset="0"/>
              </a:rPr>
              <a:t>Олёнова Сайаана</a:t>
            </a:r>
          </a:p>
          <a:p>
            <a:pPr algn="r"/>
            <a:r>
              <a:rPr lang="ru-RU" sz="1400" dirty="0">
                <a:solidFill>
                  <a:schemeClr val="tx1"/>
                </a:solidFill>
                <a:latin typeface="Times New Roman" panose="02020603050405020304" pitchFamily="18" charset="0"/>
                <a:cs typeface="Times New Roman" panose="02020603050405020304" pitchFamily="18" charset="0"/>
              </a:rPr>
              <a:t>Проверила: преподаватель</a:t>
            </a:r>
          </a:p>
          <a:p>
            <a:pPr algn="r"/>
            <a:r>
              <a:rPr lang="ru-RU" sz="1400" dirty="0" err="1">
                <a:solidFill>
                  <a:schemeClr val="tx1"/>
                </a:solidFill>
                <a:latin typeface="Times New Roman" panose="02020603050405020304" pitchFamily="18" charset="0"/>
                <a:cs typeface="Times New Roman" panose="02020603050405020304" pitchFamily="18" charset="0"/>
              </a:rPr>
              <a:t>Бускарова</a:t>
            </a:r>
            <a:r>
              <a:rPr lang="ru-RU" sz="1400" dirty="0">
                <a:solidFill>
                  <a:schemeClr val="tx1"/>
                </a:solidFill>
                <a:latin typeface="Times New Roman" panose="02020603050405020304" pitchFamily="18" charset="0"/>
                <a:cs typeface="Times New Roman" panose="02020603050405020304" pitchFamily="18" charset="0"/>
              </a:rPr>
              <a:t> М. Ф.</a:t>
            </a:r>
          </a:p>
          <a:p>
            <a:pPr algn="r"/>
            <a:endParaRPr lang="ru-RU" sz="1600" dirty="0">
              <a:solidFill>
                <a:schemeClr val="tx1"/>
              </a:solidFill>
              <a:latin typeface="Times New Roman" panose="02020603050405020304" pitchFamily="18" charset="0"/>
              <a:cs typeface="Times New Roman" panose="02020603050405020304" pitchFamily="18" charset="0"/>
            </a:endParaRPr>
          </a:p>
          <a:p>
            <a:pPr algn="ctr"/>
            <a:endParaRPr lang="ru-RU" sz="1400" dirty="0">
              <a:latin typeface="Times New Roman" panose="02020603050405020304" pitchFamily="18" charset="0"/>
              <a:cs typeface="Times New Roman" panose="02020603050405020304" pitchFamily="18" charset="0"/>
            </a:endParaRPr>
          </a:p>
          <a:p>
            <a:pPr algn="ct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487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839755"/>
            <a:ext cx="10058400" cy="5309118"/>
          </a:xfrm>
        </p:spPr>
        <p:txBody>
          <a:bodyPr>
            <a:normAutofit lnSpcReduction="10000"/>
          </a:bodyPr>
          <a:lstStyle/>
          <a:p>
            <a:pPr marL="90488" indent="450850" algn="just"/>
            <a:r>
              <a:rPr lang="ru-RU" i="1" u="sng" dirty="0">
                <a:solidFill>
                  <a:schemeClr val="tx1"/>
                </a:solidFill>
                <a:latin typeface="Times New Roman" panose="02020603050405020304" pitchFamily="18" charset="0"/>
                <a:cs typeface="Times New Roman" panose="02020603050405020304" pitchFamily="18" charset="0"/>
              </a:rPr>
              <a:t>Идентификация определения задач и идентификация их характеристик. </a:t>
            </a:r>
            <a:r>
              <a:rPr lang="ru-RU" dirty="0" smtClean="0">
                <a:solidFill>
                  <a:schemeClr val="tx1"/>
                </a:solidFill>
                <a:latin typeface="Times New Roman" panose="02020603050405020304" pitchFamily="18" charset="0"/>
                <a:cs typeface="Times New Roman" panose="02020603050405020304" pitchFamily="18" charset="0"/>
              </a:rPr>
              <a:t>Разрабатывается </a:t>
            </a:r>
            <a:r>
              <a:rPr lang="ru-RU" dirty="0">
                <a:solidFill>
                  <a:schemeClr val="tx1"/>
                </a:solidFill>
                <a:latin typeface="Times New Roman" panose="02020603050405020304" pitchFamily="18" charset="0"/>
                <a:cs typeface="Times New Roman" panose="02020603050405020304" pitchFamily="18" charset="0"/>
              </a:rPr>
              <a:t>техническое задание на проектируемую систему, ограничивается круг пользователей системы</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a:solidFill>
                  <a:schemeClr val="tx1"/>
                </a:solidFill>
                <a:latin typeface="Times New Roman" panose="02020603050405020304" pitchFamily="18" charset="0"/>
                <a:cs typeface="Times New Roman" panose="02020603050405020304" pitchFamily="18" charset="0"/>
              </a:rPr>
              <a:t>Выделение главных концепций предметной области, которые отражают знания круга экспертов.</a:t>
            </a:r>
            <a:r>
              <a:rPr lang="ru-RU" dirty="0">
                <a:solidFill>
                  <a:schemeClr val="tx1"/>
                </a:solidFill>
                <a:latin typeface="Times New Roman" panose="02020603050405020304" pitchFamily="18" charset="0"/>
                <a:cs typeface="Times New Roman" panose="02020603050405020304" pitchFamily="18" charset="0"/>
              </a:rPr>
              <a:t> Инженер знаний определяет формальные средства представления знаний и процедуры получения решений. </a:t>
            </a:r>
            <a:r>
              <a:rPr lang="ru-RU" dirty="0" smtClean="0">
                <a:solidFill>
                  <a:schemeClr val="tx1"/>
                </a:solidFill>
                <a:latin typeface="Times New Roman" panose="02020603050405020304" pitchFamily="18" charset="0"/>
                <a:cs typeface="Times New Roman" panose="02020603050405020304" pitchFamily="18" charset="0"/>
              </a:rPr>
              <a:t>Выявляются </a:t>
            </a:r>
            <a:r>
              <a:rPr lang="ru-RU" dirty="0">
                <a:solidFill>
                  <a:schemeClr val="tx1"/>
                </a:solidFill>
                <a:latin typeface="Times New Roman" panose="02020603050405020304" pitchFamily="18" charset="0"/>
                <a:cs typeface="Times New Roman" panose="02020603050405020304" pitchFamily="18" charset="0"/>
              </a:rPr>
              <a:t>и формулируются понятия, определяющие </a:t>
            </a:r>
            <a:r>
              <a:rPr lang="ru-RU" dirty="0" smtClean="0">
                <a:solidFill>
                  <a:schemeClr val="tx1"/>
                </a:solidFill>
                <a:latin typeface="Times New Roman" panose="02020603050405020304" pitchFamily="18" charset="0"/>
                <a:cs typeface="Times New Roman" panose="02020603050405020304" pitchFamily="18" charset="0"/>
              </a:rPr>
              <a:t>выбор характерной </a:t>
            </a:r>
            <a:r>
              <a:rPr lang="ru-RU" dirty="0">
                <a:solidFill>
                  <a:schemeClr val="tx1"/>
                </a:solidFill>
                <a:latin typeface="Times New Roman" panose="02020603050405020304" pitchFamily="18" charset="0"/>
                <a:cs typeface="Times New Roman" panose="02020603050405020304" pitchFamily="18" charset="0"/>
              </a:rPr>
              <a:t>схемы представления знаний эксперта о предметной области</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a:solidFill>
                  <a:schemeClr val="tx1"/>
                </a:solidFill>
                <a:latin typeface="Times New Roman" panose="02020603050405020304" pitchFamily="18" charset="0"/>
                <a:cs typeface="Times New Roman" panose="02020603050405020304" pitchFamily="18" charset="0"/>
              </a:rPr>
              <a:t>Выбор формализма представления знаний и определение механизма вывода решений. </a:t>
            </a:r>
            <a:r>
              <a:rPr lang="ru-RU" dirty="0">
                <a:solidFill>
                  <a:schemeClr val="tx1"/>
                </a:solidFill>
                <a:latin typeface="Times New Roman" panose="02020603050405020304" pitchFamily="18" charset="0"/>
                <a:cs typeface="Times New Roman" panose="02020603050405020304" pitchFamily="18" charset="0"/>
              </a:rPr>
              <a:t>Разработанная структура для представления знаний является основой для реализации следующего этапа — непосредственного построения базы знаний системы</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a:solidFill>
                  <a:schemeClr val="tx1"/>
                </a:solidFill>
                <a:latin typeface="Times New Roman" panose="02020603050405020304" pitchFamily="18" charset="0"/>
                <a:cs typeface="Times New Roman" panose="02020603050405020304" pitchFamily="18" charset="0"/>
              </a:rPr>
              <a:t>Выбор или разработка языка представления знаний. </a:t>
            </a:r>
            <a:r>
              <a:rPr lang="ru-RU" dirty="0">
                <a:solidFill>
                  <a:schemeClr val="tx1"/>
                </a:solidFill>
                <a:latin typeface="Times New Roman" panose="02020603050405020304" pitchFamily="18" charset="0"/>
                <a:cs typeface="Times New Roman" panose="02020603050405020304" pitchFamily="18" charset="0"/>
              </a:rPr>
              <a:t>После того как правила сформулированы и представлены на выбранном языке представления, они заносятся инженером знаний в БЗ</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a:solidFill>
                  <a:schemeClr val="tx1"/>
                </a:solidFill>
                <a:latin typeface="Times New Roman" panose="02020603050405020304" pitchFamily="18" charset="0"/>
                <a:cs typeface="Times New Roman" panose="02020603050405020304" pitchFamily="18" charset="0"/>
              </a:rPr>
              <a:t>Тестирование системы путем решения </a:t>
            </a:r>
            <a:r>
              <a:rPr lang="ru-RU" i="1" u="sng" dirty="0" smtClean="0">
                <a:solidFill>
                  <a:schemeClr val="tx1"/>
                </a:solidFill>
                <a:latin typeface="Times New Roman" panose="02020603050405020304" pitchFamily="18" charset="0"/>
                <a:cs typeface="Times New Roman" panose="02020603050405020304" pitchFamily="18" charset="0"/>
              </a:rPr>
              <a:t>конкретных </a:t>
            </a:r>
            <a:r>
              <a:rPr lang="ru-RU" i="1" u="sng" dirty="0">
                <a:solidFill>
                  <a:schemeClr val="tx1"/>
                </a:solidFill>
                <a:latin typeface="Times New Roman" panose="02020603050405020304" pitchFamily="18" charset="0"/>
                <a:cs typeface="Times New Roman" panose="02020603050405020304" pitchFamily="18" charset="0"/>
              </a:rPr>
              <a:t>проверочных задач.</a:t>
            </a:r>
          </a:p>
          <a:p>
            <a:pPr marL="90488" indent="450850" algn="just">
              <a:spcBef>
                <a:spcPts val="0"/>
              </a:spcBef>
              <a:spcAft>
                <a:spcPts val="0"/>
              </a:spcAft>
            </a:pPr>
            <a:r>
              <a:rPr lang="ru-RU" dirty="0">
                <a:solidFill>
                  <a:schemeClr val="tx1"/>
                </a:solidFill>
                <a:latin typeface="Times New Roman" panose="02020603050405020304" pitchFamily="18" charset="0"/>
                <a:cs typeface="Times New Roman" panose="02020603050405020304" pitchFamily="18" charset="0"/>
              </a:rPr>
              <a:t>Этапы создания интеллектуальных систем не являются четко очерченными и </a:t>
            </a:r>
            <a:r>
              <a:rPr lang="ru-RU" dirty="0" smtClean="0">
                <a:solidFill>
                  <a:schemeClr val="tx1"/>
                </a:solidFill>
                <a:latin typeface="Times New Roman" panose="02020603050405020304" pitchFamily="18" charset="0"/>
                <a:cs typeface="Times New Roman" panose="02020603050405020304" pitchFamily="18" charset="0"/>
              </a:rPr>
              <a:t>подробно </a:t>
            </a:r>
            <a:r>
              <a:rPr lang="ru-RU" dirty="0">
                <a:solidFill>
                  <a:schemeClr val="tx1"/>
                </a:solidFill>
                <a:latin typeface="Times New Roman" panose="02020603050405020304" pitchFamily="18" charset="0"/>
                <a:cs typeface="Times New Roman" panose="02020603050405020304" pitchFamily="18" charset="0"/>
              </a:rPr>
              <a:t>регламентированными. Между некоторыми из них трудно провести временную и содержательную границу.  Они  в какой-то степени приблизительно описывают процесс проектирования интеллектуальных систем.</a:t>
            </a:r>
          </a:p>
          <a:p>
            <a:pPr marL="90488" indent="450850" algn="just"/>
            <a:endParaRPr lang="ru-RU" dirty="0" smtClean="0">
              <a:solidFill>
                <a:schemeClr val="tx1"/>
              </a:solidFill>
              <a:latin typeface="Times New Roman" panose="02020603050405020304" pitchFamily="18" charset="0"/>
              <a:cs typeface="Times New Roman" panose="02020603050405020304" pitchFamily="18" charset="0"/>
            </a:endParaRPr>
          </a:p>
          <a:p>
            <a:pPr marL="90488" indent="450850" algn="just"/>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51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970384"/>
            <a:ext cx="10058400" cy="543042"/>
          </a:xfrm>
        </p:spPr>
        <p:txBody>
          <a:bodyPr>
            <a:normAutofit/>
          </a:bodyPr>
          <a:lstStyle/>
          <a:p>
            <a:pPr algn="ctr"/>
            <a:r>
              <a:rPr lang="ru-RU" sz="2800" dirty="0">
                <a:solidFill>
                  <a:schemeClr val="tx1"/>
                </a:solidFill>
                <a:latin typeface="Times New Roman" panose="02020603050405020304" pitchFamily="18" charset="0"/>
                <a:cs typeface="Times New Roman" panose="02020603050405020304" pitchFamily="18" charset="0"/>
              </a:rPr>
              <a:t>Стадии существования ИИС</a:t>
            </a:r>
          </a:p>
        </p:txBody>
      </p:sp>
      <p:sp>
        <p:nvSpPr>
          <p:cNvPr id="3" name="Объект 2"/>
          <p:cNvSpPr>
            <a:spLocks noGrp="1"/>
          </p:cNvSpPr>
          <p:nvPr>
            <p:ph idx="1"/>
          </p:nvPr>
        </p:nvSpPr>
        <p:spPr/>
        <p:txBody>
          <a:bodyPr/>
          <a:lstStyle/>
          <a:p>
            <a:pPr algn="just"/>
            <a:r>
              <a:rPr lang="ru-RU" dirty="0">
                <a:solidFill>
                  <a:schemeClr val="tx1"/>
                </a:solidFill>
                <a:latin typeface="Times New Roman" panose="02020603050405020304" pitchFamily="18" charset="0"/>
                <a:cs typeface="Times New Roman" panose="02020603050405020304" pitchFamily="18" charset="0"/>
              </a:rPr>
              <a:t>Стадии существования интеллектуальных систем (или жизненные циклы системы) соответствуют уровню готовности системы, завершенности ее функциональных возможностей, реализуемых инструментарием. Определяют следующие стадии существования интеллектуальных систем: демонстрационный прототип; исследовательский прототип; действующий прототип; промышленная система; коммерческая система</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i="1" u="sng" dirty="0">
                <a:solidFill>
                  <a:schemeClr val="tx1"/>
                </a:solidFill>
                <a:latin typeface="Times New Roman" panose="02020603050405020304" pitchFamily="18" charset="0"/>
                <a:cs typeface="Times New Roman" panose="02020603050405020304" pitchFamily="18" charset="0"/>
              </a:rPr>
              <a:t>Демонстрационный прототип </a:t>
            </a:r>
            <a:r>
              <a:rPr lang="ru-RU" dirty="0">
                <a:solidFill>
                  <a:schemeClr val="tx1"/>
                </a:solidFill>
                <a:latin typeface="Times New Roman" panose="02020603050405020304" pitchFamily="18" charset="0"/>
                <a:cs typeface="Times New Roman" panose="02020603050405020304" pitchFamily="18" charset="0"/>
              </a:rPr>
              <a:t>— это состояние разработанности системы, когда она решает некоторую часть проблемных задач. При разработке демонстрационного прототипа стремятся достичь противоречивых целей: с одной стороны, система на стадии </a:t>
            </a:r>
            <a:r>
              <a:rPr lang="ru-RU" dirty="0" smtClean="0">
                <a:solidFill>
                  <a:schemeClr val="tx1"/>
                </a:solidFill>
                <a:latin typeface="Times New Roman" panose="02020603050405020304" pitchFamily="18" charset="0"/>
                <a:cs typeface="Times New Roman" panose="02020603050405020304" pitchFamily="18" charset="0"/>
              </a:rPr>
              <a:t>демонстрационного </a:t>
            </a:r>
            <a:r>
              <a:rPr lang="ru-RU" dirty="0">
                <a:solidFill>
                  <a:schemeClr val="tx1"/>
                </a:solidFill>
                <a:latin typeface="Times New Roman" panose="02020603050405020304" pitchFamily="18" charset="0"/>
                <a:cs typeface="Times New Roman" panose="02020603050405020304" pitchFamily="18" charset="0"/>
              </a:rPr>
              <a:t>прототипа должна выполнять задачи, которые бы </a:t>
            </a:r>
            <a:r>
              <a:rPr lang="ru-RU" dirty="0" smtClean="0">
                <a:solidFill>
                  <a:schemeClr val="tx1"/>
                </a:solidFill>
                <a:latin typeface="Times New Roman" panose="02020603050405020304" pitchFamily="18" charset="0"/>
                <a:cs typeface="Times New Roman" panose="02020603050405020304" pitchFamily="18" charset="0"/>
              </a:rPr>
              <a:t>довольно </a:t>
            </a:r>
            <a:r>
              <a:rPr lang="ru-RU" dirty="0">
                <a:solidFill>
                  <a:schemeClr val="tx1"/>
                </a:solidFill>
                <a:latin typeface="Times New Roman" panose="02020603050405020304" pitchFamily="18" charset="0"/>
                <a:cs typeface="Times New Roman" panose="02020603050405020304" pitchFamily="18" charset="0"/>
              </a:rPr>
              <a:t>полно характеризовали ее возможности, с другой стороны, эту стадию стремятся пройти как можно быстрее. </a:t>
            </a:r>
          </a:p>
        </p:txBody>
      </p:sp>
    </p:spTree>
    <p:extLst>
      <p:ext uri="{BB962C8B-B14F-4D97-AF65-F5344CB8AC3E}">
        <p14:creationId xmlns:p14="http://schemas.microsoft.com/office/powerpoint/2010/main" val="1503016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i="1" u="sng" dirty="0">
                <a:solidFill>
                  <a:schemeClr val="tx1"/>
                </a:solidFill>
                <a:latin typeface="Times New Roman" panose="02020603050405020304" pitchFamily="18" charset="0"/>
                <a:cs typeface="Times New Roman" panose="02020603050405020304" pitchFamily="18" charset="0"/>
              </a:rPr>
              <a:t>Исследовательский прототип</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проектируется в течение 1,5 ...2 лет. На этой стадии развития системы ее БЗ уже содержит </a:t>
            </a:r>
            <a:r>
              <a:rPr lang="ru-RU" dirty="0" smtClean="0">
                <a:solidFill>
                  <a:schemeClr val="tx1"/>
                </a:solidFill>
                <a:latin typeface="Times New Roman" panose="02020603050405020304" pitchFamily="18" charset="0"/>
                <a:cs typeface="Times New Roman" panose="02020603050405020304" pitchFamily="18" charset="0"/>
              </a:rPr>
              <a:t>несколько </a:t>
            </a:r>
            <a:r>
              <a:rPr lang="ru-RU" dirty="0">
                <a:solidFill>
                  <a:schemeClr val="tx1"/>
                </a:solidFill>
                <a:latin typeface="Times New Roman" panose="02020603050405020304" pitchFamily="18" charset="0"/>
                <a:cs typeface="Times New Roman" panose="02020603050405020304" pitchFamily="18" charset="0"/>
              </a:rPr>
              <a:t>сотен правил, которые достаточно адекватно описывают предметную область.</a:t>
            </a:r>
          </a:p>
          <a:p>
            <a:pPr algn="just"/>
            <a:r>
              <a:rPr lang="ru-RU" i="1" u="sng" dirty="0">
                <a:solidFill>
                  <a:schemeClr val="tx1"/>
                </a:solidFill>
                <a:latin typeface="Times New Roman" panose="02020603050405020304" pitchFamily="18" charset="0"/>
                <a:cs typeface="Times New Roman" panose="02020603050405020304" pitchFamily="18" charset="0"/>
              </a:rPr>
              <a:t>Действующий прототип</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интеллектуальных систем осуществляет качественный вывод решений на расширившемся пространстве правил, достигшем порядка 1000. Поэтому для вывода сложных решений требую большие ресурсы времени и памяти</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i="1" u="sng" dirty="0">
                <a:solidFill>
                  <a:schemeClr val="tx1"/>
                </a:solidFill>
                <a:latin typeface="Times New Roman" panose="02020603050405020304" pitchFamily="18" charset="0"/>
                <a:cs typeface="Times New Roman" panose="02020603050405020304" pitchFamily="18" charset="0"/>
              </a:rPr>
              <a:t>Промышленные системы</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обеспечивают высокий уровень качества решения проблем предметной области при значительных уменьшениях времени решения и требуемой памяти.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i="1" u="sng" dirty="0">
                <a:solidFill>
                  <a:schemeClr val="tx1"/>
                </a:solidFill>
                <a:latin typeface="Times New Roman" panose="02020603050405020304" pitchFamily="18" charset="0"/>
                <a:cs typeface="Times New Roman" panose="02020603050405020304" pitchFamily="18" charset="0"/>
              </a:rPr>
              <a:t>Коммерческая  система  </a:t>
            </a:r>
            <a:r>
              <a:rPr lang="ru-RU" dirty="0">
                <a:solidFill>
                  <a:schemeClr val="tx1"/>
                </a:solidFill>
                <a:latin typeface="Times New Roman" panose="02020603050405020304" pitchFamily="18" charset="0"/>
                <a:cs typeface="Times New Roman" panose="02020603050405020304" pitchFamily="18" charset="0"/>
              </a:rPr>
              <a:t>предназначена  в  основном  для  продажи. Она является либо проблемно-ориентированной, либо проблемно-независимой.</a:t>
            </a:r>
          </a:p>
          <a:p>
            <a:endParaRPr lang="ru-RU" dirty="0"/>
          </a:p>
        </p:txBody>
      </p:sp>
    </p:spTree>
    <p:extLst>
      <p:ext uri="{BB962C8B-B14F-4D97-AF65-F5344CB8AC3E}">
        <p14:creationId xmlns:p14="http://schemas.microsoft.com/office/powerpoint/2010/main" val="2067744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839755"/>
            <a:ext cx="10058400" cy="627017"/>
          </a:xfrm>
        </p:spPr>
        <p:txBody>
          <a:bodyPr>
            <a:normAutofit/>
          </a:bodyPr>
          <a:lstStyle/>
          <a:p>
            <a:pPr algn="ctr"/>
            <a:r>
              <a:rPr lang="ru-RU" sz="2800" dirty="0">
                <a:solidFill>
                  <a:schemeClr val="tx1"/>
                </a:solidFill>
                <a:latin typeface="Times New Roman" panose="02020603050405020304" pitchFamily="18" charset="0"/>
                <a:cs typeface="Times New Roman" panose="02020603050405020304" pitchFamily="18" charset="0"/>
              </a:rPr>
              <a:t>Инструментальные средства проектирования ИИС</a:t>
            </a:r>
          </a:p>
        </p:txBody>
      </p:sp>
      <p:sp>
        <p:nvSpPr>
          <p:cNvPr id="3" name="Объект 2"/>
          <p:cNvSpPr>
            <a:spLocks noGrp="1"/>
          </p:cNvSpPr>
          <p:nvPr>
            <p:ph idx="1"/>
          </p:nvPr>
        </p:nvSpPr>
        <p:spPr/>
        <p:txBody>
          <a:bodyPr>
            <a:normAutofit fontScale="92500" lnSpcReduction="10000"/>
          </a:bodyPr>
          <a:lstStyle/>
          <a:p>
            <a:pPr algn="just"/>
            <a:r>
              <a:rPr lang="ru-RU" dirty="0">
                <a:solidFill>
                  <a:schemeClr val="tx1"/>
                </a:solidFill>
                <a:latin typeface="Times New Roman" panose="02020603050405020304" pitchFamily="18" charset="0"/>
                <a:cs typeface="Times New Roman" panose="02020603050405020304" pitchFamily="18" charset="0"/>
              </a:rPr>
              <a:t>Несмотря на наличие множества подходов как к пониманию задач ИИ, так и созданию интеллектуальных информационных систем, можно выделить два основных подхода к разработке ИИ:</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a:t>
            </a:r>
            <a:r>
              <a:rPr lang="ru-RU" i="1" u="sng" dirty="0">
                <a:solidFill>
                  <a:schemeClr val="tx1"/>
                </a:solidFill>
                <a:latin typeface="Times New Roman" panose="02020603050405020304" pitchFamily="18" charset="0"/>
                <a:cs typeface="Times New Roman" panose="02020603050405020304" pitchFamily="18" charset="0"/>
              </a:rPr>
              <a:t>нисходящий</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Top-Down</a:t>
            </a:r>
            <a:r>
              <a:rPr lang="ru-RU" dirty="0">
                <a:solidFill>
                  <a:schemeClr val="tx1"/>
                </a:solidFill>
                <a:latin typeface="Times New Roman" panose="02020603050405020304" pitchFamily="18" charset="0"/>
                <a:cs typeface="Times New Roman" panose="02020603050405020304" pitchFamily="18" charset="0"/>
              </a:rPr>
              <a:t> AI), семиотический — создание экспертных систем, баз знаний и систем логического вывода, имитирующих высокоуровневые психические процессы: мышление, рассуждение, речь, эмоции, творчество и т. д.;</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a:t>
            </a:r>
            <a:r>
              <a:rPr lang="ru-RU" i="1" u="sng" dirty="0">
                <a:solidFill>
                  <a:schemeClr val="tx1"/>
                </a:solidFill>
                <a:latin typeface="Times New Roman" panose="02020603050405020304" pitchFamily="18" charset="0"/>
                <a:cs typeface="Times New Roman" panose="02020603050405020304" pitchFamily="18" charset="0"/>
              </a:rPr>
              <a:t>восходящий</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Bottom-Up</a:t>
            </a:r>
            <a:r>
              <a:rPr lang="ru-RU" dirty="0">
                <a:solidFill>
                  <a:schemeClr val="tx1"/>
                </a:solidFill>
                <a:latin typeface="Times New Roman" panose="02020603050405020304" pitchFamily="18" charset="0"/>
                <a:cs typeface="Times New Roman" panose="02020603050405020304" pitchFamily="18" charset="0"/>
              </a:rPr>
              <a:t> AI), биологический — изучение нейронных сетей и эволюционных вычислений, моделирующих интеллектуальное поведение на основе биологических элементов, а также создание соответствующих вычислительных систем, таких как нейрокомпьютер или биокомпьютер</a:t>
            </a:r>
            <a:r>
              <a:rPr lang="ru-RU" dirty="0" smtClean="0">
                <a:solidFill>
                  <a:schemeClr val="tx1"/>
                </a:solidFill>
                <a:latin typeface="Times New Roman" panose="02020603050405020304" pitchFamily="18" charset="0"/>
                <a:cs typeface="Times New Roman" panose="02020603050405020304" pitchFamily="18" charset="0"/>
              </a:rPr>
              <a:t>.</a:t>
            </a:r>
          </a:p>
          <a:p>
            <a:pPr algn="just">
              <a:tabLst>
                <a:tab pos="354013" algn="l"/>
              </a:tabLst>
            </a:pPr>
            <a:r>
              <a:rPr lang="ru-RU" i="1" u="sng" dirty="0">
                <a:solidFill>
                  <a:schemeClr val="tx1"/>
                </a:solidFill>
                <a:latin typeface="Times New Roman" panose="02020603050405020304" pitchFamily="18" charset="0"/>
                <a:cs typeface="Times New Roman" panose="02020603050405020304" pitchFamily="18" charset="0"/>
              </a:rPr>
              <a:t>Инструментальное средство разработки экспертных систем</a:t>
            </a:r>
            <a:r>
              <a:rPr lang="ru-RU" dirty="0">
                <a:solidFill>
                  <a:schemeClr val="tx1"/>
                </a:solidFill>
                <a:latin typeface="Times New Roman" panose="02020603050405020304" pitchFamily="18" charset="0"/>
                <a:cs typeface="Times New Roman" panose="02020603050405020304" pitchFamily="18" charset="0"/>
              </a:rPr>
              <a:t> – это язык программирования, используемый инженером знаний и/или программистом для построения экспертной системы. Этот инструмент отличается от обычных языков программирования тем, что обеспечивает удобные способы представления сложных высокоуровневых понятий.</a:t>
            </a:r>
          </a:p>
          <a:p>
            <a:pPr algn="just"/>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682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734292"/>
            <a:ext cx="10058400" cy="804299"/>
          </a:xfrm>
        </p:spPr>
        <p:txBody>
          <a:bodyPr>
            <a:noAutofit/>
          </a:bodyPr>
          <a:lstStyle/>
          <a:p>
            <a:pPr algn="ctr"/>
            <a:r>
              <a:rPr lang="ru-RU" sz="2800" dirty="0" smtClean="0">
                <a:solidFill>
                  <a:schemeClr val="tx1"/>
                </a:solidFill>
                <a:latin typeface="Times New Roman" panose="02020603050405020304" pitchFamily="18" charset="0"/>
                <a:cs typeface="Times New Roman" panose="02020603050405020304" pitchFamily="18" charset="0"/>
              </a:rPr>
              <a:t>Архитектура </a:t>
            </a:r>
            <a:r>
              <a:rPr lang="ru-RU" sz="2800" dirty="0">
                <a:solidFill>
                  <a:schemeClr val="tx1"/>
                </a:solidFill>
                <a:latin typeface="Times New Roman" panose="02020603050405020304" pitchFamily="18" charset="0"/>
                <a:cs typeface="Times New Roman" panose="02020603050405020304" pitchFamily="18" charset="0"/>
              </a:rPr>
              <a:t>ИИС</a:t>
            </a:r>
            <a:br>
              <a:rPr lang="ru-RU" sz="2800" dirty="0">
                <a:solidFill>
                  <a:schemeClr val="tx1"/>
                </a:solidFill>
                <a:latin typeface="Times New Roman" panose="02020603050405020304" pitchFamily="18" charset="0"/>
                <a:cs typeface="Times New Roman" panose="02020603050405020304" pitchFamily="18" charset="0"/>
              </a:rPr>
            </a:br>
            <a:r>
              <a:rPr lang="ru-RU" sz="2800" dirty="0" smtClean="0">
                <a:solidFill>
                  <a:schemeClr val="tx1"/>
                </a:solidFill>
                <a:latin typeface="Times New Roman" panose="02020603050405020304" pitchFamily="18" charset="0"/>
                <a:cs typeface="Times New Roman" panose="02020603050405020304" pitchFamily="18" charset="0"/>
              </a:rPr>
              <a:t>Структура </a:t>
            </a:r>
            <a:r>
              <a:rPr lang="ru-RU" sz="2800" dirty="0">
                <a:solidFill>
                  <a:schemeClr val="tx1"/>
                </a:solidFill>
                <a:latin typeface="Times New Roman" panose="02020603050405020304" pitchFamily="18" charset="0"/>
                <a:cs typeface="Times New Roman" panose="02020603050405020304" pitchFamily="18" charset="0"/>
              </a:rPr>
              <a:t>интеллектуальной системы</a:t>
            </a:r>
          </a:p>
        </p:txBody>
      </p:sp>
      <p:sp>
        <p:nvSpPr>
          <p:cNvPr id="3" name="Объект 2"/>
          <p:cNvSpPr>
            <a:spLocks noGrp="1"/>
          </p:cNvSpPr>
          <p:nvPr>
            <p:ph idx="1"/>
          </p:nvPr>
        </p:nvSpPr>
        <p:spPr/>
        <p:txBody>
          <a:bodyPr/>
          <a:lstStyle/>
          <a:p>
            <a:pPr marL="90488" indent="450850" algn="just"/>
            <a:r>
              <a:rPr lang="ru-RU" dirty="0" smtClean="0">
                <a:solidFill>
                  <a:schemeClr val="tx1"/>
                </a:solidFill>
                <a:latin typeface="Times New Roman" panose="02020603050405020304" pitchFamily="18" charset="0"/>
                <a:cs typeface="Times New Roman" panose="02020603050405020304" pitchFamily="18" charset="0"/>
              </a:rPr>
              <a:t>Представлена </a:t>
            </a:r>
            <a:r>
              <a:rPr lang="ru-RU" dirty="0">
                <a:solidFill>
                  <a:schemeClr val="tx1"/>
                </a:solidFill>
                <a:latin typeface="Times New Roman" panose="02020603050405020304" pitchFamily="18" charset="0"/>
                <a:cs typeface="Times New Roman" panose="02020603050405020304" pitchFamily="18" charset="0"/>
              </a:rPr>
              <a:t>обобщенная структура и компоненты интеллектуальной системы, а также ее </a:t>
            </a:r>
            <a:r>
              <a:rPr lang="ru-RU" dirty="0" smtClean="0">
                <a:solidFill>
                  <a:schemeClr val="tx1"/>
                </a:solidFill>
                <a:latin typeface="Times New Roman" panose="02020603050405020304" pitchFamily="18" charset="0"/>
                <a:cs typeface="Times New Roman" panose="02020603050405020304" pitchFamily="18" charset="0"/>
              </a:rPr>
              <a:t>окружение (см. Рис.2).</a:t>
            </a:r>
          </a:p>
          <a:p>
            <a:pPr marL="90488" indent="450850" algn="just"/>
            <a:endParaRPr lang="ru-RU" dirty="0">
              <a:solidFill>
                <a:schemeClr val="tx1"/>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2836505" y="2460019"/>
            <a:ext cx="6512767" cy="3651532"/>
          </a:xfrm>
          <a:prstGeom prst="rect">
            <a:avLst/>
          </a:prstGeom>
        </p:spPr>
      </p:pic>
    </p:spTree>
    <p:extLst>
      <p:ext uri="{BB962C8B-B14F-4D97-AF65-F5344CB8AC3E}">
        <p14:creationId xmlns:p14="http://schemas.microsoft.com/office/powerpoint/2010/main" val="1086669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631841"/>
            <a:ext cx="10058400" cy="916266"/>
          </a:xfrm>
        </p:spPr>
        <p:txBody>
          <a:bodyPr>
            <a:normAutofit/>
          </a:bodyPr>
          <a:lstStyle/>
          <a:p>
            <a:pPr algn="ctr"/>
            <a:r>
              <a:rPr lang="ru-RU" sz="2800" dirty="0" smtClean="0">
                <a:solidFill>
                  <a:schemeClr val="tx1"/>
                </a:solidFill>
                <a:latin typeface="Times New Roman" panose="02020603050405020304" pitchFamily="18" charset="0"/>
                <a:cs typeface="Times New Roman" panose="02020603050405020304" pitchFamily="18" charset="0"/>
              </a:rPr>
              <a:t>Структура БЗ и взаимодействие с другими компонентами </a:t>
            </a:r>
            <a:r>
              <a:rPr lang="ru-RU" sz="2800" dirty="0">
                <a:solidFill>
                  <a:schemeClr val="tx1"/>
                </a:solidFill>
                <a:latin typeface="Times New Roman" panose="02020603050405020304" pitchFamily="18" charset="0"/>
                <a:cs typeface="Times New Roman" panose="02020603050405020304" pitchFamily="18" charset="0"/>
              </a:rPr>
              <a:t>интеллектуальной системы</a:t>
            </a:r>
          </a:p>
        </p:txBody>
      </p:sp>
      <p:sp>
        <p:nvSpPr>
          <p:cNvPr id="5" name="Объект 4"/>
          <p:cNvSpPr>
            <a:spLocks noGrp="1"/>
          </p:cNvSpPr>
          <p:nvPr>
            <p:ph idx="1"/>
          </p:nvPr>
        </p:nvSpPr>
        <p:spPr/>
        <p:txBody>
          <a:bodyPr/>
          <a:lstStyle/>
          <a:p>
            <a:pPr marL="90488" indent="450850" algn="just"/>
            <a:r>
              <a:rPr lang="ru-RU" dirty="0">
                <a:solidFill>
                  <a:schemeClr val="tx1"/>
                </a:solidFill>
                <a:latin typeface="Times New Roman" panose="02020603050405020304" pitchFamily="18" charset="0"/>
                <a:cs typeface="Times New Roman" panose="02020603050405020304" pitchFamily="18" charset="0"/>
              </a:rPr>
              <a:t>Структура взаимодействия БЗ с основными компонентами ИИС для продукционных </a:t>
            </a:r>
            <a:r>
              <a:rPr lang="ru-RU" dirty="0" smtClean="0">
                <a:solidFill>
                  <a:schemeClr val="tx1"/>
                </a:solidFill>
                <a:latin typeface="Times New Roman" panose="02020603050405020304" pitchFamily="18" charset="0"/>
                <a:cs typeface="Times New Roman" panose="02020603050405020304" pitchFamily="18" charset="0"/>
              </a:rPr>
              <a:t>систем (рис. 3).</a:t>
            </a:r>
          </a:p>
          <a:p>
            <a:pPr marL="90488" indent="450850" algn="just"/>
            <a:endParaRPr lang="ru-RU" dirty="0" smtClean="0">
              <a:solidFill>
                <a:schemeClr val="tx1"/>
              </a:solidFill>
              <a:latin typeface="Times New Roman" panose="02020603050405020304" pitchFamily="18" charset="0"/>
              <a:cs typeface="Times New Roman" panose="02020603050405020304" pitchFamily="18" charset="0"/>
            </a:endParaRPr>
          </a:p>
          <a:p>
            <a:pPr algn="ctr"/>
            <a:endParaRPr lang="ru-RU"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descr="https://www.sites.google.com/site/upravlenieznaniami/_/rsrc/1324560387550/intellektualnye-informacionnye-sistemy-v-upravlenii-znaniami/4.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401941" y="2440988"/>
            <a:ext cx="5449077" cy="3428106"/>
          </a:xfrm>
          <a:prstGeom prst="rect">
            <a:avLst/>
          </a:prstGeom>
          <a:noFill/>
          <a:ln>
            <a:noFill/>
          </a:ln>
        </p:spPr>
      </p:pic>
    </p:spTree>
    <p:extLst>
      <p:ext uri="{BB962C8B-B14F-4D97-AF65-F5344CB8AC3E}">
        <p14:creationId xmlns:p14="http://schemas.microsoft.com/office/powerpoint/2010/main" val="2478744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90488" indent="450850" algn="just"/>
            <a:r>
              <a:rPr lang="ru-RU" dirty="0">
                <a:solidFill>
                  <a:schemeClr val="tx1"/>
                </a:solidFill>
                <a:latin typeface="Times New Roman" panose="02020603050405020304" pitchFamily="18" charset="0"/>
                <a:cs typeface="Times New Roman" panose="02020603050405020304" pitchFamily="18" charset="0"/>
              </a:rPr>
              <a:t>Структура взаимодействия БЗ с основными компонентами ИС для продукционных систем</a:t>
            </a:r>
            <a:r>
              <a:rPr lang="ru-RU" dirty="0" smtClean="0">
                <a:solidFill>
                  <a:schemeClr val="tx1"/>
                </a:solidFill>
                <a:latin typeface="Times New Roman" panose="02020603050405020304" pitchFamily="18" charset="0"/>
                <a:cs typeface="Times New Roman" panose="02020603050405020304" pitchFamily="18" charset="0"/>
              </a:rPr>
              <a:t>. (рис. 4).</a:t>
            </a:r>
          </a:p>
          <a:p>
            <a:pPr marL="90488" indent="450850" algn="just"/>
            <a:endParaRPr lang="ru-RU" dirty="0" smtClean="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2855167" y="2681466"/>
            <a:ext cx="6391470" cy="2497024"/>
          </a:xfrm>
          <a:prstGeom prst="rect">
            <a:avLst/>
          </a:prstGeom>
        </p:spPr>
      </p:pic>
    </p:spTree>
    <p:extLst>
      <p:ext uri="{BB962C8B-B14F-4D97-AF65-F5344CB8AC3E}">
        <p14:creationId xmlns:p14="http://schemas.microsoft.com/office/powerpoint/2010/main" val="3135086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082350"/>
            <a:ext cx="10058400" cy="515050"/>
          </a:xfrm>
        </p:spPr>
        <p:txBody>
          <a:bodyPr>
            <a:normAutofit/>
          </a:bodyPr>
          <a:lstStyle/>
          <a:p>
            <a:pPr algn="ctr"/>
            <a:r>
              <a:rPr lang="ru-RU" sz="2800" dirty="0">
                <a:solidFill>
                  <a:schemeClr val="tx1"/>
                </a:solidFill>
                <a:latin typeface="Times New Roman" panose="02020603050405020304" pitchFamily="18" charset="0"/>
                <a:cs typeface="Times New Roman" panose="02020603050405020304" pitchFamily="18" charset="0"/>
              </a:rPr>
              <a:t>Модели представления знаний в ИИС</a:t>
            </a:r>
          </a:p>
        </p:txBody>
      </p:sp>
      <p:sp>
        <p:nvSpPr>
          <p:cNvPr id="3" name="Объект 2"/>
          <p:cNvSpPr>
            <a:spLocks noGrp="1"/>
          </p:cNvSpPr>
          <p:nvPr>
            <p:ph idx="1"/>
          </p:nvPr>
        </p:nvSpPr>
        <p:spPr/>
        <p:txBody>
          <a:bodyPr/>
          <a:lstStyle/>
          <a:p>
            <a:pPr algn="just"/>
            <a:r>
              <a:rPr lang="ru-RU" dirty="0">
                <a:solidFill>
                  <a:schemeClr val="tx1"/>
                </a:solidFill>
                <a:latin typeface="Times New Roman" panose="02020603050405020304" pitchFamily="18" charset="0"/>
                <a:cs typeface="Times New Roman" panose="02020603050405020304" pitchFamily="18" charset="0"/>
              </a:rPr>
              <a:t>Важным вопросом при создании БЗ является выбор способа представления знаний. Цель представления знаний — организация необходимой информации в такую форму, чтобы программа искусственного интеллекта </a:t>
            </a:r>
            <a:r>
              <a:rPr lang="ru-RU" dirty="0" smtClean="0">
                <a:solidFill>
                  <a:schemeClr val="tx1"/>
                </a:solidFill>
                <a:latin typeface="Times New Roman" panose="02020603050405020304" pitchFamily="18" charset="0"/>
                <a:cs typeface="Times New Roman" panose="02020603050405020304" pitchFamily="18" charset="0"/>
              </a:rPr>
              <a:t>имела </a:t>
            </a:r>
            <a:r>
              <a:rPr lang="ru-RU" dirty="0">
                <a:solidFill>
                  <a:schemeClr val="tx1"/>
                </a:solidFill>
                <a:latin typeface="Times New Roman" panose="02020603050405020304" pitchFamily="18" charset="0"/>
                <a:cs typeface="Times New Roman" panose="02020603050405020304" pitchFamily="18" charset="0"/>
              </a:rPr>
              <a:t>легкий доступ к ней для принятия решений, планирования, узнавания объектов и ситуаций, анализа сцен, вывода заключений и других когнитивных функций</a:t>
            </a:r>
            <a:r>
              <a:rPr lang="ru-RU" dirty="0" smtClean="0">
                <a:solidFill>
                  <a:schemeClr val="tx1"/>
                </a:solidFill>
                <a:latin typeface="Times New Roman" panose="02020603050405020304" pitchFamily="18" charset="0"/>
                <a:cs typeface="Times New Roman" panose="02020603050405020304" pitchFamily="18" charset="0"/>
              </a:rPr>
              <a:t>.</a:t>
            </a:r>
          </a:p>
          <a:p>
            <a:pPr algn="just"/>
            <a:r>
              <a:rPr lang="ru-RU" dirty="0">
                <a:solidFill>
                  <a:schemeClr val="tx1"/>
                </a:solidFill>
                <a:latin typeface="Times New Roman" panose="02020603050405020304" pitchFamily="18" charset="0"/>
                <a:cs typeface="Times New Roman" panose="02020603050405020304" pitchFamily="18" charset="0"/>
              </a:rPr>
              <a:t>Представление знаний в интеллектуальных системах осуществляется на основе:</a:t>
            </a:r>
          </a:p>
          <a:p>
            <a:pPr algn="just"/>
            <a:r>
              <a:rPr lang="ru-RU" dirty="0">
                <a:solidFill>
                  <a:schemeClr val="tx1"/>
                </a:solidFill>
                <a:latin typeface="Times New Roman" panose="02020603050405020304" pitchFamily="18" charset="0"/>
                <a:cs typeface="Times New Roman" panose="02020603050405020304" pitchFamily="18" charset="0"/>
              </a:rPr>
              <a:t>1. Фреймов и семантических сетей</a:t>
            </a:r>
          </a:p>
          <a:p>
            <a:pPr algn="just"/>
            <a:r>
              <a:rPr lang="ru-RU" dirty="0">
                <a:solidFill>
                  <a:schemeClr val="tx1"/>
                </a:solidFill>
                <a:latin typeface="Times New Roman" panose="02020603050405020304" pitchFamily="18" charset="0"/>
                <a:cs typeface="Times New Roman" panose="02020603050405020304" pitchFamily="18" charset="0"/>
              </a:rPr>
              <a:t>2. Продукционных и логических моделей</a:t>
            </a:r>
          </a:p>
          <a:p>
            <a:pPr algn="just"/>
            <a:r>
              <a:rPr lang="ru-RU" dirty="0">
                <a:solidFill>
                  <a:schemeClr val="tx1"/>
                </a:solidFill>
                <a:latin typeface="Times New Roman" panose="02020603050405020304" pitchFamily="18" charset="0"/>
                <a:cs typeface="Times New Roman" panose="02020603050405020304" pitchFamily="18" charset="0"/>
              </a:rPr>
              <a:t>3. Моделей представления и формализации нечетких знаний</a:t>
            </a:r>
          </a:p>
          <a:p>
            <a:pPr algn="just"/>
            <a:r>
              <a:rPr lang="ru-RU" dirty="0">
                <a:solidFill>
                  <a:schemeClr val="tx1"/>
                </a:solidFill>
                <a:latin typeface="Times New Roman" panose="02020603050405020304" pitchFamily="18" charset="0"/>
                <a:cs typeface="Times New Roman" panose="02020603050405020304" pitchFamily="18" charset="0"/>
              </a:rPr>
              <a:t>4. Нейронных сетей.</a:t>
            </a:r>
          </a:p>
          <a:p>
            <a:pPr algn="just"/>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047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606490"/>
            <a:ext cx="10058400" cy="5262604"/>
          </a:xfrm>
        </p:spPr>
        <p:txBody>
          <a:bodyPr>
            <a:normAutofit/>
          </a:bodyPr>
          <a:lstStyle/>
          <a:p>
            <a:pPr algn="just"/>
            <a:r>
              <a:rPr lang="ru-RU" dirty="0">
                <a:solidFill>
                  <a:schemeClr val="tx1"/>
                </a:solidFill>
                <a:latin typeface="Times New Roman" panose="02020603050405020304" pitchFamily="18" charset="0"/>
                <a:cs typeface="Times New Roman" panose="02020603050405020304" pitchFamily="18" charset="0"/>
              </a:rPr>
              <a:t>Знания в ИИС можно представить с помощью моделей двух типов: декларативных и процедурных. К типовым декларативным моделям относят семантические сети и фреймы, а типовым процедурным моделям – исчисления предикатов, системы продукций, нечёткая логика. </a:t>
            </a:r>
            <a:endParaRPr lang="ru-RU" dirty="0" smtClean="0">
              <a:solidFill>
                <a:schemeClr val="tx1"/>
              </a:solidFill>
              <a:latin typeface="Times New Roman" panose="02020603050405020304" pitchFamily="18" charset="0"/>
              <a:cs typeface="Times New Roman" panose="02020603050405020304" pitchFamily="18" charset="0"/>
            </a:endParaRPr>
          </a:p>
          <a:p>
            <a:pPr algn="just"/>
            <a:r>
              <a:rPr lang="ru-RU" i="1" u="sng" dirty="0" smtClean="0">
                <a:solidFill>
                  <a:schemeClr val="tx1"/>
                </a:solidFill>
                <a:latin typeface="Times New Roman" panose="02020603050405020304" pitchFamily="18" charset="0"/>
                <a:cs typeface="Times New Roman" panose="02020603050405020304" pitchFamily="18" charset="0"/>
              </a:rPr>
              <a:t>Семантическая </a:t>
            </a:r>
            <a:r>
              <a:rPr lang="ru-RU" i="1" u="sng" dirty="0">
                <a:solidFill>
                  <a:schemeClr val="tx1"/>
                </a:solidFill>
                <a:latin typeface="Times New Roman" panose="02020603050405020304" pitchFamily="18" charset="0"/>
                <a:cs typeface="Times New Roman" panose="02020603050405020304" pitchFamily="18" charset="0"/>
              </a:rPr>
              <a:t>сеть</a:t>
            </a:r>
            <a:r>
              <a:rPr lang="ru-RU" dirty="0">
                <a:solidFill>
                  <a:schemeClr val="tx1"/>
                </a:solidFill>
                <a:latin typeface="Times New Roman" panose="02020603050405020304" pitchFamily="18" charset="0"/>
                <a:cs typeface="Times New Roman" panose="02020603050405020304" pitchFamily="18" charset="0"/>
              </a:rPr>
              <a:t> представляет собой ориентированный граф, вершинами которого являются информационные единицы, имеющие индивидуальные имена</a:t>
            </a:r>
            <a:r>
              <a:rPr lang="ru-RU" dirty="0" smtClean="0">
                <a:solidFill>
                  <a:schemeClr val="tx1"/>
                </a:solidFill>
                <a:latin typeface="Times New Roman" panose="02020603050405020304" pitchFamily="18" charset="0"/>
                <a:cs typeface="Times New Roman" panose="02020603050405020304" pitchFamily="18" charset="0"/>
              </a:rPr>
              <a:t>.</a:t>
            </a:r>
          </a:p>
          <a:p>
            <a:pPr marL="0" indent="0" algn="just"/>
            <a:r>
              <a:rPr lang="ru-RU" i="1" u="sng" dirty="0" smtClean="0">
                <a:solidFill>
                  <a:schemeClr val="tx1"/>
                </a:solidFill>
                <a:latin typeface="Times New Roman" panose="02020603050405020304" pitchFamily="18" charset="0"/>
                <a:cs typeface="Times New Roman" panose="02020603050405020304" pitchFamily="18" charset="0"/>
              </a:rPr>
              <a:t>Фрейм</a:t>
            </a:r>
            <a:r>
              <a:rPr lang="ru-RU" i="1" dirty="0" smtClean="0">
                <a:solidFill>
                  <a:schemeClr val="tx1"/>
                </a:solidFill>
                <a:latin typeface="Times New Roman" panose="02020603050405020304" pitchFamily="18" charset="0"/>
                <a:cs typeface="Times New Roman" panose="02020603050405020304" pitchFamily="18" charset="0"/>
              </a:rPr>
              <a:t> </a:t>
            </a:r>
            <a:r>
              <a:rPr lang="ru-RU" i="1" dirty="0">
                <a:solidFill>
                  <a:schemeClr val="tx1"/>
                </a:solidFill>
                <a:latin typeface="Times New Roman" panose="02020603050405020304" pitchFamily="18" charset="0"/>
                <a:cs typeface="Times New Roman" panose="02020603050405020304" pitchFamily="18" charset="0"/>
              </a:rPr>
              <a:t>представляет </a:t>
            </a:r>
            <a:r>
              <a:rPr lang="ru-RU" dirty="0">
                <a:solidFill>
                  <a:schemeClr val="tx1"/>
                </a:solidFill>
                <a:latin typeface="Times New Roman" panose="02020603050405020304" pitchFamily="18" charset="0"/>
                <a:cs typeface="Times New Roman" panose="02020603050405020304" pitchFamily="18" charset="0"/>
              </a:rPr>
              <a:t>собой структуру данных, дающую целостное представление об объектах, явлениях и их типах в виде абстрактных образов</a:t>
            </a:r>
            <a:r>
              <a:rPr lang="ru-RU" dirty="0" smtClean="0">
                <a:solidFill>
                  <a:schemeClr val="tx1"/>
                </a:solidFill>
                <a:latin typeface="Times New Roman" panose="02020603050405020304" pitchFamily="18" charset="0"/>
                <a:cs typeface="Times New Roman" panose="02020603050405020304" pitchFamily="18" charset="0"/>
              </a:rPr>
              <a:t>.</a:t>
            </a:r>
          </a:p>
          <a:p>
            <a:pPr marL="0" indent="0" algn="just"/>
            <a:r>
              <a:rPr lang="ru-RU" i="1" u="sng" dirty="0" smtClean="0">
                <a:solidFill>
                  <a:schemeClr val="tx1"/>
                </a:solidFill>
                <a:latin typeface="Times New Roman" panose="02020603050405020304" pitchFamily="18" charset="0"/>
                <a:cs typeface="Times New Roman" panose="02020603050405020304" pitchFamily="18" charset="0"/>
              </a:rPr>
              <a:t>Логика </a:t>
            </a:r>
            <a:r>
              <a:rPr lang="ru-RU" i="1" u="sng" dirty="0">
                <a:solidFill>
                  <a:schemeClr val="tx1"/>
                </a:solidFill>
                <a:latin typeface="Times New Roman" panose="02020603050405020304" pitchFamily="18" charset="0"/>
                <a:cs typeface="Times New Roman" panose="02020603050405020304" pitchFamily="18" charset="0"/>
              </a:rPr>
              <a:t>предикатов</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является расширением логики высказываний. Основным объектом здесь является переменное высказывание (предикат), истинность и ложность которого зависят от значения его переменных</a:t>
            </a:r>
            <a:r>
              <a:rPr lang="ru-RU" dirty="0" smtClean="0">
                <a:solidFill>
                  <a:schemeClr val="tx1"/>
                </a:solidFill>
                <a:latin typeface="Times New Roman" panose="02020603050405020304" pitchFamily="18" charset="0"/>
                <a:cs typeface="Times New Roman" panose="02020603050405020304" pitchFamily="18" charset="0"/>
              </a:rPr>
              <a:t>.</a:t>
            </a:r>
          </a:p>
          <a:p>
            <a:pPr marL="0" indent="0" algn="just"/>
            <a:r>
              <a:rPr lang="ru-RU" i="1" u="sng" dirty="0">
                <a:solidFill>
                  <a:schemeClr val="tx1"/>
                </a:solidFill>
                <a:latin typeface="Times New Roman" panose="02020603050405020304" pitchFamily="18" charset="0"/>
                <a:cs typeface="Times New Roman" panose="02020603050405020304" pitchFamily="18" charset="0"/>
              </a:rPr>
              <a:t>Продукционная модель</a:t>
            </a:r>
            <a:r>
              <a:rPr lang="ru-RU" dirty="0">
                <a:solidFill>
                  <a:schemeClr val="tx1"/>
                </a:solidFill>
                <a:latin typeface="Times New Roman" panose="02020603050405020304" pitchFamily="18" charset="0"/>
                <a:cs typeface="Times New Roman" panose="02020603050405020304" pitchFamily="18" charset="0"/>
              </a:rPr>
              <a:t>, или модель, основанная на правилах, позволяет представить знания в виде предложений типа ЕСЛИ (условие), ТО (действие</a:t>
            </a:r>
            <a:r>
              <a:rPr lang="ru-RU" dirty="0" smtClean="0">
                <a:solidFill>
                  <a:schemeClr val="tx1"/>
                </a:solidFill>
                <a:latin typeface="Times New Roman" panose="02020603050405020304" pitchFamily="18" charset="0"/>
                <a:cs typeface="Times New Roman" panose="02020603050405020304" pitchFamily="18" charset="0"/>
              </a:rPr>
              <a:t>).</a:t>
            </a:r>
          </a:p>
          <a:p>
            <a:pPr marL="0" indent="0" algn="just"/>
            <a:r>
              <a:rPr lang="ru-RU" i="1" u="sng" dirty="0">
                <a:solidFill>
                  <a:schemeClr val="tx1"/>
                </a:solidFill>
                <a:latin typeface="Times New Roman" panose="02020603050405020304" pitchFamily="18" charset="0"/>
                <a:cs typeface="Times New Roman" panose="02020603050405020304" pitchFamily="18" charset="0"/>
              </a:rPr>
              <a:t>Нейронные сети </a:t>
            </a:r>
            <a:r>
              <a:rPr lang="ru-RU" dirty="0">
                <a:solidFill>
                  <a:schemeClr val="tx1"/>
                </a:solidFill>
                <a:latin typeface="Times New Roman" panose="02020603050405020304" pitchFamily="18" charset="0"/>
                <a:cs typeface="Times New Roman" panose="02020603050405020304" pitchFamily="18" charset="0"/>
              </a:rPr>
              <a:t>– это направление компьютерной индустрии, в основе которого лежит идея создания ИИ по образу и подобию человеческого мозга. </a:t>
            </a:r>
            <a:endParaRPr lang="ru-RU" dirty="0" smtClean="0">
              <a:solidFill>
                <a:schemeClr val="tx1"/>
              </a:solidFill>
              <a:latin typeface="Times New Roman" panose="02020603050405020304" pitchFamily="18" charset="0"/>
              <a:cs typeface="Times New Roman" panose="02020603050405020304" pitchFamily="18" charset="0"/>
            </a:endParaRPr>
          </a:p>
          <a:p>
            <a:pPr marL="0" indent="0" algn="just"/>
            <a:endParaRPr lang="ru-RU" dirty="0">
              <a:solidFill>
                <a:schemeClr val="tx1"/>
              </a:solidFill>
              <a:latin typeface="Times New Roman" panose="02020603050405020304" pitchFamily="18" charset="0"/>
              <a:cs typeface="Times New Roman" panose="02020603050405020304" pitchFamily="18" charset="0"/>
            </a:endParaRPr>
          </a:p>
          <a:p>
            <a:pPr algn="just"/>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443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007707"/>
            <a:ext cx="10058400" cy="571033"/>
          </a:xfrm>
        </p:spPr>
        <p:txBody>
          <a:bodyPr>
            <a:normAutofit/>
          </a:bodyPr>
          <a:lstStyle/>
          <a:p>
            <a:pPr algn="ctr"/>
            <a:r>
              <a:rPr lang="ru-RU" sz="2800" dirty="0">
                <a:solidFill>
                  <a:schemeClr val="tx1"/>
                </a:solidFill>
                <a:latin typeface="Times New Roman" panose="02020603050405020304" pitchFamily="18" charset="0"/>
                <a:cs typeface="Times New Roman" panose="02020603050405020304" pitchFamily="18" charset="0"/>
              </a:rPr>
              <a:t>Обработка знаний и вывод решений в ИИС</a:t>
            </a:r>
          </a:p>
        </p:txBody>
      </p:sp>
      <p:sp>
        <p:nvSpPr>
          <p:cNvPr id="3" name="Объект 2"/>
          <p:cNvSpPr>
            <a:spLocks noGrp="1"/>
          </p:cNvSpPr>
          <p:nvPr>
            <p:ph idx="1"/>
          </p:nvPr>
        </p:nvSpPr>
        <p:spPr/>
        <p:txBody>
          <a:bodyPr>
            <a:normAutofit fontScale="77500" lnSpcReduction="20000"/>
          </a:bodyPr>
          <a:lstStyle/>
          <a:p>
            <a:pPr marL="0"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Основными методами обработки знаний и вывода решений в ИИС являются:</a:t>
            </a:r>
          </a:p>
          <a:p>
            <a:pPr marL="0" indent="895350" algn="just">
              <a:lnSpc>
                <a:spcPct val="120000"/>
              </a:lnSpc>
              <a:spcBef>
                <a:spcPts val="0"/>
              </a:spcBef>
              <a:spcAft>
                <a:spcPts val="0"/>
              </a:spcAft>
            </a:pPr>
            <a:r>
              <a:rPr lang="ru-RU" sz="2200" i="1" u="sng" dirty="0">
                <a:solidFill>
                  <a:schemeClr val="tx1"/>
                </a:solidFill>
                <a:latin typeface="Times New Roman" panose="02020603050405020304" pitchFamily="18" charset="0"/>
                <a:cs typeface="Times New Roman" panose="02020603050405020304" pitchFamily="18" charset="0"/>
              </a:rPr>
              <a:t>I. Методы вывода и поиска решений в продукционных системах</a:t>
            </a:r>
          </a:p>
          <a:p>
            <a:pPr marL="0"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1. Методы вывода на основе прямой и обратной цепочек</a:t>
            </a:r>
          </a:p>
          <a:p>
            <a:pPr marL="0"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2. Общие методы поиска решений в пространстве состояний</a:t>
            </a:r>
          </a:p>
          <a:p>
            <a:pPr marL="0" indent="541338" algn="just">
              <a:lnSpc>
                <a:spcPct val="120000"/>
              </a:lnSpc>
              <a:spcBef>
                <a:spcPts val="0"/>
              </a:spcBef>
              <a:spcAft>
                <a:spcPts val="0"/>
              </a:spcAft>
            </a:pPr>
            <a:r>
              <a:rPr lang="ru-RU" sz="2200" dirty="0" smtClean="0">
                <a:solidFill>
                  <a:schemeClr val="tx1"/>
                </a:solidFill>
                <a:latin typeface="Times New Roman" panose="02020603050405020304" pitchFamily="18" charset="0"/>
                <a:cs typeface="Times New Roman" panose="02020603050405020304" pitchFamily="18" charset="0"/>
              </a:rPr>
              <a:t>-Методы перебора</a:t>
            </a:r>
          </a:p>
          <a:p>
            <a:pPr marL="0" indent="541338" algn="just">
              <a:lnSpc>
                <a:spcPct val="120000"/>
              </a:lnSpc>
              <a:spcBef>
                <a:spcPts val="0"/>
              </a:spcBef>
              <a:spcAft>
                <a:spcPts val="0"/>
              </a:spcAft>
            </a:pPr>
            <a:r>
              <a:rPr lang="ru-RU" sz="2200" dirty="0" smtClean="0">
                <a:solidFill>
                  <a:schemeClr val="tx1"/>
                </a:solidFill>
                <a:latin typeface="Times New Roman" panose="02020603050405020304" pitchFamily="18" charset="0"/>
                <a:cs typeface="Times New Roman" panose="02020603050405020304" pitchFamily="18" charset="0"/>
              </a:rPr>
              <a:t>-Поиск в глубину</a:t>
            </a:r>
          </a:p>
          <a:p>
            <a:pPr marL="0" indent="541338" algn="just">
              <a:lnSpc>
                <a:spcPct val="120000"/>
              </a:lnSpc>
              <a:spcBef>
                <a:spcPts val="0"/>
              </a:spcBef>
              <a:spcAft>
                <a:spcPts val="0"/>
              </a:spcAft>
            </a:pPr>
            <a:r>
              <a:rPr lang="ru-RU" sz="2200" dirty="0" smtClean="0">
                <a:solidFill>
                  <a:schemeClr val="tx1"/>
                </a:solidFill>
                <a:latin typeface="Times New Roman" panose="02020603050405020304" pitchFamily="18" charset="0"/>
                <a:cs typeface="Times New Roman" panose="02020603050405020304" pitchFamily="18" charset="0"/>
              </a:rPr>
              <a:t>-</a:t>
            </a:r>
            <a:r>
              <a:rPr lang="ru-RU" sz="2200" dirty="0">
                <a:solidFill>
                  <a:schemeClr val="tx1"/>
                </a:solidFill>
                <a:latin typeface="Times New Roman" panose="02020603050405020304" pitchFamily="18" charset="0"/>
                <a:cs typeface="Times New Roman" panose="02020603050405020304" pitchFamily="18" charset="0"/>
              </a:rPr>
              <a:t>Поиск в ширину</a:t>
            </a:r>
          </a:p>
          <a:p>
            <a:pPr marL="0" indent="541338"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-Поиск на основе стоимости дуг (Нахождение пути минимальной стоимости)</a:t>
            </a:r>
          </a:p>
          <a:p>
            <a:pPr marL="0" indent="541338"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-Поиск с возвратом (</a:t>
            </a:r>
            <a:r>
              <a:rPr lang="ru-RU" sz="2200" dirty="0" err="1">
                <a:solidFill>
                  <a:schemeClr val="tx1"/>
                </a:solidFill>
                <a:latin typeface="Times New Roman" panose="02020603050405020304" pitchFamily="18" charset="0"/>
                <a:cs typeface="Times New Roman" panose="02020603050405020304" pitchFamily="18" charset="0"/>
              </a:rPr>
              <a:t>бэктрекинг</a:t>
            </a:r>
            <a:r>
              <a:rPr lang="ru-RU" sz="2200" dirty="0">
                <a:solidFill>
                  <a:schemeClr val="tx1"/>
                </a:solidFill>
                <a:latin typeface="Times New Roman" panose="02020603050405020304" pitchFamily="18" charset="0"/>
                <a:cs typeface="Times New Roman" panose="02020603050405020304" pitchFamily="18" charset="0"/>
              </a:rPr>
              <a:t>)</a:t>
            </a:r>
          </a:p>
          <a:p>
            <a:pPr marL="0"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3. Эвристические методы поиска  (для определения направления поиска используется оценочная функция)</a:t>
            </a:r>
          </a:p>
          <a:p>
            <a:pPr marL="0"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4. Методы редукции</a:t>
            </a:r>
          </a:p>
          <a:p>
            <a:pPr marL="0"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5. Методы поиска решений в больших пространствах состояний</a:t>
            </a:r>
          </a:p>
          <a:p>
            <a:pPr marL="0" indent="541338"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 Методы порождения и проверки</a:t>
            </a:r>
          </a:p>
          <a:p>
            <a:pPr marL="0" indent="541338" algn="just">
              <a:lnSpc>
                <a:spcPct val="120000"/>
              </a:lnSpc>
              <a:spcBef>
                <a:spcPts val="0"/>
              </a:spcBef>
              <a:spcAft>
                <a:spcPts val="0"/>
              </a:spcAft>
            </a:pPr>
            <a:r>
              <a:rPr lang="ru-RU" sz="2200" dirty="0">
                <a:solidFill>
                  <a:schemeClr val="tx1"/>
                </a:solidFill>
                <a:latin typeface="Times New Roman" panose="02020603050405020304" pitchFamily="18" charset="0"/>
                <a:cs typeface="Times New Roman" panose="02020603050405020304" pitchFamily="18" charset="0"/>
              </a:rPr>
              <a:t>- Методы последовательного уточнения </a:t>
            </a:r>
            <a:r>
              <a:rPr lang="ru-RU" sz="2200" dirty="0" smtClean="0">
                <a:solidFill>
                  <a:schemeClr val="tx1"/>
                </a:solidFill>
                <a:latin typeface="Times New Roman" panose="02020603050405020304" pitchFamily="18" charset="0"/>
                <a:cs typeface="Times New Roman" panose="02020603050405020304" pitchFamily="18" charset="0"/>
              </a:rPr>
              <a:t>сверху</a:t>
            </a:r>
            <a:endParaRPr lang="ru-RU" sz="2200" dirty="0">
              <a:solidFill>
                <a:schemeClr val="tx1"/>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467747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793102"/>
            <a:ext cx="10058400" cy="738984"/>
          </a:xfrm>
        </p:spPr>
        <p:txBody>
          <a:bodyPr>
            <a:normAutofit/>
          </a:bodyPr>
          <a:lstStyle/>
          <a:p>
            <a:pPr algn="ctr"/>
            <a:r>
              <a:rPr lang="ru-RU" sz="2800" dirty="0" smtClean="0">
                <a:solidFill>
                  <a:schemeClr val="tx1"/>
                </a:solidFill>
                <a:latin typeface="Times New Roman" panose="02020603050405020304" pitchFamily="18" charset="0"/>
                <a:cs typeface="Times New Roman" panose="02020603050405020304" pitchFamily="18" charset="0"/>
              </a:rPr>
              <a:t>Содержание</a:t>
            </a:r>
            <a:endParaRPr lang="ru-RU" sz="28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097280" y="1845733"/>
            <a:ext cx="10058400" cy="4349793"/>
          </a:xfrm>
          <a:solidFill>
            <a:schemeClr val="bg2">
              <a:lumMod val="50000"/>
            </a:schemeClr>
          </a:solidFill>
        </p:spPr>
        <p:txBody>
          <a:bodyPr>
            <a:normAutofit fontScale="85000" lnSpcReduction="20000"/>
          </a:bodyPr>
          <a:lstStyle/>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2" action="ppaction://hlinksldjump"/>
              </a:rPr>
              <a:t>Интеллектуальные системы и их виды</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2" action="ppaction://hlinksldjump"/>
            </a:endParaRPr>
          </a:p>
          <a:p>
            <a:pPr algn="just"/>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3" action="ppaction://hlinksldjump"/>
              </a:rPr>
              <a:t>Виды </a:t>
            </a:r>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3" action="ppaction://hlinksldjump"/>
              </a:rPr>
              <a:t>интеллектуальных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3" action="ppaction://hlinksldjump"/>
              </a:rPr>
              <a:t>систем</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4" action="ppaction://hlinksldjump"/>
              </a:rPr>
              <a:t>Интеллектуальные информационные системы (ИИС) поддержки </a:t>
            </a:r>
            <a:r>
              <a:rPr lang="ru-RU" dirty="0">
                <a:ln>
                  <a:solidFill>
                    <a:schemeClr val="bg1"/>
                  </a:solidFill>
                </a:ln>
                <a:solidFill>
                  <a:schemeClr val="tx1">
                    <a:lumMod val="50000"/>
                    <a:lumOff val="50000"/>
                  </a:schemeClr>
                </a:solidFill>
                <a:latin typeface="Times New Roman" panose="02020603050405020304" pitchFamily="18" charset="0"/>
                <a:cs typeface="Times New Roman" panose="02020603050405020304" pitchFamily="18" charset="0"/>
                <a:hlinkClick r:id="rId4" action="ppaction://hlinksldjump"/>
              </a:rPr>
              <a:t>принятия</a:t>
            </a:r>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4" action="ppaction://hlinksldjump"/>
              </a:rPr>
              <a:t>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4" action="ppaction://hlinksldjump"/>
              </a:rPr>
              <a:t>решений</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5" action="ppaction://hlinksldjump"/>
              </a:rPr>
              <a:t>Разработка и проектирование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5" action="ppaction://hlinksldjump"/>
              </a:rPr>
              <a:t>ИИС. Этапы </a:t>
            </a:r>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5" action="ppaction://hlinksldjump"/>
              </a:rPr>
              <a:t>проектирования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5" action="ppaction://hlinksldjump"/>
              </a:rPr>
              <a:t>ИИС</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6" action="ppaction://hlinksldjump"/>
              </a:rPr>
              <a:t>Стадии существования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6" action="ppaction://hlinksldjump"/>
              </a:rPr>
              <a:t>ИИС</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7" action="ppaction://hlinksldjump"/>
              </a:rPr>
              <a:t>Инструментальные средства проектирования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7" action="ppaction://hlinksldjump"/>
              </a:rPr>
              <a:t>ИИ</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8" action="ppaction://hlinksldjump"/>
              </a:rPr>
              <a:t>Архитектура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8" action="ppaction://hlinksldjump"/>
              </a:rPr>
              <a:t>ИИС. Структура </a:t>
            </a:r>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8" action="ppaction://hlinksldjump"/>
              </a:rPr>
              <a:t>интеллектуальной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8" action="ppaction://hlinksldjump"/>
              </a:rPr>
              <a:t>системы</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9" action="ppaction://hlinksldjump"/>
              </a:rPr>
              <a:t>Структура БЗ и взаимодействие с другими компонентами интеллектуальной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9" action="ppaction://hlinksldjump"/>
              </a:rPr>
              <a:t>системы</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10" action="ppaction://hlinksldjump"/>
              </a:rPr>
              <a:t>Модели представления знаний в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10" action="ppaction://hlinksldjump"/>
              </a:rPr>
              <a:t>ИИС</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11" action="ppaction://hlinksldjump"/>
              </a:rPr>
              <a:t>Обработка знаний и вывод решений в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11" action="ppaction://hlinksldjump"/>
              </a:rPr>
              <a:t>ИИС</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12" action="ppaction://hlinksldjump"/>
              </a:rPr>
              <a:t>Интеллектуальный </a:t>
            </a:r>
            <a:r>
              <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12" action="ppaction://hlinksldjump"/>
              </a:rPr>
              <a:t>интерфейс</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ru-RU" dirty="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hlinkClick r:id="rId13" action="ppaction://hlinksldjump"/>
              </a:rPr>
              <a:t>Классификация ИИС</a:t>
            </a:r>
            <a:endParaRPr lang="ru-RU" dirty="0" smtClean="0">
              <a:ln>
                <a:solidFill>
                  <a:schemeClr val="bg1"/>
                </a:solidFill>
              </a:ln>
              <a:solidFill>
                <a:schemeClr val="tx1">
                  <a:lumMod val="95000"/>
                  <a:lumOff val="5000"/>
                </a:schemeClr>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a:p>
            <a:endParaRPr lang="ru-RU"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673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90488" indent="804863" algn="just"/>
            <a:r>
              <a:rPr lang="ru-RU" i="1" u="sng" dirty="0">
                <a:solidFill>
                  <a:schemeClr val="tx1"/>
                </a:solidFill>
                <a:latin typeface="Times New Roman" panose="02020603050405020304" pitchFamily="18" charset="0"/>
                <a:cs typeface="Times New Roman" panose="02020603050405020304" pitchFamily="18" charset="0"/>
              </a:rPr>
              <a:t>II. Выводы на фреймах и в семантических сетях</a:t>
            </a:r>
          </a:p>
          <a:p>
            <a:pPr marL="90488" indent="804863" algn="just"/>
            <a:r>
              <a:rPr lang="ru-RU" i="1" u="sng" dirty="0">
                <a:solidFill>
                  <a:schemeClr val="tx1"/>
                </a:solidFill>
                <a:latin typeface="Times New Roman" panose="02020603050405020304" pitchFamily="18" charset="0"/>
                <a:cs typeface="Times New Roman" panose="02020603050405020304" pitchFamily="18" charset="0"/>
              </a:rPr>
              <a:t>III. Дедуктивные методы поиска решений</a:t>
            </a:r>
          </a:p>
          <a:p>
            <a:pPr marL="90488" indent="804863" algn="just"/>
            <a:r>
              <a:rPr lang="ru-RU" i="1" u="sng" dirty="0">
                <a:solidFill>
                  <a:schemeClr val="tx1"/>
                </a:solidFill>
                <a:latin typeface="Times New Roman" panose="02020603050405020304" pitchFamily="18" charset="0"/>
                <a:cs typeface="Times New Roman" panose="02020603050405020304" pitchFamily="18" charset="0"/>
              </a:rPr>
              <a:t>IV. Поиск решений в условиях неопределенности</a:t>
            </a:r>
          </a:p>
          <a:p>
            <a:pPr algn="just"/>
            <a:r>
              <a:rPr lang="ru-RU" dirty="0">
                <a:solidFill>
                  <a:schemeClr val="tx1"/>
                </a:solidFill>
                <a:latin typeface="Times New Roman" panose="02020603050405020304" pitchFamily="18" charset="0"/>
                <a:cs typeface="Times New Roman" panose="02020603050405020304" pitchFamily="18" charset="0"/>
              </a:rPr>
              <a:t>1. Вероятностный вывод</a:t>
            </a:r>
          </a:p>
          <a:p>
            <a:pPr algn="just"/>
            <a:r>
              <a:rPr lang="ru-RU" dirty="0">
                <a:solidFill>
                  <a:schemeClr val="tx1"/>
                </a:solidFill>
                <a:latin typeface="Times New Roman" panose="02020603050405020304" pitchFamily="18" charset="0"/>
                <a:cs typeface="Times New Roman" panose="02020603050405020304" pitchFamily="18" charset="0"/>
              </a:rPr>
              <a:t>2. Вывод на основе теории уверенности</a:t>
            </a:r>
          </a:p>
          <a:p>
            <a:pPr algn="just"/>
            <a:r>
              <a:rPr lang="ru-RU" dirty="0">
                <a:solidFill>
                  <a:schemeClr val="tx1"/>
                </a:solidFill>
                <a:latin typeface="Times New Roman" panose="02020603050405020304" pitchFamily="18" charset="0"/>
                <a:cs typeface="Times New Roman" panose="02020603050405020304" pitchFamily="18" charset="0"/>
              </a:rPr>
              <a:t>3. Нечеткая логика и приближенные рассуждения</a:t>
            </a:r>
          </a:p>
          <a:p>
            <a:pPr marL="90488" indent="804863" algn="just"/>
            <a:r>
              <a:rPr lang="ru-RU" i="1" u="sng" dirty="0">
                <a:solidFill>
                  <a:schemeClr val="tx1"/>
                </a:solidFill>
                <a:latin typeface="Times New Roman" panose="02020603050405020304" pitchFamily="18" charset="0"/>
                <a:cs typeface="Times New Roman" panose="02020603050405020304" pitchFamily="18" charset="0"/>
              </a:rPr>
              <a:t>V. Вывод в нейронных сетях</a:t>
            </a:r>
          </a:p>
          <a:p>
            <a:endParaRPr lang="ru-RU" dirty="0"/>
          </a:p>
        </p:txBody>
      </p:sp>
    </p:spTree>
    <p:extLst>
      <p:ext uri="{BB962C8B-B14F-4D97-AF65-F5344CB8AC3E}">
        <p14:creationId xmlns:p14="http://schemas.microsoft.com/office/powerpoint/2010/main" val="1214658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989044"/>
            <a:ext cx="10058400" cy="543042"/>
          </a:xfrm>
        </p:spPr>
        <p:txBody>
          <a:bodyPr>
            <a:normAutofit/>
          </a:bodyPr>
          <a:lstStyle/>
          <a:p>
            <a:pPr algn="ctr"/>
            <a:r>
              <a:rPr lang="ru-RU" sz="2800" dirty="0">
                <a:solidFill>
                  <a:schemeClr val="tx1"/>
                </a:solidFill>
                <a:latin typeface="Times New Roman" panose="02020603050405020304" pitchFamily="18" charset="0"/>
                <a:cs typeface="Times New Roman" panose="02020603050405020304" pitchFamily="18" charset="0"/>
              </a:rPr>
              <a:t>Интеллектуальный интерфейс</a:t>
            </a:r>
          </a:p>
        </p:txBody>
      </p:sp>
      <p:sp>
        <p:nvSpPr>
          <p:cNvPr id="3" name="Объект 2"/>
          <p:cNvSpPr>
            <a:spLocks noGrp="1"/>
          </p:cNvSpPr>
          <p:nvPr>
            <p:ph idx="1"/>
          </p:nvPr>
        </p:nvSpPr>
        <p:spPr/>
        <p:txBody>
          <a:bodyPr/>
          <a:lstStyle/>
          <a:p>
            <a:pPr marL="90488" indent="450850" algn="just"/>
            <a:r>
              <a:rPr lang="ru-RU" dirty="0">
                <a:solidFill>
                  <a:schemeClr val="tx1"/>
                </a:solidFill>
                <a:latin typeface="Times New Roman" panose="02020603050405020304" pitchFamily="18" charset="0"/>
                <a:cs typeface="Times New Roman" panose="02020603050405020304" pitchFamily="18" charset="0"/>
              </a:rPr>
              <a:t>Термин «пользовательский интерфейс» охватывает все аспекты взаимодействия между пользователем и ИИС. Он включает не только техническое и программное обеспечение, но также факторы, которые связаны с обеспечением использования, доступности и человеко-машинного взаимодействия. Подсистема интеллектуального интерфейса управляется программным обеспечением, называемым управляющая система интеллектуального интерфейса</a:t>
            </a:r>
            <a:r>
              <a:rPr lang="ru-RU" dirty="0" smtClean="0">
                <a:solidFill>
                  <a:schemeClr val="tx1"/>
                </a:solidFill>
                <a:latin typeface="Times New Roman" panose="02020603050405020304" pitchFamily="18" charset="0"/>
                <a:cs typeface="Times New Roman" panose="02020603050405020304" pitchFamily="18" charset="0"/>
              </a:rPr>
              <a:t>.</a:t>
            </a:r>
          </a:p>
          <a:p>
            <a:pPr marL="0" indent="450850" algn="just">
              <a:spcBef>
                <a:spcPts val="0"/>
              </a:spcBef>
              <a:spcAft>
                <a:spcPts val="0"/>
              </a:spcAft>
            </a:pPr>
            <a:r>
              <a:rPr lang="ru-RU" i="1" u="sng" dirty="0">
                <a:solidFill>
                  <a:schemeClr val="tx1"/>
                </a:solidFill>
                <a:latin typeface="Times New Roman" panose="02020603050405020304" pitchFamily="18" charset="0"/>
                <a:cs typeface="Times New Roman" panose="02020603050405020304" pitchFamily="18" charset="0"/>
              </a:rPr>
              <a:t>Виды интерфейса.</a:t>
            </a:r>
          </a:p>
          <a:p>
            <a:pPr marL="0" indent="450850" algn="just">
              <a:spcBef>
                <a:spcPts val="0"/>
              </a:spcBef>
              <a:spcAft>
                <a:spcPts val="0"/>
              </a:spcAft>
            </a:pPr>
            <a:r>
              <a:rPr lang="ru-RU" dirty="0">
                <a:solidFill>
                  <a:schemeClr val="tx1"/>
                </a:solidFill>
                <a:latin typeface="Times New Roman" panose="02020603050405020304" pitchFamily="18" charset="0"/>
                <a:cs typeface="Times New Roman" panose="02020603050405020304" pitchFamily="18" charset="0"/>
              </a:rPr>
              <a:t>Взаимодействие на основе меню. При этом виде взаимодействия пользователь выбирает позицию или пункт из списка возможных выборов (меню) для того, чтобы функция была выполнена</a:t>
            </a:r>
            <a:r>
              <a:rPr lang="ru-RU" dirty="0" smtClean="0">
                <a:solidFill>
                  <a:schemeClr val="tx1"/>
                </a:solidFill>
                <a:latin typeface="Times New Roman" panose="02020603050405020304" pitchFamily="18" charset="0"/>
                <a:cs typeface="Times New Roman" panose="02020603050405020304" pitchFamily="18" charset="0"/>
              </a:rPr>
              <a:t>.</a:t>
            </a:r>
          </a:p>
          <a:p>
            <a:pPr marL="0" indent="450850" algn="just">
              <a:spcBef>
                <a:spcPts val="0"/>
              </a:spcBef>
              <a:spcAft>
                <a:spcPts val="0"/>
              </a:spcAft>
            </a:pPr>
            <a:r>
              <a:rPr lang="ru-RU" i="1" u="sng" dirty="0">
                <a:solidFill>
                  <a:schemeClr val="tx1"/>
                </a:solidFill>
                <a:latin typeface="Times New Roman" panose="02020603050405020304" pitchFamily="18" charset="0"/>
                <a:cs typeface="Times New Roman" panose="02020603050405020304" pitchFamily="18" charset="0"/>
              </a:rPr>
              <a:t>Командный язык.</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При это виде пользователь вводит команды. Многие команды включают комбинации глагол-существительное. Некоторые команды могут исполняться с функциональными ключами. </a:t>
            </a:r>
          </a:p>
        </p:txBody>
      </p:sp>
    </p:spTree>
    <p:extLst>
      <p:ext uri="{BB962C8B-B14F-4D97-AF65-F5344CB8AC3E}">
        <p14:creationId xmlns:p14="http://schemas.microsoft.com/office/powerpoint/2010/main" val="1849192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90488" indent="450850" algn="just"/>
            <a:r>
              <a:rPr lang="ru-RU" i="1" u="sng" dirty="0" err="1">
                <a:solidFill>
                  <a:schemeClr val="tx1"/>
                </a:solidFill>
                <a:latin typeface="Times New Roman" panose="02020603050405020304" pitchFamily="18" charset="0"/>
                <a:cs typeface="Times New Roman" panose="02020603050405020304" pitchFamily="18" charset="0"/>
              </a:rPr>
              <a:t>Вопросно</a:t>
            </a:r>
            <a:r>
              <a:rPr lang="ru-RU" i="1" u="sng" dirty="0">
                <a:solidFill>
                  <a:schemeClr val="tx1"/>
                </a:solidFill>
                <a:latin typeface="Times New Roman" panose="02020603050405020304" pitchFamily="18" charset="0"/>
                <a:cs typeface="Times New Roman" panose="02020603050405020304" pitchFamily="18" charset="0"/>
              </a:rPr>
              <a:t> – ответный вид интерфейса </a:t>
            </a:r>
            <a:r>
              <a:rPr lang="ru-RU" dirty="0">
                <a:solidFill>
                  <a:schemeClr val="tx1"/>
                </a:solidFill>
                <a:latin typeface="Times New Roman" panose="02020603050405020304" pitchFamily="18" charset="0"/>
                <a:cs typeface="Times New Roman" panose="02020603050405020304" pitchFamily="18" charset="0"/>
              </a:rPr>
              <a:t>начинается с вопросов компьютера пользователю. Пользователь отвечает на вопросы фразой или предложением (или выбором пункта меню</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a:solidFill>
                  <a:schemeClr val="tx1"/>
                </a:solidFill>
                <a:latin typeface="Times New Roman" panose="02020603050405020304" pitchFamily="18" charset="0"/>
                <a:cs typeface="Times New Roman" panose="02020603050405020304" pitchFamily="18" charset="0"/>
              </a:rPr>
              <a:t>Формирование взаимодействия.</a:t>
            </a:r>
            <a:r>
              <a:rPr lang="ru-RU" dirty="0">
                <a:solidFill>
                  <a:schemeClr val="tx1"/>
                </a:solidFill>
                <a:latin typeface="Times New Roman" panose="02020603050405020304" pitchFamily="18" charset="0"/>
                <a:cs typeface="Times New Roman" panose="02020603050405020304" pitchFamily="18" charset="0"/>
              </a:rPr>
              <a:t> Пользователь вводит данные или команды в обозначенные формы (поля). Заголовки формы (или отчета, или таблицы) служат подсказками для входа</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a:solidFill>
                  <a:schemeClr val="tx1"/>
                </a:solidFill>
                <a:latin typeface="Times New Roman" panose="02020603050405020304" pitchFamily="18" charset="0"/>
                <a:cs typeface="Times New Roman" panose="02020603050405020304" pitchFamily="18" charset="0"/>
              </a:rPr>
              <a:t>Естественный язык.</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Взаимодействие человек – компьютер, которое подобно диалогу человека с человеком называется естественным  языком</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a:solidFill>
                  <a:schemeClr val="tx1"/>
                </a:solidFill>
                <a:latin typeface="Times New Roman" panose="02020603050405020304" pitchFamily="18" charset="0"/>
                <a:cs typeface="Times New Roman" panose="02020603050405020304" pitchFamily="18" charset="0"/>
              </a:rPr>
              <a:t>Графический пользовательский интерфейс. </a:t>
            </a:r>
            <a:r>
              <a:rPr lang="ru-RU" dirty="0">
                <a:solidFill>
                  <a:schemeClr val="tx1"/>
                </a:solidFill>
                <a:latin typeface="Times New Roman" panose="02020603050405020304" pitchFamily="18" charset="0"/>
                <a:cs typeface="Times New Roman" panose="02020603050405020304" pitchFamily="18" charset="0"/>
              </a:rPr>
              <a:t>В графическом пользовательском интерфейсе объекты обычно представляются как пиктограммы (или символы) и пользователь непосредственно ими манипулирует. </a:t>
            </a:r>
          </a:p>
        </p:txBody>
      </p:sp>
    </p:spTree>
    <p:extLst>
      <p:ext uri="{BB962C8B-B14F-4D97-AF65-F5344CB8AC3E}">
        <p14:creationId xmlns:p14="http://schemas.microsoft.com/office/powerpoint/2010/main" val="4056859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951723"/>
            <a:ext cx="10058400" cy="589695"/>
          </a:xfrm>
        </p:spPr>
        <p:txBody>
          <a:bodyPr>
            <a:normAutofit/>
          </a:bodyPr>
          <a:lstStyle/>
          <a:p>
            <a:pPr algn="ctr"/>
            <a:r>
              <a:rPr lang="ru-RU" sz="2800" dirty="0">
                <a:solidFill>
                  <a:schemeClr val="tx1"/>
                </a:solidFill>
                <a:latin typeface="Times New Roman" panose="02020603050405020304" pitchFamily="18" charset="0"/>
                <a:cs typeface="Times New Roman" panose="02020603050405020304" pitchFamily="18" charset="0"/>
              </a:rPr>
              <a:t>Классификация ИИС</a:t>
            </a:r>
          </a:p>
        </p:txBody>
      </p:sp>
      <p:sp>
        <p:nvSpPr>
          <p:cNvPr id="3" name="Объект 2"/>
          <p:cNvSpPr>
            <a:spLocks noGrp="1"/>
          </p:cNvSpPr>
          <p:nvPr>
            <p:ph idx="1"/>
          </p:nvPr>
        </p:nvSpPr>
        <p:spPr/>
        <p:txBody>
          <a:bodyPr/>
          <a:lstStyle/>
          <a:p>
            <a:pPr marL="90488" indent="450850" algn="just">
              <a:tabLst>
                <a:tab pos="354013" algn="l"/>
              </a:tabLst>
            </a:pPr>
            <a:r>
              <a:rPr lang="ru-RU" i="1" u="sng" dirty="0" smtClean="0">
                <a:solidFill>
                  <a:schemeClr val="tx1"/>
                </a:solidFill>
                <a:latin typeface="Times New Roman" panose="02020603050405020304" pitchFamily="18" charset="0"/>
                <a:cs typeface="Times New Roman" panose="02020603050405020304" pitchFamily="18" charset="0"/>
              </a:rPr>
              <a:t>Экспертные </a:t>
            </a:r>
            <a:r>
              <a:rPr lang="ru-RU" i="1" u="sng" dirty="0">
                <a:solidFill>
                  <a:schemeClr val="tx1"/>
                </a:solidFill>
                <a:latin typeface="Times New Roman" panose="02020603050405020304" pitchFamily="18" charset="0"/>
                <a:cs typeface="Times New Roman" panose="02020603050405020304" pitchFamily="18" charset="0"/>
              </a:rPr>
              <a:t>системы</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a:t>
            </a:r>
            <a:r>
              <a:rPr lang="ru-RU" dirty="0" smtClean="0">
                <a:solidFill>
                  <a:schemeClr val="tx1"/>
                </a:solidFill>
                <a:latin typeface="Times New Roman" panose="02020603050405020304" pitchFamily="18" charset="0"/>
                <a:cs typeface="Times New Roman" panose="02020603050405020304" pitchFamily="18" charset="0"/>
              </a:rPr>
              <a:t>Собственно - экспертные </a:t>
            </a:r>
            <a:r>
              <a:rPr lang="ru-RU" dirty="0">
                <a:solidFill>
                  <a:schemeClr val="tx1"/>
                </a:solidFill>
                <a:latin typeface="Times New Roman" panose="02020603050405020304" pitchFamily="18" charset="0"/>
                <a:cs typeface="Times New Roman" panose="02020603050405020304" pitchFamily="18" charset="0"/>
              </a:rPr>
              <a:t>системы (ЭС)</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Интерактивные баннеры (</a:t>
            </a:r>
            <a:r>
              <a:rPr lang="ru-RU" dirty="0" err="1">
                <a:solidFill>
                  <a:schemeClr val="tx1"/>
                </a:solidFill>
                <a:latin typeface="Times New Roman" panose="02020603050405020304" pitchFamily="18" charset="0"/>
                <a:cs typeface="Times New Roman" panose="02020603050405020304" pitchFamily="18" charset="0"/>
              </a:rPr>
              <a:t>web</a:t>
            </a:r>
            <a:r>
              <a:rPr lang="ru-RU" dirty="0">
                <a:solidFill>
                  <a:schemeClr val="tx1"/>
                </a:solidFill>
                <a:latin typeface="Times New Roman" panose="02020603050405020304" pitchFamily="18" charset="0"/>
                <a:cs typeface="Times New Roman" panose="02020603050405020304" pitchFamily="18" charset="0"/>
              </a:rPr>
              <a:t> + ЭС</a:t>
            </a:r>
            <a:r>
              <a:rPr lang="ru-RU" dirty="0" smtClean="0">
                <a:solidFill>
                  <a:schemeClr val="tx1"/>
                </a:solidFill>
                <a:latin typeface="Times New Roman" panose="02020603050405020304" pitchFamily="18" charset="0"/>
                <a:cs typeface="Times New Roman" panose="02020603050405020304" pitchFamily="18" charset="0"/>
              </a:rPr>
              <a:t>) </a:t>
            </a:r>
            <a:endParaRPr lang="ru-RU" dirty="0">
              <a:solidFill>
                <a:schemeClr val="tx1"/>
              </a:solidFill>
              <a:latin typeface="Times New Roman" panose="02020603050405020304" pitchFamily="18" charset="0"/>
              <a:cs typeface="Times New Roman" panose="02020603050405020304" pitchFamily="18" charset="0"/>
            </a:endParaRPr>
          </a:p>
          <a:p>
            <a:pPr marL="90488" indent="450850" algn="just">
              <a:tabLst>
                <a:tab pos="354013" algn="l"/>
              </a:tabLst>
            </a:pPr>
            <a:r>
              <a:rPr lang="ru-RU" i="1" u="sng" dirty="0" smtClean="0">
                <a:solidFill>
                  <a:schemeClr val="tx1"/>
                </a:solidFill>
                <a:latin typeface="Times New Roman" panose="02020603050405020304" pitchFamily="18" charset="0"/>
                <a:cs typeface="Times New Roman" panose="02020603050405020304" pitchFamily="18" charset="0"/>
              </a:rPr>
              <a:t>Вопросно-ответные </a:t>
            </a:r>
            <a:r>
              <a:rPr lang="ru-RU" i="1" u="sng" dirty="0">
                <a:solidFill>
                  <a:schemeClr val="tx1"/>
                </a:solidFill>
                <a:latin typeface="Times New Roman" panose="02020603050405020304" pitchFamily="18" charset="0"/>
                <a:cs typeface="Times New Roman" panose="02020603050405020304" pitchFamily="18" charset="0"/>
              </a:rPr>
              <a:t>системы (в некоторых источниках «системы общения»)</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Интеллектуальные поисковики (например, система Старт)</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Виртуальные собеседники</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Виртуальные цифровые помощники</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317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90488" indent="450850" algn="just"/>
            <a:r>
              <a:rPr lang="ru-RU" dirty="0" smtClean="0">
                <a:solidFill>
                  <a:schemeClr val="tx1"/>
                </a:solidFill>
                <a:latin typeface="Times New Roman" panose="02020603050405020304" pitchFamily="18" charset="0"/>
                <a:cs typeface="Times New Roman" panose="02020603050405020304" pitchFamily="18" charset="0"/>
              </a:rPr>
              <a:t>ИИС </a:t>
            </a:r>
            <a:r>
              <a:rPr lang="ru-RU" dirty="0">
                <a:solidFill>
                  <a:schemeClr val="tx1"/>
                </a:solidFill>
                <a:latin typeface="Times New Roman" panose="02020603050405020304" pitchFamily="18" charset="0"/>
                <a:cs typeface="Times New Roman" panose="02020603050405020304" pitchFamily="18" charset="0"/>
              </a:rPr>
              <a:t>могут размещаться на каком-либо сайте, где пользователь задает системе вопросы на естественном языке (если это вопросно-ответная система) или, отвечая на вопросы системы, находит необходимую информацию (если это экспертная система). Но, как правило, ЭС в интернете выполняют рекламно-информационные функции (интерактивные баннеры), а серьезные системы (такие, как, например, ЭС диагностики оборудования) используются локально, так как выполняют конкретные специфические задачи.</a:t>
            </a:r>
          </a:p>
          <a:p>
            <a:pPr marL="90488" indent="450850" algn="just"/>
            <a:r>
              <a:rPr lang="ru-RU" dirty="0">
                <a:solidFill>
                  <a:schemeClr val="tx1"/>
                </a:solidFill>
                <a:latin typeface="Times New Roman" panose="02020603050405020304" pitchFamily="18" charset="0"/>
                <a:cs typeface="Times New Roman" panose="02020603050405020304" pitchFamily="18" charset="0"/>
              </a:rPr>
              <a:t>Интеллектуальные поисковики отличаются от виртуальных собеседников тем, что они достаточно безлики и в ответ на вопрос выдают некоторую выжимку из источников знаний (иногда достаточно большого объема), а собеседники обладают «характером», особой манерой общения (могут использовать сленг, ненормативную лексику), и их ответы должны быть предельно лаконичными (иногда даже просто в форме смайликов, если это соответствует контексту).</a:t>
            </a:r>
          </a:p>
          <a:p>
            <a:endParaRPr lang="ru-RU" dirty="0"/>
          </a:p>
        </p:txBody>
      </p:sp>
    </p:spTree>
    <p:extLst>
      <p:ext uri="{BB962C8B-B14F-4D97-AF65-F5344CB8AC3E}">
        <p14:creationId xmlns:p14="http://schemas.microsoft.com/office/powerpoint/2010/main" val="2683298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1845734"/>
            <a:ext cx="10058400" cy="2679613"/>
          </a:xfrm>
        </p:spPr>
        <p:txBody>
          <a:bodyPr anchor="ctr">
            <a:normAutofit/>
          </a:bodyPr>
          <a:lstStyle/>
          <a:p>
            <a:pPr algn="ctr"/>
            <a:r>
              <a:rPr lang="ru-RU" sz="3200" dirty="0" smtClean="0">
                <a:solidFill>
                  <a:schemeClr val="tx1"/>
                </a:solidFill>
                <a:latin typeface="Times New Roman" panose="02020603050405020304" pitchFamily="18" charset="0"/>
                <a:cs typeface="Times New Roman" panose="02020603050405020304" pitchFamily="18" charset="0"/>
              </a:rPr>
              <a:t>Спасибо за внимание!</a:t>
            </a:r>
            <a:endParaRPr lang="ru-RU"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729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024640"/>
            <a:ext cx="10058400" cy="821094"/>
          </a:xfrm>
        </p:spPr>
        <p:txBody>
          <a:bodyPr anchor="ctr">
            <a:normAutofit/>
          </a:bodyPr>
          <a:lstStyle/>
          <a:p>
            <a:pPr algn="ctr"/>
            <a:r>
              <a:rPr lang="ru-RU" sz="2800" dirty="0">
                <a:solidFill>
                  <a:schemeClr val="tx1"/>
                </a:solidFill>
                <a:latin typeface="Times New Roman" panose="02020603050405020304" pitchFamily="18" charset="0"/>
                <a:cs typeface="Times New Roman" panose="02020603050405020304" pitchFamily="18" charset="0"/>
              </a:rPr>
              <a:t>Интеллектуальные системы и их виды</a:t>
            </a:r>
            <a:r>
              <a:rPr lang="ru-RU" sz="2800" b="1" dirty="0">
                <a:solidFill>
                  <a:schemeClr val="tx1"/>
                </a:solidFill>
                <a:latin typeface="Times New Roman" panose="02020603050405020304" pitchFamily="18" charset="0"/>
                <a:cs typeface="Times New Roman" panose="02020603050405020304" pitchFamily="18" charset="0"/>
              </a:rPr>
              <a:t/>
            </a:r>
            <a:br>
              <a:rPr lang="ru-RU" sz="2800" b="1" dirty="0">
                <a:solidFill>
                  <a:schemeClr val="tx1"/>
                </a:solidFill>
                <a:latin typeface="Times New Roman" panose="02020603050405020304" pitchFamily="18" charset="0"/>
                <a:cs typeface="Times New Roman" panose="02020603050405020304" pitchFamily="18" charset="0"/>
              </a:rPr>
            </a:br>
            <a:endParaRPr lang="ru-RU" sz="2800" b="1"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0" indent="541338" algn="just">
              <a:lnSpc>
                <a:spcPct val="100000"/>
              </a:lnSpc>
              <a:spcBef>
                <a:spcPts val="0"/>
              </a:spcBef>
              <a:spcAft>
                <a:spcPts val="0"/>
              </a:spcAft>
            </a:pPr>
            <a:r>
              <a:rPr lang="ru-RU" i="1" u="sng" dirty="0">
                <a:solidFill>
                  <a:schemeClr val="tx1"/>
                </a:solidFill>
                <a:latin typeface="Times New Roman" panose="02020603050405020304" pitchFamily="18" charset="0"/>
                <a:cs typeface="Times New Roman" panose="02020603050405020304" pitchFamily="18" charset="0"/>
              </a:rPr>
              <a:t>Интеллектуальная </a:t>
            </a:r>
            <a:r>
              <a:rPr lang="ru-RU" i="1" u="sng" dirty="0" smtClean="0">
                <a:solidFill>
                  <a:schemeClr val="tx1"/>
                </a:solidFill>
                <a:latin typeface="Times New Roman" panose="02020603050405020304" pitchFamily="18" charset="0"/>
                <a:cs typeface="Times New Roman" panose="02020603050405020304" pitchFamily="18" charset="0"/>
              </a:rPr>
              <a:t>система </a:t>
            </a:r>
            <a:r>
              <a:rPr lang="ru-RU" dirty="0" smtClean="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это техническая или программная система, способная решать задачи, традиционно считающиеся творческими, принадлежащие конкретной предметной области, знания о которой хранятся в памяти такой системы. Структура интеллектуальной системы включает три основных блока — базу знаний, решатель и интеллектуальный интерфейс</a:t>
            </a:r>
            <a:r>
              <a:rPr lang="ru-RU" dirty="0" smtClean="0">
                <a:solidFill>
                  <a:schemeClr val="tx1"/>
                </a:solidFill>
                <a:latin typeface="Times New Roman" panose="02020603050405020304" pitchFamily="18" charset="0"/>
                <a:cs typeface="Times New Roman" panose="02020603050405020304" pitchFamily="18" charset="0"/>
              </a:rPr>
              <a:t>.</a:t>
            </a:r>
          </a:p>
          <a:p>
            <a:pPr marL="0" indent="541338" algn="just">
              <a:lnSpc>
                <a:spcPct val="100000"/>
              </a:lnSpc>
              <a:spcBef>
                <a:spcPts val="0"/>
              </a:spcBef>
              <a:spcAft>
                <a:spcPts val="0"/>
              </a:spcAft>
            </a:pPr>
            <a:r>
              <a:rPr lang="ru-RU" dirty="0">
                <a:solidFill>
                  <a:schemeClr val="tx1"/>
                </a:solidFill>
                <a:latin typeface="Times New Roman" panose="02020603050405020304" pitchFamily="18" charset="0"/>
                <a:cs typeface="Times New Roman" panose="02020603050405020304" pitchFamily="18" charset="0"/>
              </a:rPr>
              <a:t>Со всем процессом разработки интеллектуальных информационных систем в целом и </a:t>
            </a:r>
            <a:r>
              <a:rPr lang="ru-RU" dirty="0" smtClean="0">
                <a:solidFill>
                  <a:schemeClr val="tx1"/>
                </a:solidFill>
                <a:latin typeface="Times New Roman" panose="02020603050405020304" pitchFamily="18" charset="0"/>
                <a:cs typeface="Times New Roman" panose="02020603050405020304" pitchFamily="18" charset="0"/>
              </a:rPr>
              <a:t>экспертных систем </a:t>
            </a:r>
            <a:r>
              <a:rPr lang="ru-RU" dirty="0">
                <a:solidFill>
                  <a:schemeClr val="tx1"/>
                </a:solidFill>
                <a:latin typeface="Times New Roman" panose="02020603050405020304" pitchFamily="18" charset="0"/>
                <a:cs typeface="Times New Roman" panose="02020603050405020304" pitchFamily="18" charset="0"/>
              </a:rPr>
              <a:t>в частности тесно связана </a:t>
            </a:r>
            <a:r>
              <a:rPr lang="ru-RU" i="1" u="sng" dirty="0" smtClean="0">
                <a:solidFill>
                  <a:schemeClr val="tx1"/>
                </a:solidFill>
                <a:latin typeface="Times New Roman" panose="02020603050405020304" pitchFamily="18" charset="0"/>
                <a:cs typeface="Times New Roman" panose="02020603050405020304" pitchFamily="18" charset="0"/>
              </a:rPr>
              <a:t>инженерия знаний.</a:t>
            </a:r>
            <a:r>
              <a:rPr lang="ru-RU" i="1" dirty="0" smtClean="0">
                <a:solidFill>
                  <a:schemeClr val="tx1"/>
                </a:solidFill>
                <a:latin typeface="Times New Roman" panose="02020603050405020304" pitchFamily="18" charset="0"/>
                <a:cs typeface="Times New Roman" panose="02020603050405020304" pitchFamily="18" charset="0"/>
              </a:rPr>
              <a:t> </a:t>
            </a:r>
            <a:r>
              <a:rPr lang="ru-RU" dirty="0" smtClean="0">
                <a:solidFill>
                  <a:schemeClr val="tx1"/>
                </a:solidFill>
                <a:latin typeface="Times New Roman" panose="02020603050405020304" pitchFamily="18" charset="0"/>
                <a:cs typeface="Times New Roman" panose="02020603050405020304" pitchFamily="18" charset="0"/>
              </a:rPr>
              <a:t>Это </a:t>
            </a:r>
            <a:r>
              <a:rPr lang="ru-RU" dirty="0">
                <a:solidFill>
                  <a:schemeClr val="tx1"/>
                </a:solidFill>
                <a:latin typeface="Times New Roman" panose="02020603050405020304" pitchFamily="18" charset="0"/>
                <a:cs typeface="Times New Roman" panose="02020603050405020304" pitchFamily="18" charset="0"/>
              </a:rPr>
              <a:t>методология ЭС, которая охватывает методы добычи, анализа и выражения в правилах знаний экспертов для формирования базы правил. Развитие ЭС создало инженерию знаний – процесс построения интеллектуальных систем. Она представляет собой совокупность моделей, методов и технических приемов, нацеленных на создание систем, которые предназначены для решения проблем с использованием знаний. </a:t>
            </a:r>
          </a:p>
        </p:txBody>
      </p:sp>
    </p:spTree>
    <p:extLst>
      <p:ext uri="{BB962C8B-B14F-4D97-AF65-F5344CB8AC3E}">
        <p14:creationId xmlns:p14="http://schemas.microsoft.com/office/powerpoint/2010/main" val="3342302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998378"/>
            <a:ext cx="10058400" cy="505719"/>
          </a:xfrm>
        </p:spPr>
        <p:txBody>
          <a:bodyPr>
            <a:normAutofit/>
          </a:bodyPr>
          <a:lstStyle/>
          <a:p>
            <a:pPr algn="ctr"/>
            <a:r>
              <a:rPr lang="ru-RU" sz="2800" dirty="0">
                <a:solidFill>
                  <a:schemeClr val="tx1"/>
                </a:solidFill>
                <a:latin typeface="Times New Roman" panose="02020603050405020304" pitchFamily="18" charset="0"/>
                <a:cs typeface="Times New Roman" panose="02020603050405020304" pitchFamily="18" charset="0"/>
              </a:rPr>
              <a:t>Виды интеллектуальных систем:</a:t>
            </a:r>
          </a:p>
        </p:txBody>
      </p:sp>
      <p:sp>
        <p:nvSpPr>
          <p:cNvPr id="3" name="Объект 2"/>
          <p:cNvSpPr>
            <a:spLocks noGrp="1"/>
          </p:cNvSpPr>
          <p:nvPr>
            <p:ph idx="1"/>
          </p:nvPr>
        </p:nvSpPr>
        <p:spPr>
          <a:xfrm>
            <a:off x="1097280" y="1845733"/>
            <a:ext cx="10058400" cy="4424437"/>
          </a:xfrm>
        </p:spPr>
        <p:txBody>
          <a:bodyPr>
            <a:normAutofit/>
          </a:bodyPr>
          <a:lstStyle/>
          <a:p>
            <a:pPr algn="just">
              <a:spcBef>
                <a:spcPts val="0"/>
              </a:spcBef>
              <a:spcAft>
                <a:spcPts val="0"/>
              </a:spcAft>
              <a:buFont typeface="Arial" panose="020B0604020202020204" pitchFamily="34" charset="0"/>
              <a:buChar char="•"/>
            </a:pPr>
            <a:r>
              <a:rPr lang="ru-RU" i="1" u="sng" dirty="0" smtClean="0">
                <a:solidFill>
                  <a:schemeClr val="tx1"/>
                </a:solidFill>
                <a:latin typeface="Times New Roman" panose="02020603050405020304" pitchFamily="18" charset="0"/>
                <a:cs typeface="Times New Roman" panose="02020603050405020304" pitchFamily="18" charset="0"/>
              </a:rPr>
              <a:t>Расчетно-логическая </a:t>
            </a:r>
            <a:r>
              <a:rPr lang="ru-RU" i="1" u="sng" dirty="0">
                <a:solidFill>
                  <a:schemeClr val="tx1"/>
                </a:solidFill>
                <a:latin typeface="Times New Roman" panose="02020603050405020304" pitchFamily="18" charset="0"/>
                <a:cs typeface="Times New Roman" panose="02020603050405020304" pitchFamily="18" charset="0"/>
              </a:rPr>
              <a:t>система</a:t>
            </a:r>
          </a:p>
          <a:p>
            <a:pPr algn="just">
              <a:spcBef>
                <a:spcPts val="0"/>
              </a:spcBef>
              <a:spcAft>
                <a:spcPts val="0"/>
              </a:spcAft>
            </a:pPr>
            <a:r>
              <a:rPr lang="ru-RU" dirty="0">
                <a:solidFill>
                  <a:schemeClr val="tx1"/>
                </a:solidFill>
                <a:latin typeface="Times New Roman" panose="02020603050405020304" pitchFamily="18" charset="0"/>
                <a:cs typeface="Times New Roman" panose="02020603050405020304" pitchFamily="18" charset="0"/>
              </a:rPr>
              <a:t>К расчетно-логическим системам относят системы, способные решать управленческие и проектные задачи по декларативным описаниям условий. Данные системы способны автоматически строить математическую модель задачи и автоматически синтезировать вычислительные алгоритмы по формулировке задачи. </a:t>
            </a:r>
            <a:endParaRPr lang="ru-RU" dirty="0" smtClean="0">
              <a:solidFill>
                <a:schemeClr val="tx1"/>
              </a:solidFill>
              <a:latin typeface="Times New Roman" panose="02020603050405020304" pitchFamily="18" charset="0"/>
              <a:cs typeface="Times New Roman" panose="02020603050405020304" pitchFamily="18" charset="0"/>
            </a:endParaRPr>
          </a:p>
          <a:p>
            <a:pPr algn="just">
              <a:spcBef>
                <a:spcPts val="0"/>
              </a:spcBef>
              <a:spcAft>
                <a:spcPts val="0"/>
              </a:spcAft>
              <a:buFont typeface="Arial" panose="020B0604020202020204" pitchFamily="34" charset="0"/>
              <a:buChar char="•"/>
            </a:pPr>
            <a:r>
              <a:rPr lang="ru-RU" i="1" u="sng" dirty="0" smtClean="0">
                <a:solidFill>
                  <a:schemeClr val="tx1"/>
                </a:solidFill>
                <a:latin typeface="Times New Roman" panose="02020603050405020304" pitchFamily="18" charset="0"/>
                <a:cs typeface="Times New Roman" panose="02020603050405020304" pitchFamily="18" charset="0"/>
              </a:rPr>
              <a:t>Рефлекторная </a:t>
            </a:r>
            <a:r>
              <a:rPr lang="ru-RU" i="1" u="sng" dirty="0">
                <a:solidFill>
                  <a:schemeClr val="tx1"/>
                </a:solidFill>
                <a:latin typeface="Times New Roman" panose="02020603050405020304" pitchFamily="18" charset="0"/>
                <a:cs typeface="Times New Roman" panose="02020603050405020304" pitchFamily="18" charset="0"/>
              </a:rPr>
              <a:t>интеллектуальная система</a:t>
            </a:r>
          </a:p>
          <a:p>
            <a:pPr algn="just">
              <a:spcBef>
                <a:spcPts val="0"/>
              </a:spcBef>
              <a:spcAft>
                <a:spcPts val="0"/>
              </a:spcAft>
            </a:pPr>
            <a:r>
              <a:rPr lang="ru-RU" dirty="0">
                <a:solidFill>
                  <a:schemeClr val="tx1"/>
                </a:solidFill>
                <a:latin typeface="Times New Roman" panose="02020603050405020304" pitchFamily="18" charset="0"/>
                <a:cs typeface="Times New Roman" panose="02020603050405020304" pitchFamily="18" charset="0"/>
              </a:rPr>
              <a:t>Рефлекторная система - это система, которая формирует вырабатываемые специальными алгоритмами ответные реакции на различные комбинации входных воздействий. Алгоритм обеспечивает выбор наиболее вероятной реакции интеллектуальной системы на множество входных воздействий, при известных вероятностях выбора реакции на каждое входное воздействие, а также на некоторые комбинации входных воздействий</a:t>
            </a:r>
            <a:r>
              <a:rPr lang="ru-RU" dirty="0" smtClean="0">
                <a:solidFill>
                  <a:schemeClr val="tx1"/>
                </a:solidFill>
                <a:latin typeface="Times New Roman" panose="02020603050405020304" pitchFamily="18" charset="0"/>
                <a:cs typeface="Times New Roman" panose="02020603050405020304" pitchFamily="18" charset="0"/>
              </a:rPr>
              <a:t>.</a:t>
            </a:r>
          </a:p>
          <a:p>
            <a:pPr algn="just">
              <a:spcBef>
                <a:spcPts val="0"/>
              </a:spcBef>
              <a:spcAft>
                <a:spcPts val="0"/>
              </a:spcAft>
              <a:buFont typeface="Arial" panose="020B0604020202020204" pitchFamily="34" charset="0"/>
              <a:buChar char="•"/>
            </a:pPr>
            <a:r>
              <a:rPr lang="ru-RU" i="1" u="sng" dirty="0" smtClean="0">
                <a:solidFill>
                  <a:schemeClr val="tx1"/>
                </a:solidFill>
                <a:latin typeface="Times New Roman" panose="02020603050405020304" pitchFamily="18" charset="0"/>
                <a:cs typeface="Times New Roman" panose="02020603050405020304" pitchFamily="18" charset="0"/>
              </a:rPr>
              <a:t>Интеллектуальная </a:t>
            </a:r>
            <a:r>
              <a:rPr lang="ru-RU" i="1" u="sng" dirty="0">
                <a:solidFill>
                  <a:schemeClr val="tx1"/>
                </a:solidFill>
                <a:latin typeface="Times New Roman" panose="02020603050405020304" pitchFamily="18" charset="0"/>
                <a:cs typeface="Times New Roman" panose="02020603050405020304" pitchFamily="18" charset="0"/>
              </a:rPr>
              <a:t>информационная система</a:t>
            </a:r>
          </a:p>
          <a:p>
            <a:pPr algn="just">
              <a:spcBef>
                <a:spcPts val="0"/>
              </a:spcBef>
              <a:spcAft>
                <a:spcPts val="0"/>
              </a:spcAft>
            </a:pPr>
            <a:r>
              <a:rPr lang="ru-RU" dirty="0">
                <a:solidFill>
                  <a:schemeClr val="tx1"/>
                </a:solidFill>
                <a:latin typeface="Times New Roman" panose="02020603050405020304" pitchFamily="18" charset="0"/>
                <a:cs typeface="Times New Roman" panose="02020603050405020304" pitchFamily="18" charset="0"/>
              </a:rPr>
              <a:t>Интеллектуальная информационная </a:t>
            </a:r>
            <a:r>
              <a:rPr lang="ru-RU" dirty="0" smtClean="0">
                <a:solidFill>
                  <a:schemeClr val="tx1"/>
                </a:solidFill>
                <a:latin typeface="Times New Roman" panose="02020603050405020304" pitchFamily="18" charset="0"/>
                <a:cs typeface="Times New Roman" panose="02020603050405020304" pitchFamily="18" charset="0"/>
              </a:rPr>
              <a:t>система — </a:t>
            </a:r>
            <a:r>
              <a:rPr lang="ru-RU" dirty="0">
                <a:solidFill>
                  <a:schemeClr val="tx1"/>
                </a:solidFill>
                <a:latin typeface="Times New Roman" panose="02020603050405020304" pitchFamily="18" charset="0"/>
                <a:cs typeface="Times New Roman" panose="02020603050405020304" pitchFamily="18" charset="0"/>
              </a:rPr>
              <a:t>система, основанная на знаниях</a:t>
            </a:r>
            <a:r>
              <a:rPr lang="ru-RU" dirty="0" smtClean="0">
                <a:solidFill>
                  <a:schemeClr val="tx1"/>
                </a:solidFill>
                <a:latin typeface="Times New Roman" panose="02020603050405020304" pitchFamily="18" charset="0"/>
                <a:cs typeface="Times New Roman" panose="02020603050405020304" pitchFamily="18" charset="0"/>
              </a:rPr>
              <a:t>.</a:t>
            </a:r>
          </a:p>
          <a:p>
            <a:pPr algn="just">
              <a:spcBef>
                <a:spcPts val="0"/>
              </a:spcBef>
              <a:spcAft>
                <a:spcPts val="0"/>
              </a:spcAft>
            </a:pP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838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lnSpcReduction="10000"/>
          </a:bodyPr>
          <a:lstStyle/>
          <a:p>
            <a:pPr algn="just">
              <a:buFont typeface="Arial" panose="020B0604020202020204" pitchFamily="34" charset="0"/>
              <a:buChar char="•"/>
            </a:pPr>
            <a:r>
              <a:rPr lang="ru-RU" i="1" u="sng" dirty="0" smtClean="0">
                <a:solidFill>
                  <a:schemeClr val="tx1"/>
                </a:solidFill>
                <a:latin typeface="Times New Roman" panose="02020603050405020304" pitchFamily="18" charset="0"/>
                <a:cs typeface="Times New Roman" panose="02020603050405020304" pitchFamily="18" charset="0"/>
              </a:rPr>
              <a:t>Гибридная </a:t>
            </a:r>
            <a:r>
              <a:rPr lang="ru-RU" i="1" u="sng" dirty="0">
                <a:solidFill>
                  <a:schemeClr val="tx1"/>
                </a:solidFill>
                <a:latin typeface="Times New Roman" panose="02020603050405020304" pitchFamily="18" charset="0"/>
                <a:cs typeface="Times New Roman" panose="02020603050405020304" pitchFamily="18" charset="0"/>
              </a:rPr>
              <a:t>интеллектуальная система</a:t>
            </a:r>
          </a:p>
          <a:p>
            <a:pPr algn="just"/>
            <a:r>
              <a:rPr lang="ru-RU" dirty="0">
                <a:solidFill>
                  <a:schemeClr val="tx1"/>
                </a:solidFill>
                <a:latin typeface="Times New Roman" panose="02020603050405020304" pitchFamily="18" charset="0"/>
                <a:cs typeface="Times New Roman" panose="02020603050405020304" pitchFamily="18" charset="0"/>
              </a:rPr>
              <a:t>Под гибридной интеллектуальной системой принято понимать систему, в которой для решения задачи используется более одного метода имитации интеллектуальной деятельности человека. Таким образом ГИС — это совокупность:</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аналитических моделей</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экспертных систем</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искусственных нейронных сетей</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нечетких систем</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генетических алгоритмов</a:t>
            </a:r>
          </a:p>
          <a:p>
            <a:pPr algn="just">
              <a:tabLst>
                <a:tab pos="354013" algn="l"/>
              </a:tabLst>
            </a:pPr>
            <a:r>
              <a:rPr lang="ru-RU" dirty="0">
                <a:solidFill>
                  <a:schemeClr val="tx1"/>
                </a:solidFill>
                <a:latin typeface="Times New Roman" panose="02020603050405020304" pitchFamily="18" charset="0"/>
                <a:cs typeface="Times New Roman" panose="02020603050405020304" pitchFamily="18" charset="0"/>
              </a:rPr>
              <a:t>•	имитационных статистических моделей</a:t>
            </a:r>
          </a:p>
          <a:p>
            <a:endParaRPr lang="ru-RU" dirty="0"/>
          </a:p>
        </p:txBody>
      </p:sp>
    </p:spTree>
    <p:extLst>
      <p:ext uri="{BB962C8B-B14F-4D97-AF65-F5344CB8AC3E}">
        <p14:creationId xmlns:p14="http://schemas.microsoft.com/office/powerpoint/2010/main" val="151119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671803"/>
            <a:ext cx="10058400" cy="888274"/>
          </a:xfrm>
        </p:spPr>
        <p:txBody>
          <a:bodyPr>
            <a:normAutofit/>
          </a:bodyPr>
          <a:lstStyle/>
          <a:p>
            <a:pPr algn="ctr"/>
            <a:r>
              <a:rPr lang="ru-RU" sz="2800" dirty="0">
                <a:solidFill>
                  <a:schemeClr val="tx1"/>
                </a:solidFill>
                <a:latin typeface="Times New Roman" panose="02020603050405020304" pitchFamily="18" charset="0"/>
                <a:cs typeface="Times New Roman" panose="02020603050405020304" pitchFamily="18" charset="0"/>
              </a:rPr>
              <a:t>Интеллектуальные информационные системы (ИИС) поддержки принятия решений</a:t>
            </a:r>
          </a:p>
        </p:txBody>
      </p:sp>
      <p:sp>
        <p:nvSpPr>
          <p:cNvPr id="3" name="Объект 2"/>
          <p:cNvSpPr>
            <a:spLocks noGrp="1"/>
          </p:cNvSpPr>
          <p:nvPr>
            <p:ph idx="1"/>
          </p:nvPr>
        </p:nvSpPr>
        <p:spPr/>
        <p:txBody>
          <a:bodyPr/>
          <a:lstStyle/>
          <a:p>
            <a:pPr marL="90488" indent="450850" algn="just"/>
            <a:r>
              <a:rPr lang="ru-RU" i="1" u="sng" dirty="0">
                <a:solidFill>
                  <a:schemeClr val="tx1"/>
                </a:solidFill>
                <a:latin typeface="Times New Roman" panose="02020603050405020304" pitchFamily="18" charset="0"/>
                <a:cs typeface="Times New Roman" panose="02020603050405020304" pitchFamily="18" charset="0"/>
              </a:rPr>
              <a:t>ИИС</a:t>
            </a:r>
            <a:r>
              <a:rPr lang="ru-RU" dirty="0">
                <a:solidFill>
                  <a:schemeClr val="tx1"/>
                </a:solidFill>
                <a:latin typeface="Times New Roman" panose="02020603050405020304" pitchFamily="18" charset="0"/>
                <a:cs typeface="Times New Roman" panose="02020603050405020304" pitchFamily="18" charset="0"/>
              </a:rPr>
              <a:t> представляет собой комплекс программных, лингвистических и логико-математических средств для реализации основной задачи: осуществление поддержки деятельности человека, например, возможность поиска информации в режиме продвинутого диалога на естественном языке</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a:solidFill>
                  <a:schemeClr val="tx1"/>
                </a:solidFill>
                <a:latin typeface="Times New Roman" panose="02020603050405020304" pitchFamily="18" charset="0"/>
                <a:cs typeface="Times New Roman" panose="02020603050405020304" pitchFamily="18" charset="0"/>
              </a:rPr>
              <a:t>ИИС</a:t>
            </a:r>
            <a:r>
              <a:rPr lang="ru-RU" dirty="0">
                <a:solidFill>
                  <a:schemeClr val="tx1"/>
                </a:solidFill>
                <a:latin typeface="Times New Roman" panose="02020603050405020304" pitchFamily="18" charset="0"/>
                <a:cs typeface="Times New Roman" panose="02020603050405020304" pitchFamily="18" charset="0"/>
              </a:rPr>
              <a:t> – это компьютерная система, состоящая из 5 основных взаимодействующих компонентов: языковой </a:t>
            </a:r>
            <a:r>
              <a:rPr lang="ru-RU" dirty="0" smtClean="0">
                <a:solidFill>
                  <a:schemeClr val="tx1"/>
                </a:solidFill>
                <a:latin typeface="Times New Roman" panose="02020603050405020304" pitchFamily="18" charset="0"/>
                <a:cs typeface="Times New Roman" panose="02020603050405020304" pitchFamily="18" charset="0"/>
              </a:rPr>
              <a:t>подсистемы, информацией подсистемы, </a:t>
            </a:r>
            <a:r>
              <a:rPr lang="ru-RU" dirty="0">
                <a:solidFill>
                  <a:schemeClr val="tx1"/>
                </a:solidFill>
                <a:latin typeface="Times New Roman" panose="02020603050405020304" pitchFamily="18" charset="0"/>
                <a:cs typeface="Times New Roman" panose="02020603050405020304" pitchFamily="18" charset="0"/>
              </a:rPr>
              <a:t>подсистемы управления </a:t>
            </a:r>
            <a:r>
              <a:rPr lang="ru-RU" dirty="0" smtClean="0">
                <a:solidFill>
                  <a:schemeClr val="tx1"/>
                </a:solidFill>
                <a:latin typeface="Times New Roman" panose="02020603050405020304" pitchFamily="18" charset="0"/>
                <a:cs typeface="Times New Roman" panose="02020603050405020304" pitchFamily="18" charset="0"/>
              </a:rPr>
              <a:t>знаниями, </a:t>
            </a:r>
            <a:r>
              <a:rPr lang="ru-RU" dirty="0">
                <a:solidFill>
                  <a:schemeClr val="tx1"/>
                </a:solidFill>
                <a:latin typeface="Times New Roman" panose="02020603050405020304" pitchFamily="18" charset="0"/>
                <a:cs typeface="Times New Roman" panose="02020603050405020304" pitchFamily="18" charset="0"/>
              </a:rPr>
              <a:t>подсистемы управления моделями и подсистемы обработки и решения </a:t>
            </a:r>
            <a:r>
              <a:rPr lang="ru-RU" dirty="0" smtClean="0">
                <a:solidFill>
                  <a:schemeClr val="tx1"/>
                </a:solidFill>
                <a:latin typeface="Times New Roman" panose="02020603050405020304" pitchFamily="18" charset="0"/>
                <a:cs typeface="Times New Roman" panose="02020603050405020304" pitchFamily="18" charset="0"/>
              </a:rPr>
              <a:t>задач.</a:t>
            </a:r>
          </a:p>
          <a:p>
            <a:pPr marL="90488" indent="450850" algn="ctr"/>
            <a:r>
              <a:rPr lang="ru-RU" dirty="0">
                <a:solidFill>
                  <a:schemeClr val="tx1"/>
                </a:solidFill>
                <a:latin typeface="Times New Roman" panose="02020603050405020304" pitchFamily="18" charset="0"/>
                <a:cs typeface="Times New Roman" panose="02020603050405020304" pitchFamily="18" charset="0"/>
              </a:rPr>
              <a:t> Классификация задач, решаемых ИИС</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smtClean="0">
                <a:solidFill>
                  <a:schemeClr val="tx1"/>
                </a:solidFill>
                <a:latin typeface="Times New Roman" panose="02020603050405020304" pitchFamily="18" charset="0"/>
                <a:cs typeface="Times New Roman" panose="02020603050405020304" pitchFamily="18" charset="0"/>
              </a:rPr>
              <a:t>Интерпретация данных.</a:t>
            </a:r>
            <a:r>
              <a:rPr lang="ru-RU" i="1" dirty="0" smtClean="0">
                <a:solidFill>
                  <a:schemeClr val="tx1"/>
                </a:solidFill>
                <a:latin typeface="Times New Roman" panose="02020603050405020304" pitchFamily="18" charset="0"/>
                <a:cs typeface="Times New Roman" panose="02020603050405020304" pitchFamily="18" charset="0"/>
              </a:rPr>
              <a:t> </a:t>
            </a:r>
            <a:r>
              <a:rPr lang="ru-RU" dirty="0" smtClean="0">
                <a:solidFill>
                  <a:schemeClr val="tx1"/>
                </a:solidFill>
                <a:latin typeface="Times New Roman" panose="02020603050405020304" pitchFamily="18" charset="0"/>
                <a:cs typeface="Times New Roman" panose="02020603050405020304" pitchFamily="18" charset="0"/>
              </a:rPr>
              <a:t>Под </a:t>
            </a:r>
            <a:r>
              <a:rPr lang="ru-RU" dirty="0">
                <a:solidFill>
                  <a:schemeClr val="tx1"/>
                </a:solidFill>
                <a:latin typeface="Times New Roman" panose="02020603050405020304" pitchFamily="18" charset="0"/>
                <a:cs typeface="Times New Roman" panose="02020603050405020304" pitchFamily="18" charset="0"/>
              </a:rPr>
              <a:t>интерпретацией понимается процесс определения смысла данных, результаты которого должны быть согласованными и корректными. Обычно предусматривается многовариантный анализ данных.</a:t>
            </a:r>
          </a:p>
        </p:txBody>
      </p:sp>
    </p:spTree>
    <p:extLst>
      <p:ext uri="{BB962C8B-B14F-4D97-AF65-F5344CB8AC3E}">
        <p14:creationId xmlns:p14="http://schemas.microsoft.com/office/powerpoint/2010/main" val="711687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1772816"/>
            <a:ext cx="10058400" cy="4385388"/>
          </a:xfrm>
        </p:spPr>
        <p:txBody>
          <a:bodyPr/>
          <a:lstStyle/>
          <a:p>
            <a:pPr marL="90488" indent="450850" algn="just"/>
            <a:r>
              <a:rPr lang="ru-RU" i="1" u="sng" dirty="0" smtClean="0">
                <a:solidFill>
                  <a:schemeClr val="tx1"/>
                </a:solidFill>
                <a:latin typeface="Times New Roman" panose="02020603050405020304" pitchFamily="18" charset="0"/>
                <a:cs typeface="Times New Roman" panose="02020603050405020304" pitchFamily="18" charset="0"/>
              </a:rPr>
              <a:t>Диагностика</a:t>
            </a:r>
            <a:r>
              <a:rPr lang="ru-RU" i="1" u="sng" dirty="0">
                <a:solidFill>
                  <a:schemeClr val="tx1"/>
                </a:solidFill>
                <a:latin typeface="Times New Roman" panose="02020603050405020304" pitchFamily="18" charset="0"/>
                <a:cs typeface="Times New Roman" panose="02020603050405020304" pitchFamily="18" charset="0"/>
              </a:rPr>
              <a:t>.</a:t>
            </a:r>
            <a:r>
              <a:rPr lang="ru-RU" dirty="0">
                <a:solidFill>
                  <a:schemeClr val="tx1"/>
                </a:solidFill>
                <a:latin typeface="Times New Roman" panose="02020603050405020304" pitchFamily="18" charset="0"/>
                <a:cs typeface="Times New Roman" panose="02020603050405020304" pitchFamily="18" charset="0"/>
              </a:rPr>
              <a:t> Под диагностикой понимается процесс соотношения объекта с некоторым классом объектов и/или обнаружение неисправности в некоторой системе</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smtClean="0">
                <a:solidFill>
                  <a:schemeClr val="tx1"/>
                </a:solidFill>
                <a:latin typeface="Times New Roman" panose="02020603050405020304" pitchFamily="18" charset="0"/>
                <a:cs typeface="Times New Roman" panose="02020603050405020304" pitchFamily="18" charset="0"/>
              </a:rPr>
              <a:t>Мониторинг</a:t>
            </a:r>
            <a:r>
              <a:rPr lang="ru-RU" i="1" u="sng" dirty="0">
                <a:solidFill>
                  <a:schemeClr val="tx1"/>
                </a:solidFill>
                <a:latin typeface="Times New Roman" panose="02020603050405020304" pitchFamily="18" charset="0"/>
                <a:cs typeface="Times New Roman" panose="02020603050405020304" pitchFamily="18" charset="0"/>
              </a:rPr>
              <a:t>.</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Основная задача мониторинга — непрерывная интерпретация данных в реальном масштабе времени и сигнализация о выходе тех или иных параметров за допустимые пределы</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dirty="0">
                <a:solidFill>
                  <a:schemeClr val="tx1"/>
                </a:solidFill>
                <a:latin typeface="Times New Roman" panose="02020603050405020304" pitchFamily="18" charset="0"/>
                <a:cs typeface="Times New Roman" panose="02020603050405020304" pitchFamily="18" charset="0"/>
              </a:rPr>
              <a:t> </a:t>
            </a:r>
            <a:r>
              <a:rPr lang="ru-RU" i="1" u="sng" dirty="0" smtClean="0">
                <a:solidFill>
                  <a:schemeClr val="tx1"/>
                </a:solidFill>
                <a:latin typeface="Times New Roman" panose="02020603050405020304" pitchFamily="18" charset="0"/>
                <a:cs typeface="Times New Roman" panose="02020603050405020304" pitchFamily="18" charset="0"/>
              </a:rPr>
              <a:t>Проектирование</a:t>
            </a:r>
            <a:r>
              <a:rPr lang="ru-RU" i="1" u="sng" dirty="0">
                <a:solidFill>
                  <a:schemeClr val="tx1"/>
                </a:solidFill>
                <a:latin typeface="Times New Roman" panose="02020603050405020304" pitchFamily="18" charset="0"/>
                <a:cs typeface="Times New Roman" panose="02020603050405020304" pitchFamily="18" charset="0"/>
              </a:rPr>
              <a:t>.</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Проектирование состоит в подготовке спецификаций на создание «объектов» с заранее определёнными свойствами. Под спецификацией понимается весь набор необходимых документов—чертёж, пояснительная записка и т.д</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i="1" u="sng" dirty="0" smtClean="0">
                <a:solidFill>
                  <a:schemeClr val="tx1"/>
                </a:solidFill>
                <a:latin typeface="Times New Roman" panose="02020603050405020304" pitchFamily="18" charset="0"/>
                <a:cs typeface="Times New Roman" panose="02020603050405020304" pitchFamily="18" charset="0"/>
              </a:rPr>
              <a:t>Прогнозирование</a:t>
            </a:r>
            <a:r>
              <a:rPr lang="ru-RU" i="1" u="sng" dirty="0">
                <a:solidFill>
                  <a:schemeClr val="tx1"/>
                </a:solidFill>
                <a:latin typeface="Times New Roman" panose="02020603050405020304" pitchFamily="18" charset="0"/>
                <a:cs typeface="Times New Roman" panose="02020603050405020304" pitchFamily="18" charset="0"/>
              </a:rPr>
              <a:t>.</a:t>
            </a:r>
            <a:r>
              <a:rPr lang="ru-RU" dirty="0">
                <a:solidFill>
                  <a:schemeClr val="tx1"/>
                </a:solidFill>
                <a:latin typeface="Times New Roman" panose="02020603050405020304" pitchFamily="18" charset="0"/>
                <a:cs typeface="Times New Roman" panose="02020603050405020304" pitchFamily="18" charset="0"/>
              </a:rPr>
              <a:t> Прогнозирование позволяет предсказывать последствия некоторых событий или явлений на основании анализа имеющихся данных</a:t>
            </a:r>
            <a:r>
              <a:rPr lang="ru-RU" dirty="0" smtClean="0">
                <a:solidFill>
                  <a:schemeClr val="tx1"/>
                </a:solidFill>
                <a:latin typeface="Times New Roman" panose="02020603050405020304" pitchFamily="18" charset="0"/>
                <a:cs typeface="Times New Roman" panose="02020603050405020304" pitchFamily="18" charset="0"/>
              </a:rPr>
              <a:t>.</a:t>
            </a:r>
          </a:p>
          <a:p>
            <a:pPr marL="90488" indent="450850" algn="just"/>
            <a:r>
              <a:rPr lang="ru-RU" dirty="0">
                <a:solidFill>
                  <a:schemeClr val="tx1"/>
                </a:solidFill>
                <a:latin typeface="Times New Roman" panose="02020603050405020304" pitchFamily="18" charset="0"/>
                <a:cs typeface="Times New Roman" panose="02020603050405020304" pitchFamily="18" charset="0"/>
              </a:rPr>
              <a:t> </a:t>
            </a:r>
            <a:r>
              <a:rPr lang="ru-RU" i="1" u="sng" dirty="0" smtClean="0">
                <a:solidFill>
                  <a:schemeClr val="tx1"/>
                </a:solidFill>
                <a:latin typeface="Times New Roman" panose="02020603050405020304" pitchFamily="18" charset="0"/>
                <a:cs typeface="Times New Roman" panose="02020603050405020304" pitchFamily="18" charset="0"/>
              </a:rPr>
              <a:t>Планирование</a:t>
            </a:r>
            <a:r>
              <a:rPr lang="ru-RU" i="1" u="sng" dirty="0">
                <a:solidFill>
                  <a:schemeClr val="tx1"/>
                </a:solidFill>
                <a:latin typeface="Times New Roman" panose="02020603050405020304" pitchFamily="18" charset="0"/>
                <a:cs typeface="Times New Roman" panose="02020603050405020304" pitchFamily="18" charset="0"/>
              </a:rPr>
              <a:t>.</a:t>
            </a:r>
            <a:r>
              <a:rPr lang="ru-RU" i="1" dirty="0">
                <a:solidFill>
                  <a:schemeClr val="tx1"/>
                </a:solidFill>
                <a:latin typeface="Times New Roman" panose="02020603050405020304" pitchFamily="18" charset="0"/>
                <a:cs typeface="Times New Roman" panose="02020603050405020304" pitchFamily="18" charset="0"/>
              </a:rPr>
              <a:t> </a:t>
            </a:r>
            <a:r>
              <a:rPr lang="ru-RU" dirty="0">
                <a:solidFill>
                  <a:schemeClr val="tx1"/>
                </a:solidFill>
                <a:latin typeface="Times New Roman" panose="02020603050405020304" pitchFamily="18" charset="0"/>
                <a:cs typeface="Times New Roman" panose="02020603050405020304" pitchFamily="18" charset="0"/>
              </a:rPr>
              <a:t>Под планированием понимается нахождение планов действий, относящихся к объектам, способным выполнять некоторые функции</a:t>
            </a:r>
            <a:r>
              <a:rPr lang="ru-RU" dirty="0" smtClean="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29480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90488" indent="450850" algn="just"/>
            <a:r>
              <a:rPr lang="ru-RU" i="1" u="sng" dirty="0">
                <a:solidFill>
                  <a:schemeClr val="tx1"/>
                </a:solidFill>
                <a:latin typeface="Times New Roman" panose="02020603050405020304" pitchFamily="18" charset="0"/>
                <a:cs typeface="Times New Roman" panose="02020603050405020304" pitchFamily="18" charset="0"/>
              </a:rPr>
              <a:t>Обучение.</a:t>
            </a:r>
            <a:r>
              <a:rPr lang="ru-RU" dirty="0">
                <a:solidFill>
                  <a:schemeClr val="tx1"/>
                </a:solidFill>
                <a:latin typeface="Times New Roman" panose="02020603050405020304" pitchFamily="18" charset="0"/>
                <a:cs typeface="Times New Roman" panose="02020603050405020304" pitchFamily="18" charset="0"/>
              </a:rPr>
              <a:t> Под обучением понимается использование компьютера для обучения какой-то дисциплине или предмету. Системы обучения диагностируют ошибки при изучении какой-либо дисциплины с помощью ЭВМ и подсказывают правильные решения. </a:t>
            </a:r>
            <a:r>
              <a:rPr lang="ru-RU" dirty="0">
                <a:solidFill>
                  <a:schemeClr val="tx1"/>
                </a:solidFill>
              </a:rPr>
              <a:t>	</a:t>
            </a:r>
            <a:endParaRPr lang="ru-RU" dirty="0" smtClean="0">
              <a:solidFill>
                <a:schemeClr val="tx1"/>
              </a:solidFill>
            </a:endParaRPr>
          </a:p>
          <a:p>
            <a:pPr marL="90488" indent="450850" algn="just"/>
            <a:r>
              <a:rPr lang="ru-RU" i="1" u="sng" dirty="0" smtClean="0">
                <a:solidFill>
                  <a:schemeClr val="tx1"/>
                </a:solidFill>
                <a:latin typeface="Times New Roman" panose="02020603050405020304" pitchFamily="18" charset="0"/>
                <a:cs typeface="Times New Roman" panose="02020603050405020304" pitchFamily="18" charset="0"/>
              </a:rPr>
              <a:t>Управление</a:t>
            </a:r>
            <a:r>
              <a:rPr lang="ru-RU" i="1" u="sng" dirty="0">
                <a:solidFill>
                  <a:schemeClr val="tx1"/>
                </a:solidFill>
                <a:latin typeface="Times New Roman" panose="02020603050405020304" pitchFamily="18" charset="0"/>
                <a:cs typeface="Times New Roman" panose="02020603050405020304" pitchFamily="18" charset="0"/>
              </a:rPr>
              <a:t>.</a:t>
            </a:r>
            <a:r>
              <a:rPr lang="ru-RU" dirty="0">
                <a:solidFill>
                  <a:schemeClr val="tx1"/>
                </a:solidFill>
                <a:latin typeface="Times New Roman" panose="02020603050405020304" pitchFamily="18" charset="0"/>
                <a:cs typeface="Times New Roman" panose="02020603050405020304" pitchFamily="18" charset="0"/>
              </a:rPr>
              <a:t> Под управлением понимается функция организованной системы, поддерживающая определенный режим деятельности. Такого рода ЭС осуществляют управление поведением сложных систем в соответствии с заданными спецификациями.</a:t>
            </a:r>
          </a:p>
          <a:p>
            <a:pPr marL="90488" indent="450850" algn="just"/>
            <a:r>
              <a:rPr lang="ru-RU" i="1" u="sng" dirty="0" smtClean="0">
                <a:solidFill>
                  <a:schemeClr val="tx1"/>
                </a:solidFill>
                <a:latin typeface="Times New Roman" panose="02020603050405020304" pitchFamily="18" charset="0"/>
                <a:cs typeface="Times New Roman" panose="02020603050405020304" pitchFamily="18" charset="0"/>
              </a:rPr>
              <a:t>Поддержка </a:t>
            </a:r>
            <a:r>
              <a:rPr lang="ru-RU" i="1" u="sng" dirty="0">
                <a:solidFill>
                  <a:schemeClr val="tx1"/>
                </a:solidFill>
                <a:latin typeface="Times New Roman" panose="02020603050405020304" pitchFamily="18" charset="0"/>
                <a:cs typeface="Times New Roman" panose="02020603050405020304" pitchFamily="18" charset="0"/>
              </a:rPr>
              <a:t>принятия решений. </a:t>
            </a:r>
            <a:r>
              <a:rPr lang="ru-RU" dirty="0">
                <a:solidFill>
                  <a:schemeClr val="tx1"/>
                </a:solidFill>
                <a:latin typeface="Times New Roman" panose="02020603050405020304" pitchFamily="18" charset="0"/>
                <a:cs typeface="Times New Roman" panose="02020603050405020304" pitchFamily="18" charset="0"/>
              </a:rPr>
              <a:t>Поддержка принятия решения — это совокупность процедур, обеспечивающая лицо, принимающее решения, необходимой информацией и рекомендациями, облегчающие процесс принятия решения. Эти ЭС помогают специалистам выбрать и/или сформировать нужную альтернативу среди множества выборов при принятии ответственных решений.</a:t>
            </a:r>
          </a:p>
          <a:p>
            <a:endParaRPr lang="ru-RU" dirty="0"/>
          </a:p>
        </p:txBody>
      </p:sp>
    </p:spTree>
    <p:extLst>
      <p:ext uri="{BB962C8B-B14F-4D97-AF65-F5344CB8AC3E}">
        <p14:creationId xmlns:p14="http://schemas.microsoft.com/office/powerpoint/2010/main" val="3039017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735390"/>
            <a:ext cx="10058400" cy="1203649"/>
          </a:xfrm>
        </p:spPr>
        <p:txBody>
          <a:bodyPr>
            <a:normAutofit/>
          </a:bodyPr>
          <a:lstStyle/>
          <a:p>
            <a:pPr algn="ctr"/>
            <a:r>
              <a:rPr lang="ru-RU" sz="2800" dirty="0" smtClean="0">
                <a:solidFill>
                  <a:schemeClr val="tx1"/>
                </a:solidFill>
                <a:latin typeface="Times New Roman" panose="02020603050405020304" pitchFamily="18" charset="0"/>
                <a:cs typeface="Times New Roman" panose="02020603050405020304" pitchFamily="18" charset="0"/>
              </a:rPr>
              <a:t>Разработка </a:t>
            </a:r>
            <a:r>
              <a:rPr lang="ru-RU" sz="2800" dirty="0">
                <a:solidFill>
                  <a:schemeClr val="tx1"/>
                </a:solidFill>
                <a:latin typeface="Times New Roman" panose="02020603050405020304" pitchFamily="18" charset="0"/>
                <a:cs typeface="Times New Roman" panose="02020603050405020304" pitchFamily="18" charset="0"/>
              </a:rPr>
              <a:t>и проектирование ИИС</a:t>
            </a:r>
            <a:br>
              <a:rPr lang="ru-RU" sz="2800" dirty="0">
                <a:solidFill>
                  <a:schemeClr val="tx1"/>
                </a:solidFill>
                <a:latin typeface="Times New Roman" panose="02020603050405020304" pitchFamily="18" charset="0"/>
                <a:cs typeface="Times New Roman" panose="02020603050405020304" pitchFamily="18" charset="0"/>
              </a:rPr>
            </a:br>
            <a:r>
              <a:rPr lang="ru-RU" sz="2800" dirty="0" smtClean="0">
                <a:solidFill>
                  <a:schemeClr val="tx1"/>
                </a:solidFill>
                <a:latin typeface="Times New Roman" panose="02020603050405020304" pitchFamily="18" charset="0"/>
                <a:cs typeface="Times New Roman" panose="02020603050405020304" pitchFamily="18" charset="0"/>
              </a:rPr>
              <a:t>Этапы </a:t>
            </a:r>
            <a:r>
              <a:rPr lang="ru-RU" sz="2800" dirty="0">
                <a:solidFill>
                  <a:schemeClr val="tx1"/>
                </a:solidFill>
                <a:latin typeface="Times New Roman" panose="02020603050405020304" pitchFamily="18" charset="0"/>
                <a:cs typeface="Times New Roman" panose="02020603050405020304" pitchFamily="18" charset="0"/>
              </a:rPr>
              <a:t>проектирования ИИС</a:t>
            </a:r>
            <a:br>
              <a:rPr lang="ru-RU" sz="2800" dirty="0">
                <a:solidFill>
                  <a:schemeClr val="tx1"/>
                </a:solidFill>
                <a:latin typeface="Times New Roman" panose="02020603050405020304" pitchFamily="18" charset="0"/>
                <a:cs typeface="Times New Roman" panose="02020603050405020304" pitchFamily="18" charset="0"/>
              </a:rPr>
            </a:br>
            <a:endParaRPr lang="ru-RU" sz="28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90488" indent="450850" algn="just"/>
            <a:r>
              <a:rPr lang="ru-RU" dirty="0">
                <a:solidFill>
                  <a:schemeClr val="tx1"/>
                </a:solidFill>
                <a:latin typeface="Times New Roman" panose="02020603050405020304" pitchFamily="18" charset="0"/>
                <a:cs typeface="Times New Roman" panose="02020603050405020304" pitchFamily="18" charset="0"/>
              </a:rPr>
              <a:t>Процесс построения систем ИИ можно </a:t>
            </a:r>
            <a:r>
              <a:rPr lang="ru-RU" dirty="0" smtClean="0">
                <a:solidFill>
                  <a:schemeClr val="tx1"/>
                </a:solidFill>
                <a:latin typeface="Times New Roman" panose="02020603050405020304" pitchFamily="18" charset="0"/>
                <a:cs typeface="Times New Roman" panose="02020603050405020304" pitchFamily="18" charset="0"/>
              </a:rPr>
              <a:t>разделить </a:t>
            </a:r>
            <a:r>
              <a:rPr lang="ru-RU" dirty="0">
                <a:solidFill>
                  <a:schemeClr val="tx1"/>
                </a:solidFill>
                <a:latin typeface="Times New Roman" panose="02020603050405020304" pitchFamily="18" charset="0"/>
                <a:cs typeface="Times New Roman" panose="02020603050405020304" pitchFamily="18" charset="0"/>
              </a:rPr>
              <a:t>на пять этапов (см</a:t>
            </a:r>
            <a:r>
              <a:rPr lang="ru-RU" dirty="0" smtClean="0">
                <a:solidFill>
                  <a:schemeClr val="tx1"/>
                </a:solidFill>
                <a:latin typeface="Times New Roman" panose="02020603050405020304" pitchFamily="18" charset="0"/>
                <a:cs typeface="Times New Roman" panose="02020603050405020304" pitchFamily="18" charset="0"/>
              </a:rPr>
              <a:t>. Рис.1).</a:t>
            </a:r>
          </a:p>
          <a:p>
            <a:pPr marL="90488" indent="450850" algn="just"/>
            <a:endParaRPr lang="ru-RU" dirty="0">
              <a:solidFill>
                <a:schemeClr val="tx1"/>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2612571" y="2311462"/>
            <a:ext cx="6615405" cy="3408203"/>
          </a:xfrm>
          <a:prstGeom prst="rect">
            <a:avLst/>
          </a:prstGeom>
        </p:spPr>
      </p:pic>
    </p:spTree>
    <p:extLst>
      <p:ext uri="{BB962C8B-B14F-4D97-AF65-F5344CB8AC3E}">
        <p14:creationId xmlns:p14="http://schemas.microsoft.com/office/powerpoint/2010/main" val="2037132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147</TotalTime>
  <Words>1834</Words>
  <Application>Microsoft Office PowerPoint</Application>
  <PresentationFormat>Широкоэкранный</PresentationFormat>
  <Paragraphs>135</Paragraphs>
  <Slides>25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25</vt:i4>
      </vt:variant>
    </vt:vector>
  </HeadingPairs>
  <TitlesOfParts>
    <vt:vector size="30" baseType="lpstr">
      <vt:lpstr>Arial</vt:lpstr>
      <vt:lpstr>Calibri</vt:lpstr>
      <vt:lpstr>Calibri Light</vt:lpstr>
      <vt:lpstr>Times New Roman</vt:lpstr>
      <vt:lpstr>Ретро</vt:lpstr>
      <vt:lpstr>ФГАОУ ВО «Северо-восточный федеральный университет им. М. К. Аммосова Колледж инфраструктурных технологий  </vt:lpstr>
      <vt:lpstr>Содержание</vt:lpstr>
      <vt:lpstr>Интеллектуальные системы и их виды </vt:lpstr>
      <vt:lpstr>Виды интеллектуальных систем:</vt:lpstr>
      <vt:lpstr>Презентация PowerPoint</vt:lpstr>
      <vt:lpstr>Интеллектуальные информационные системы (ИИС) поддержки принятия решений</vt:lpstr>
      <vt:lpstr>Презентация PowerPoint</vt:lpstr>
      <vt:lpstr>Презентация PowerPoint</vt:lpstr>
      <vt:lpstr>Разработка и проектирование ИИС Этапы проектирования ИИС </vt:lpstr>
      <vt:lpstr>Презентация PowerPoint</vt:lpstr>
      <vt:lpstr>Стадии существования ИИС</vt:lpstr>
      <vt:lpstr>Презентация PowerPoint</vt:lpstr>
      <vt:lpstr>Инструментальные средства проектирования ИИС</vt:lpstr>
      <vt:lpstr>Архитектура ИИС Структура интеллектуальной системы</vt:lpstr>
      <vt:lpstr>Структура БЗ и взаимодействие с другими компонентами интеллектуальной системы</vt:lpstr>
      <vt:lpstr>Презентация PowerPoint</vt:lpstr>
      <vt:lpstr>Модели представления знаний в ИИС</vt:lpstr>
      <vt:lpstr>Презентация PowerPoint</vt:lpstr>
      <vt:lpstr>Обработка знаний и вывод решений в ИИС</vt:lpstr>
      <vt:lpstr>Презентация PowerPoint</vt:lpstr>
      <vt:lpstr>Интеллектуальный интерфейс</vt:lpstr>
      <vt:lpstr>Презентация PowerPoint</vt:lpstr>
      <vt:lpstr>Классификация ИИС</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ФГАОУ ВО «Северо-восточный федеральный университет им. М. К. Аммосова Колледж инфраструктурных технологий</dc:title>
  <dc:creator>Asus</dc:creator>
  <cp:lastModifiedBy>Asus</cp:lastModifiedBy>
  <cp:revision>17</cp:revision>
  <dcterms:created xsi:type="dcterms:W3CDTF">2022-09-27T09:48:55Z</dcterms:created>
  <dcterms:modified xsi:type="dcterms:W3CDTF">2022-09-27T12:17:24Z</dcterms:modified>
</cp:coreProperties>
</file>