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9f4e631e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9f4e631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9f4e631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9f4e631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9f4e631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9f4e631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9f4e631e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9f4e631e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9f4e631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9f4e631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9f4e631e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9f4e631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2o.ai/blog/2023/navigating-the-challenges-of-time-series-forecasting/?utm_source=chatgpt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Chronos: Learning the Language of Time Series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Challenges, Architecture, and Insights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71075" y="4181925"/>
            <a:ext cx="522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Osama Sayah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29/1/2025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78375" y="182600"/>
            <a:ext cx="8520600" cy="8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Introduction</a:t>
            </a:r>
            <a:endParaRPr sz="37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190625"/>
            <a:ext cx="85206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What is Time Series Forecasting?</a:t>
            </a:r>
            <a:br>
              <a:rPr b="1"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Time series forecasting is predicting future values based on past data that is collected over time in a sequence (e.g., daily stock prices, hourly temperature readings, or monthly sales figures).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Why is it Important?</a:t>
            </a:r>
            <a:br>
              <a:rPr b="1"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It helps businesses and organizations make informed decisions by predicting demand, trends, or potential issues. For example: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Retail</a:t>
            </a:r>
            <a:r>
              <a:rPr lang="en" sz="1400">
                <a:solidFill>
                  <a:schemeClr val="dk1"/>
                </a:solidFill>
              </a:rPr>
              <a:t>: Predicting product demand to manage inventory.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Finance</a:t>
            </a:r>
            <a:r>
              <a:rPr lang="en" sz="1400">
                <a:solidFill>
                  <a:schemeClr val="dk1"/>
                </a:solidFill>
              </a:rPr>
              <a:t>: Forecasting stock prices for investment decisions.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Energy</a:t>
            </a:r>
            <a:r>
              <a:rPr lang="en" sz="1400">
                <a:solidFill>
                  <a:schemeClr val="dk1"/>
                </a:solidFill>
              </a:rPr>
              <a:t>: Estimating electricity usage to avoid blackouts.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Weather</a:t>
            </a:r>
            <a:r>
              <a:rPr lang="en" sz="1400">
                <a:solidFill>
                  <a:schemeClr val="dk1"/>
                </a:solidFill>
              </a:rPr>
              <a:t>: Predicting storms or rainfall to prepare for emergencies.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Accurate forecasting saves resources, reduces risks, and improves efficiency.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Time Series Forecasting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93925"/>
            <a:ext cx="8520600" cy="45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/>
          </a:bodyPr>
          <a:lstStyle/>
          <a:p>
            <a:pPr indent="-304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5"/>
              <a:buChar char="●"/>
            </a:pPr>
            <a:r>
              <a:rPr b="1" lang="en" sz="4823">
                <a:solidFill>
                  <a:schemeClr val="dk1"/>
                </a:solidFill>
              </a:rPr>
              <a:t>Non-Stationarity</a:t>
            </a:r>
            <a:r>
              <a:rPr lang="en" sz="4823">
                <a:solidFill>
                  <a:schemeClr val="dk1"/>
                </a:solidFill>
              </a:rPr>
              <a:t>: Time series data often exhibit trends and seasonal patterns that change over time, making it difficult to model accurately.</a:t>
            </a:r>
            <a:br>
              <a:rPr lang="en" sz="4823">
                <a:solidFill>
                  <a:schemeClr val="dk1"/>
                </a:solidFill>
              </a:rPr>
            </a:br>
            <a:endParaRPr sz="4823" u="sng">
              <a:solidFill>
                <a:schemeClr val="hlink"/>
              </a:solidFill>
            </a:endParaRPr>
          </a:p>
          <a:p>
            <a:pPr indent="-304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5"/>
              <a:buChar char="●"/>
            </a:pPr>
            <a:r>
              <a:rPr b="1" lang="en" sz="4823">
                <a:solidFill>
                  <a:schemeClr val="dk1"/>
                </a:solidFill>
              </a:rPr>
              <a:t>Noise and Distorted Signals</a:t>
            </a:r>
            <a:r>
              <a:rPr lang="en" sz="4823">
                <a:solidFill>
                  <a:schemeClr val="dk1"/>
                </a:solidFill>
              </a:rPr>
              <a:t>: Random fluctuations or 'noise' can obscure underlying patterns, leading to imprecise forecasts.</a:t>
            </a:r>
            <a:br>
              <a:rPr lang="en" sz="4823">
                <a:solidFill>
                  <a:schemeClr val="dk1"/>
                </a:solidFill>
              </a:rPr>
            </a:br>
            <a:endParaRPr sz="4823" u="sng">
              <a:solidFill>
                <a:schemeClr val="hlink"/>
              </a:solidFill>
            </a:endParaRPr>
          </a:p>
          <a:p>
            <a:pPr indent="-304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5"/>
              <a:buChar char="●"/>
            </a:pPr>
            <a:r>
              <a:rPr b="1" lang="en" sz="4823">
                <a:solidFill>
                  <a:schemeClr val="dk1"/>
                </a:solidFill>
              </a:rPr>
              <a:t>Data Sparsity and Missing Values</a:t>
            </a:r>
            <a:r>
              <a:rPr lang="en" sz="4823">
                <a:solidFill>
                  <a:schemeClr val="dk1"/>
                </a:solidFill>
              </a:rPr>
              <a:t>: Incomplete or sparse data can hinder the development of reliable forecasting models.</a:t>
            </a:r>
            <a:br>
              <a:rPr lang="en" sz="4823">
                <a:solidFill>
                  <a:schemeClr val="dk1"/>
                </a:solidFill>
              </a:rPr>
            </a:br>
            <a:endParaRPr sz="4823" u="sng">
              <a:solidFill>
                <a:schemeClr val="hlink"/>
              </a:solidFill>
            </a:endParaRPr>
          </a:p>
          <a:p>
            <a:pPr indent="-304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5"/>
              <a:buChar char="●"/>
            </a:pPr>
            <a:r>
              <a:rPr b="1" lang="en" sz="4823">
                <a:solidFill>
                  <a:schemeClr val="dk1"/>
                </a:solidFill>
              </a:rPr>
              <a:t>High Dimensionality</a:t>
            </a:r>
            <a:r>
              <a:rPr lang="en" sz="4823">
                <a:solidFill>
                  <a:schemeClr val="dk1"/>
                </a:solidFill>
              </a:rPr>
              <a:t>: Managing and analyzing large volumes of time series data can be computationally intensive and complex.</a:t>
            </a:r>
            <a:br>
              <a:rPr lang="en" sz="4823">
                <a:solidFill>
                  <a:schemeClr val="dk1"/>
                </a:solidFill>
              </a:rPr>
            </a:br>
            <a:endParaRPr sz="4823" u="sng">
              <a:solidFill>
                <a:schemeClr val="hlink"/>
              </a:solidFill>
            </a:endParaRPr>
          </a:p>
          <a:p>
            <a:pPr indent="-304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5"/>
              <a:buChar char="●"/>
            </a:pPr>
            <a:r>
              <a:rPr b="1" lang="en" sz="4823">
                <a:solidFill>
                  <a:schemeClr val="dk1"/>
                </a:solidFill>
              </a:rPr>
              <a:t>Model Selection and Overfitting</a:t>
            </a:r>
            <a:r>
              <a:rPr lang="en" sz="4823">
                <a:solidFill>
                  <a:schemeClr val="dk1"/>
                </a:solidFill>
              </a:rPr>
              <a:t>: Choosing the appropriate model is crucial, as overfitting can lead to poor predictive performance on unseen data.</a:t>
            </a:r>
            <a:br>
              <a:rPr lang="en" sz="4823">
                <a:solidFill>
                  <a:schemeClr val="dk1"/>
                </a:solidFill>
              </a:rPr>
            </a:br>
            <a:endParaRPr sz="4823" u="sng">
              <a:solidFill>
                <a:schemeClr val="hlink"/>
              </a:solidFill>
            </a:endParaRPr>
          </a:p>
          <a:p>
            <a:pPr indent="-304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5"/>
              <a:buChar char="●"/>
            </a:pPr>
            <a:r>
              <a:rPr b="1" lang="en" sz="4823">
                <a:solidFill>
                  <a:schemeClr val="dk1"/>
                </a:solidFill>
              </a:rPr>
              <a:t>Computational Complexity</a:t>
            </a:r>
            <a:r>
              <a:rPr lang="en" sz="4823">
                <a:solidFill>
                  <a:schemeClr val="dk1"/>
                </a:solidFill>
              </a:rPr>
              <a:t>: Advanced models, especially those involving deep learning, can be resource-intensive and require significant computational power.</a:t>
            </a:r>
            <a:br>
              <a:rPr lang="en" sz="4823">
                <a:solidFill>
                  <a:schemeClr val="dk1"/>
                </a:solidFill>
              </a:rPr>
            </a:br>
            <a:r>
              <a:rPr lang="en" sz="4823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4823" u="sng">
              <a:solidFill>
                <a:schemeClr val="hlink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7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 Introducing Chronos</a:t>
            </a:r>
            <a:endParaRPr sz="27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5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Chronos is a cutting-edge framework designed for probabilistic time series forecasting. Unlike traditional methods that rely heavily on statistical models or task-specific deep learning architectures, Chronos leverages pretrained transformer-based language models. The framework introduces a minimalistic yet effective adaptation of language models to the sequential nature of time series data.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7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Chronos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819150"/>
            <a:ext cx="8520600" cy="4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170">
                <a:solidFill>
                  <a:schemeClr val="dk1"/>
                </a:solidFill>
              </a:rPr>
              <a:t>Pretrained Language Models for Time Series</a:t>
            </a:r>
            <a:r>
              <a:rPr lang="en" sz="1170">
                <a:solidFill>
                  <a:schemeClr val="dk1"/>
                </a:solidFill>
              </a:rPr>
              <a:t>: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Chronos adapts the transformer architecture, originally designed for natural language processing, to forecast time series.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It tokenizes time series into discrete bins, enabling existing language models to process sequential numerical data.</a:t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170">
                <a:solidFill>
                  <a:schemeClr val="dk1"/>
                </a:solidFill>
              </a:rPr>
              <a:t>Zero-shot Forecasting</a:t>
            </a:r>
            <a:r>
              <a:rPr lang="en" sz="1170">
                <a:solidFill>
                  <a:schemeClr val="dk1"/>
                </a:solidFill>
              </a:rPr>
              <a:t>: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Chronos excels in predicting future values for unseen datasets without requiring task-specific fine-tuning.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Its ability to generalize makes it a powerful tool across diverse domains like retail, finance, and energy.</a:t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170">
                <a:solidFill>
                  <a:schemeClr val="dk1"/>
                </a:solidFill>
              </a:rPr>
              <a:t>Probabilistic Forecasting</a:t>
            </a:r>
            <a:r>
              <a:rPr lang="en" sz="1170">
                <a:solidFill>
                  <a:schemeClr val="dk1"/>
                </a:solidFill>
              </a:rPr>
              <a:t>: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Instead of predicting point values, Chronos provides probabilistic forecasts, capturing the uncertainty in predictions.</a:t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170">
                <a:solidFill>
                  <a:schemeClr val="dk1"/>
                </a:solidFill>
              </a:rPr>
              <a:t>Integration with Large-scale Datasets</a:t>
            </a:r>
            <a:r>
              <a:rPr lang="en" sz="1170">
                <a:solidFill>
                  <a:schemeClr val="dk1"/>
                </a:solidFill>
              </a:rPr>
              <a:t>: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The model is trained on a mix of public datasets and synthetic data generated via advanced augmentation techniques, enhancing its robustness and accuracy.</a:t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170">
                <a:solidFill>
                  <a:schemeClr val="dk1"/>
                </a:solidFill>
              </a:rPr>
              <a:t>Efficient Design</a:t>
            </a:r>
            <a:r>
              <a:rPr lang="en" sz="1170">
                <a:solidFill>
                  <a:schemeClr val="dk1"/>
                </a:solidFill>
              </a:rPr>
              <a:t>: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By using scaling and quantization, Chronos transforms time series into a "language" that pretrained models can interpret. This approach minimizes the need for architecture-specific changes.</a:t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Architecture of Chronos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646250"/>
            <a:ext cx="8520600" cy="4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219">
                <a:solidFill>
                  <a:schemeClr val="dk1"/>
                </a:solidFill>
              </a:rPr>
              <a:t>Tokenization</a:t>
            </a:r>
            <a:r>
              <a:rPr lang="en" sz="1219">
                <a:solidFill>
                  <a:schemeClr val="dk1"/>
                </a:solidFill>
              </a:rPr>
              <a:t>:</a:t>
            </a:r>
            <a:endParaRPr sz="1219">
              <a:solidFill>
                <a:schemeClr val="dk1"/>
              </a:solidFill>
            </a:endParaRPr>
          </a:p>
          <a:p>
            <a:pPr indent="-30606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lang="en" sz="1219">
                <a:solidFill>
                  <a:schemeClr val="dk1"/>
                </a:solidFill>
              </a:rPr>
              <a:t>Chronos uses scaling (e.g., mean scaling) and quantization to convert continuous time series data into a fixed vocabulary of discrete tokens.</a:t>
            </a:r>
            <a:endParaRPr sz="1219">
              <a:solidFill>
                <a:schemeClr val="dk1"/>
              </a:solidFill>
            </a:endParaRPr>
          </a:p>
          <a:p>
            <a:pPr indent="-30606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lang="en" sz="1219">
                <a:solidFill>
                  <a:schemeClr val="dk1"/>
                </a:solidFill>
              </a:rPr>
              <a:t>Uniform binning is employed to ensure compatibility across diverse datasets.</a:t>
            </a:r>
            <a:endParaRPr sz="121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219">
                <a:solidFill>
                  <a:schemeClr val="dk1"/>
                </a:solidFill>
              </a:rPr>
              <a:t>Language Model Backbone</a:t>
            </a:r>
            <a:r>
              <a:rPr lang="en" sz="1219">
                <a:solidFill>
                  <a:schemeClr val="dk1"/>
                </a:solidFill>
              </a:rPr>
              <a:t>:</a:t>
            </a:r>
            <a:endParaRPr sz="1219">
              <a:solidFill>
                <a:schemeClr val="dk1"/>
              </a:solidFill>
            </a:endParaRPr>
          </a:p>
          <a:p>
            <a:pPr indent="-30606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lang="en" sz="1219">
                <a:solidFill>
                  <a:schemeClr val="dk1"/>
                </a:solidFill>
              </a:rPr>
              <a:t>Chronos is built on the T5 transformer family but can adapt other architectures like GPT-2.</a:t>
            </a:r>
            <a:endParaRPr sz="1219">
              <a:solidFill>
                <a:schemeClr val="dk1"/>
              </a:solidFill>
            </a:endParaRPr>
          </a:p>
          <a:p>
            <a:pPr indent="-30606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lang="en" sz="1219">
                <a:solidFill>
                  <a:schemeClr val="dk1"/>
                </a:solidFill>
              </a:rPr>
              <a:t>It operates as an encoder-decoder model or a decoder-only model, depending on the task.</a:t>
            </a:r>
            <a:endParaRPr sz="121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219">
                <a:solidFill>
                  <a:schemeClr val="dk1"/>
                </a:solidFill>
              </a:rPr>
              <a:t>Training Objective</a:t>
            </a:r>
            <a:r>
              <a:rPr lang="en" sz="1219">
                <a:solidFill>
                  <a:schemeClr val="dk1"/>
                </a:solidFill>
              </a:rPr>
              <a:t>:</a:t>
            </a:r>
            <a:endParaRPr sz="1219">
              <a:solidFill>
                <a:schemeClr val="dk1"/>
              </a:solidFill>
            </a:endParaRPr>
          </a:p>
          <a:p>
            <a:pPr indent="-30606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lang="en" sz="1219">
                <a:solidFill>
                  <a:schemeClr val="dk1"/>
                </a:solidFill>
              </a:rPr>
              <a:t>The framework minimizes cross-entropy loss, treating time series forecasting as a token classification problem.</a:t>
            </a:r>
            <a:endParaRPr sz="1219">
              <a:solidFill>
                <a:schemeClr val="dk1"/>
              </a:solidFill>
            </a:endParaRPr>
          </a:p>
          <a:p>
            <a:pPr indent="-30606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lang="en" sz="1219">
                <a:solidFill>
                  <a:schemeClr val="dk1"/>
                </a:solidFill>
              </a:rPr>
              <a:t>It effectively combines regression with classification, ensuring flexibility to learn diverse data patterns.</a:t>
            </a:r>
            <a:endParaRPr sz="121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219">
                <a:solidFill>
                  <a:schemeClr val="dk1"/>
                </a:solidFill>
              </a:rPr>
              <a:t>Probabilistic Sampling</a:t>
            </a:r>
            <a:r>
              <a:rPr lang="en" sz="1219">
                <a:solidFill>
                  <a:schemeClr val="dk1"/>
                </a:solidFill>
              </a:rPr>
              <a:t>:</a:t>
            </a:r>
            <a:endParaRPr sz="1219">
              <a:solidFill>
                <a:schemeClr val="dk1"/>
              </a:solidFill>
            </a:endParaRPr>
          </a:p>
          <a:p>
            <a:pPr indent="-30606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lang="en" sz="1219">
                <a:solidFill>
                  <a:schemeClr val="dk1"/>
                </a:solidFill>
              </a:rPr>
              <a:t>During inference, Chronos generates probabilistic distributions of future values by autoregressively sampling tokens, which are then mapped back to real values.</a:t>
            </a:r>
            <a:endParaRPr sz="121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219">
                <a:solidFill>
                  <a:schemeClr val="dk1"/>
                </a:solidFill>
              </a:rPr>
              <a:t>Data Augmentation</a:t>
            </a:r>
            <a:r>
              <a:rPr lang="en" sz="1219">
                <a:solidFill>
                  <a:schemeClr val="dk1"/>
                </a:solidFill>
              </a:rPr>
              <a:t>:</a:t>
            </a:r>
            <a:endParaRPr sz="1219">
              <a:solidFill>
                <a:schemeClr val="dk1"/>
              </a:solidFill>
            </a:endParaRPr>
          </a:p>
          <a:p>
            <a:pPr indent="-30606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lang="en" sz="1219">
                <a:solidFill>
                  <a:schemeClr val="dk1"/>
                </a:solidFill>
              </a:rPr>
              <a:t>Techniques like TSMixup and KernelSynth enhance the diversity of the training dataset.</a:t>
            </a:r>
            <a:endParaRPr sz="1219">
              <a:solidFill>
                <a:schemeClr val="dk1"/>
              </a:solidFill>
            </a:endParaRPr>
          </a:p>
          <a:p>
            <a:pPr indent="-30606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lang="en" sz="1219">
                <a:solidFill>
                  <a:schemeClr val="dk1"/>
                </a:solidFill>
              </a:rPr>
              <a:t>These methods generate synthetic time series by combining real datasets or using Gaussian processes.</a:t>
            </a:r>
            <a:endParaRPr sz="121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95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Insights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Covariate models outperformed zero-shot and fine-tuned models.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Fine-tuning improved accuracy over zero-shot models for noisy data.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Observed trade-offs: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Zero-shot</a:t>
            </a:r>
            <a:r>
              <a:rPr lang="en" sz="1700">
                <a:solidFill>
                  <a:schemeClr val="dk1"/>
                </a:solidFill>
              </a:rPr>
              <a:t>: Fast but less accurate.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Fine-tuned</a:t>
            </a:r>
            <a:r>
              <a:rPr lang="en" sz="1700">
                <a:solidFill>
                  <a:schemeClr val="dk1"/>
                </a:solidFill>
              </a:rPr>
              <a:t>: More accurate but requires training time.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Chronos effectively handled noise in synthetic data.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