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9f4e631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9f4e631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9f4e631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9f4e631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9f4e631e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9f4e631e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f4e631e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f4e631e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9f4e631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9f4e631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f4e631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9f4e631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9f4e631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9f4e631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9f4e631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9f4e631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f4e631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f4e631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f4e631e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9f4e631e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2o.ai/blog/2023/navigating-the-challenges-of-time-series-forecasting/?utm_source=chatgp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2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Chronos: Learning the Language of Time Series</a:t>
            </a:r>
            <a:endParaRPr sz="5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Challenges, Architecture, and Insights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71075" y="4181925"/>
            <a:ext cx="522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Osama Sayah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29/1/2025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7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of Chronos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819150"/>
            <a:ext cx="8520600" cy="4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Pretrained Language Models for Time Series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Chronos adapts the transformer architecture, originally designed for natural language processing, to forecast time series.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It tokenizes time series into discrete bins, enabling existing language models to process sequential numerical data.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Zero-shot Forecasting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Chronos excels in predicting future values for unseen datasets without requiring task-specific fine-tuning.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Its ability to generalize makes it a powerful tool across diverse domains like retail, finance, and energy.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Probabilistic Forecasting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Instead of predicting point values, Chronos provides probabilistic forecasts, capturing the uncertainty in predictions.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Integration with Large-scale Datasets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The model is trained on a mix of public datasets and synthetic data generated via advanced augmentation techniques, enhancing its robustness and accuracy.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170">
                <a:solidFill>
                  <a:schemeClr val="dk1"/>
                </a:solidFill>
              </a:rPr>
              <a:t>Efficient Design</a:t>
            </a:r>
            <a:r>
              <a:rPr lang="en" sz="1170">
                <a:solidFill>
                  <a:schemeClr val="dk1"/>
                </a:solidFill>
              </a:rPr>
              <a:t>:</a:t>
            </a:r>
            <a:endParaRPr sz="1170">
              <a:solidFill>
                <a:schemeClr val="dk1"/>
              </a:solidFill>
            </a:endParaRPr>
          </a:p>
          <a:p>
            <a:pPr indent="-3028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70"/>
              <a:buChar char="●"/>
            </a:pPr>
            <a:r>
              <a:rPr lang="en" sz="1170">
                <a:solidFill>
                  <a:schemeClr val="dk1"/>
                </a:solidFill>
              </a:rPr>
              <a:t>By using scaling and quantization, Chronos transforms time series into a "language" that pretrained models can interpret. This approach minimizes the need for architecture-specific changes.</a:t>
            </a:r>
            <a:endParaRPr sz="11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122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/>
              <a:t>Insights and takeaways</a:t>
            </a:r>
            <a:endParaRPr sz="5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78375" y="182600"/>
            <a:ext cx="8520600" cy="8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Introduction</a:t>
            </a:r>
            <a:endParaRPr sz="37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190625"/>
            <a:ext cx="85206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What is Time Series Forecasting?</a:t>
            </a:r>
            <a:br>
              <a:rPr b="1"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Time series forecasting is predicting future values based on past data that is collected over time in a sequence (e.g., daily stock prices, hourly temperature readings, or monthly sales figures).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Why is it Important?</a:t>
            </a:r>
            <a:br>
              <a:rPr b="1"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It helps businesses and organizations make informed decisions by predicting demand, trends, or potential issues. For example: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Retail</a:t>
            </a:r>
            <a:r>
              <a:rPr lang="en" sz="1400">
                <a:solidFill>
                  <a:schemeClr val="dk1"/>
                </a:solidFill>
              </a:rPr>
              <a:t>: Predicting product demand to manage inventory.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Finance</a:t>
            </a:r>
            <a:r>
              <a:rPr lang="en" sz="1400">
                <a:solidFill>
                  <a:schemeClr val="dk1"/>
                </a:solidFill>
              </a:rPr>
              <a:t>: Forecasting stock prices for investment decisions.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Energy</a:t>
            </a:r>
            <a:r>
              <a:rPr lang="en" sz="1400">
                <a:solidFill>
                  <a:schemeClr val="dk1"/>
                </a:solidFill>
              </a:rPr>
              <a:t>: Estimating electricity usage to avoid blackouts.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Weather</a:t>
            </a:r>
            <a:r>
              <a:rPr lang="en" sz="1400">
                <a:solidFill>
                  <a:schemeClr val="dk1"/>
                </a:solidFill>
              </a:rPr>
              <a:t>: Predicting storms or rainfall to prepare for emergencies.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Accurate forecasting saves resources, reduces risks, and improves efficiency.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Different Time Series Forecasting Models</a:t>
            </a:r>
            <a:endParaRPr sz="3900"/>
          </a:p>
        </p:txBody>
      </p:sp>
      <p:sp>
        <p:nvSpPr>
          <p:cNvPr id="68" name="Google Shape;68;p15"/>
          <p:cNvSpPr txBox="1"/>
          <p:nvPr/>
        </p:nvSpPr>
        <p:spPr>
          <a:xfrm>
            <a:off x="0" y="647775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1. Statistical Models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(Simple, interpretable, best for small datasets)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ARIMA (AutoRegressive Integrated Moving Average)</a:t>
            </a:r>
            <a:r>
              <a:rPr lang="en" sz="1100">
                <a:solidFill>
                  <a:schemeClr val="dk1"/>
                </a:solidFill>
              </a:rPr>
              <a:t> – Uses past values and errors to predict future trends.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ETS (Exponential Smoothing)</a:t>
            </a:r>
            <a:r>
              <a:rPr lang="en" sz="1100">
                <a:solidFill>
                  <a:schemeClr val="dk1"/>
                </a:solidFill>
              </a:rPr>
              <a:t> – Gives more weight to recent observations, useful for trend &amp; seasonality.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STL Decomposition</a:t>
            </a:r>
            <a:r>
              <a:rPr lang="en" sz="1100">
                <a:solidFill>
                  <a:schemeClr val="dk1"/>
                </a:solidFill>
              </a:rPr>
              <a:t> – Breaks data into trend, seasonality, and noise components.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2. Machine Learning Models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(Handles complex relationships, needs feature engineering)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XGBoost &amp; LightGBM</a:t>
            </a:r>
            <a:r>
              <a:rPr lang="en" sz="1100">
                <a:solidFill>
                  <a:schemeClr val="dk1"/>
                </a:solidFill>
              </a:rPr>
              <a:t> – Gradient boosting models that learn patterns from multiple features.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Random Forest</a:t>
            </a:r>
            <a:r>
              <a:rPr lang="en" sz="1100">
                <a:solidFill>
                  <a:schemeClr val="dk1"/>
                </a:solidFill>
              </a:rPr>
              <a:t> – Decision tree-based model capturing nonlinear trends in multivariate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3. Deep Learning Models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(Best for large datasets, long-term forecasting, handles complex dependencies)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RNNs (Recurrent Neural Networks)</a:t>
            </a:r>
            <a:r>
              <a:rPr lang="en" sz="1100">
                <a:solidFill>
                  <a:schemeClr val="dk1"/>
                </a:solidFill>
              </a:rPr>
              <a:t> – Captures sequential dependencies but struggles with long-term patterns.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LSTMs (Long Short-Term Memory)</a:t>
            </a:r>
            <a:r>
              <a:rPr lang="en" sz="1100">
                <a:solidFill>
                  <a:schemeClr val="dk1"/>
                </a:solidFill>
              </a:rPr>
              <a:t> – Overcomes RNN limitations by remembering long-term dependencies.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GRUs (Gated Recurrent Units)</a:t>
            </a:r>
            <a:r>
              <a:rPr lang="en" sz="1100">
                <a:solidFill>
                  <a:schemeClr val="dk1"/>
                </a:solidFill>
              </a:rPr>
              <a:t> – Faster alternative to LSTMs, balances accuracy &amp; efficiency.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Transformers (TFT - Temporal Fusion Transformer)</a:t>
            </a:r>
            <a:r>
              <a:rPr lang="en" sz="1100">
                <a:solidFill>
                  <a:schemeClr val="dk1"/>
                </a:solidFill>
              </a:rPr>
              <a:t> – State-of-the-art model using attention mechanisms for complex dependencies.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4. AutoML-Based Models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(Automates model selection &amp; tuning, easy to use)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Facebook Prophet</a:t>
            </a:r>
            <a:r>
              <a:rPr lang="en" sz="1100">
                <a:solidFill>
                  <a:schemeClr val="dk1"/>
                </a:solidFill>
              </a:rPr>
              <a:t> – Designed for business forecasting with easy parameter tuning.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in Time Series Forecasting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093925"/>
            <a:ext cx="8520600" cy="43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10000"/>
          </a:bodyPr>
          <a:lstStyle/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Non-Stationarity</a:t>
            </a:r>
            <a:r>
              <a:rPr lang="en" sz="4823">
                <a:solidFill>
                  <a:schemeClr val="dk1"/>
                </a:solidFill>
              </a:rPr>
              <a:t>: Time series data often exhibit trends and seasonal patterns that change over time, making it difficult to model accurately.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Noise and Distorted Signals</a:t>
            </a:r>
            <a:r>
              <a:rPr lang="en" sz="4823">
                <a:solidFill>
                  <a:schemeClr val="dk1"/>
                </a:solidFill>
              </a:rPr>
              <a:t>: Random fluctuations or 'noise' can obscure underlying patterns, leading to imprecise forecasts.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Data Sparsity and Missing Values</a:t>
            </a:r>
            <a:r>
              <a:rPr lang="en" sz="4823">
                <a:solidFill>
                  <a:schemeClr val="dk1"/>
                </a:solidFill>
              </a:rPr>
              <a:t>: Incomplete or sparse data can hinder the development of reliable forecasting models.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High Dimensionality</a:t>
            </a:r>
            <a:r>
              <a:rPr lang="en" sz="4823">
                <a:solidFill>
                  <a:schemeClr val="dk1"/>
                </a:solidFill>
              </a:rPr>
              <a:t>: Managing and analyzing large volumes of time series data can be computationally intensive and complex.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Model Selection and Overfitting</a:t>
            </a:r>
            <a:r>
              <a:rPr lang="en" sz="4823">
                <a:solidFill>
                  <a:schemeClr val="dk1"/>
                </a:solidFill>
              </a:rPr>
              <a:t>: Choosing the appropriate model is crucial, as overfitting can lead to poor predictive performance on unseen data.</a:t>
            </a:r>
            <a:br>
              <a:rPr lang="en" sz="4823">
                <a:solidFill>
                  <a:schemeClr val="dk1"/>
                </a:solidFill>
              </a:rPr>
            </a:br>
            <a:endParaRPr sz="4823" u="sng">
              <a:solidFill>
                <a:schemeClr val="hlink"/>
              </a:solidFill>
            </a:endParaRPr>
          </a:p>
          <a:p>
            <a:pPr indent="-304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195"/>
              <a:buChar char="●"/>
            </a:pPr>
            <a:r>
              <a:rPr b="1" lang="en" sz="4823">
                <a:solidFill>
                  <a:schemeClr val="dk1"/>
                </a:solidFill>
              </a:rPr>
              <a:t>Computational Complexity</a:t>
            </a:r>
            <a:r>
              <a:rPr lang="en" sz="4823">
                <a:solidFill>
                  <a:schemeClr val="dk1"/>
                </a:solidFill>
              </a:rPr>
              <a:t>: Advanced models, especially those involving deep learning, can be resource-intensive and require significant computational power.</a:t>
            </a:r>
            <a:br>
              <a:rPr lang="en" sz="4823">
                <a:solidFill>
                  <a:schemeClr val="dk1"/>
                </a:solidFill>
              </a:rPr>
            </a:br>
            <a:r>
              <a:rPr lang="en" sz="4823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4823" u="sng">
              <a:solidFill>
                <a:schemeClr val="hlink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7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 Introducing Chronos</a:t>
            </a:r>
            <a:endParaRPr sz="27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525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Chronos is a family of pretrained time series forecasting models based on language model architectures. A time series is transformed into a sequence of tokens via scaling and quantization, and a language model is trained on these tokens using the cross-entropy loss. Once trained, probabilistic forecasts are obtained by sampling multiple future trajectories given the historical context. Chronos models have been trained on a large corpus of publicly available time series data, as well as synthetic data generated using Gaussian processes.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40250" y="646250"/>
            <a:ext cx="85206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/>
              <a:t>Architecture of Chronos</a:t>
            </a:r>
            <a:endParaRPr b="1" sz="4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646250"/>
            <a:ext cx="8520600" cy="4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7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95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tokenization:</a:t>
            </a:r>
            <a:endParaRPr sz="402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0"/>
            <a:ext cx="4495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0" y="828675"/>
            <a:ext cx="46482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Mean Scaling: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Scaling normalizes the time series data to </a:t>
            </a:r>
            <a:r>
              <a:rPr lang="en" sz="1300">
                <a:solidFill>
                  <a:schemeClr val="dk1"/>
                </a:solidFill>
              </a:rPr>
              <a:t>reduce</a:t>
            </a:r>
            <a:r>
              <a:rPr lang="en" sz="1300">
                <a:solidFill>
                  <a:schemeClr val="dk1"/>
                </a:solidFill>
              </a:rPr>
              <a:t> outliers and ensure </a:t>
            </a:r>
            <a:r>
              <a:rPr lang="en" sz="1300">
                <a:solidFill>
                  <a:schemeClr val="dk1"/>
                </a:solidFill>
              </a:rPr>
              <a:t>consistency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 sz="1800">
                <a:solidFill>
                  <a:schemeClr val="dk1"/>
                </a:solidFill>
              </a:rPr>
              <a:t>Quantization: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Normalized data is divided into intervals, each representing a value range and assigned specific tokens.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Context tokens: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These tokens represent the historical data and serve as the input for the model.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Tokens in Chronos are not sequential because they represent quantized ranges of normalized data rather than specific data points.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9050" y="20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training:</a:t>
            </a:r>
            <a:endParaRPr sz="402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657" y="0"/>
            <a:ext cx="439634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19050" y="990600"/>
            <a:ext cx="5124600" cy="4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Chronos uses a modified T5 (a text to text transformer model). T5 treats every problem as a text to text problem which allows it to process and predict sequences </a:t>
            </a:r>
            <a:r>
              <a:rPr lang="en" sz="1500">
                <a:solidFill>
                  <a:schemeClr val="dk1"/>
                </a:solidFill>
              </a:rPr>
              <a:t>effectively.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predicted probabilities represent the likelihood of each possible next token in the sequence.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Cross entropy is the loss function used to measure the difference between the predicted probabilities of the next token and the actual next token in the sequence.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Next token refers to the token the model predicts as the next token in the sequence based on the highest predicted probability.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0" y="24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inference:</a:t>
            </a:r>
            <a:endParaRPr sz="402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209" y="0"/>
            <a:ext cx="41637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0" y="1104900"/>
            <a:ext cx="5181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Sample tokens are tokens that are forecasted.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The sample tokens are then de</a:t>
            </a:r>
            <a:r>
              <a:rPr lang="en" sz="1500">
                <a:solidFill>
                  <a:schemeClr val="dk2"/>
                </a:solidFill>
              </a:rPr>
              <a:t>quantized</a:t>
            </a:r>
            <a:r>
              <a:rPr lang="en" sz="1500">
                <a:solidFill>
                  <a:schemeClr val="dk2"/>
                </a:solidFill>
              </a:rPr>
              <a:t> and unscaled back to their original form which produces the final probabilistic </a:t>
            </a:r>
            <a:r>
              <a:rPr lang="en" sz="1500">
                <a:solidFill>
                  <a:schemeClr val="dk2"/>
                </a:solidFill>
              </a:rPr>
              <a:t>forecast</a:t>
            </a:r>
            <a:r>
              <a:rPr lang="en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Probabilistic forecasting </a:t>
            </a:r>
            <a:r>
              <a:rPr lang="en" sz="1500">
                <a:solidFill>
                  <a:schemeClr val="dk2"/>
                </a:solidFill>
              </a:rPr>
              <a:t>generates</a:t>
            </a:r>
            <a:r>
              <a:rPr lang="en" sz="1500">
                <a:solidFill>
                  <a:schemeClr val="dk2"/>
                </a:solidFill>
              </a:rPr>
              <a:t> multiple future trajectories, providing a comprehensive view of potential outcomes for better decision-making.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