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70"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EDF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C56D-9522-906A-2DFA-CEB4A3210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99ABB4-17FB-30FA-DE74-5D1632014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858933-048D-55F8-4D65-FA472C524AAC}"/>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66E45DA5-0557-8983-7207-307149752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316F0-2051-E2BF-44E3-2861438E7569}"/>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318336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D8E2-177C-4308-55BB-EDD354BFDA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0C3B7-A007-80FD-8D68-9C83475F9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906FC-4AEA-704A-1273-AC96D33CF366}"/>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51ED68EF-B516-8C9B-88C8-7E350F597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E7682-168D-5369-8FD3-1D98DF1868C7}"/>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303993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AD44D-7FD7-CA7E-B842-91C0A1B28D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E58B15-4062-6F3E-1810-859F674F0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D1EE4-CB31-E350-1FFB-49D8F10454DD}"/>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D1E1252A-FB1A-6A13-1172-A730B9D00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19B6CF-21AA-DC08-1229-832E5AAEA04B}"/>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38313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584E-E485-EA5F-C75E-005C069714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413F3-8CBD-5B71-5AA1-89702B4F2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03F51-DABF-2E9E-C90A-6903C3A6315B}"/>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E462DDE4-3E88-245C-ED9B-E8F4EDB49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D789E-0202-5A64-C0AF-9B3372E304BD}"/>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152837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A2AA-E9AD-A3FE-1D12-B13769D4C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E1FCE0-CA80-E2AF-591F-04D69DE7A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BF6A53-81D3-A71C-EDE3-42C6FC9AC074}"/>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2F61F390-CD08-1113-428A-EBF3518662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886DF-FFFA-0D92-041B-954586E4444F}"/>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54804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6CFE-D868-AF1F-E8AD-F4F8FB207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30F848-C8D4-CC08-AD6A-77CAA0D38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5DA153-EF1B-2F86-11E2-2BE47E8F7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03A1F-4F88-58FC-CDE6-9AA082A84CC3}"/>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6" name="Footer Placeholder 5">
            <a:extLst>
              <a:ext uri="{FF2B5EF4-FFF2-40B4-BE49-F238E27FC236}">
                <a16:creationId xmlns:a16="http://schemas.microsoft.com/office/drawing/2014/main" id="{D01891AD-A421-EFDA-5A40-9D6576D17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F3A9B-8864-C4C5-BEB1-FACE49348240}"/>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05092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3DD2-A9CF-959D-854D-C34D952F66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1E23FD-8961-0579-4C40-693E264D9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0E1EC-1F93-A47A-B86C-536F5351F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A22A3-F89B-7FEB-6459-CFE2C3553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BA607-CF19-C626-5F2E-63008F203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79400E-4362-636B-7258-55F7C06F01FB}"/>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8" name="Footer Placeholder 7">
            <a:extLst>
              <a:ext uri="{FF2B5EF4-FFF2-40B4-BE49-F238E27FC236}">
                <a16:creationId xmlns:a16="http://schemas.microsoft.com/office/drawing/2014/main" id="{9B2929DE-D0D2-D906-30B7-ABF14D9DF1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E821C8-6D79-D02F-7703-A9EA4A6A883D}"/>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197505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3FE0-D1E0-1B96-71C3-7EF856E05B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17CBF-4D38-739F-899F-C28E3951768E}"/>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4" name="Footer Placeholder 3">
            <a:extLst>
              <a:ext uri="{FF2B5EF4-FFF2-40B4-BE49-F238E27FC236}">
                <a16:creationId xmlns:a16="http://schemas.microsoft.com/office/drawing/2014/main" id="{7EA86FB7-D148-374D-1F8D-3649D215E4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6805E-7BB5-E2D5-38E5-EFBEE9F0D6D6}"/>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1874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6B5F4-A0AF-0BC9-911A-81DE27BD5377}"/>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3" name="Footer Placeholder 2">
            <a:extLst>
              <a:ext uri="{FF2B5EF4-FFF2-40B4-BE49-F238E27FC236}">
                <a16:creationId xmlns:a16="http://schemas.microsoft.com/office/drawing/2014/main" id="{5FBE7AB0-93FF-0A3A-D3BA-DC7C3D80A5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9D0167-D45E-C6EC-ADB6-8CCAD20BC290}"/>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48312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47D1-886E-C869-B33C-433BAA9D4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852FCC-7962-CC1B-64D9-529301241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A8D22F-D739-EB41-E346-85CC121D8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D560B-B0E0-57F4-1E1F-1232062650D3}"/>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6" name="Footer Placeholder 5">
            <a:extLst>
              <a:ext uri="{FF2B5EF4-FFF2-40B4-BE49-F238E27FC236}">
                <a16:creationId xmlns:a16="http://schemas.microsoft.com/office/drawing/2014/main" id="{5668065A-22DD-55F1-1574-28A8D2333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153168-BD8C-AF6C-E24C-951E4B10CCC8}"/>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11361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50E-0976-CD17-1E92-24F9C11A2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0AF9AF-BBE1-080B-BB7C-C29EB3D2B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CE215A-AD55-0F94-98A1-55DE14D25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E93AB-5806-3F8F-43B6-C3767E2A8795}"/>
              </a:ext>
            </a:extLst>
          </p:cNvPr>
          <p:cNvSpPr>
            <a:spLocks noGrp="1"/>
          </p:cNvSpPr>
          <p:nvPr>
            <p:ph type="dt" sz="half" idx="10"/>
          </p:nvPr>
        </p:nvSpPr>
        <p:spPr/>
        <p:txBody>
          <a:bodyPr/>
          <a:lstStyle/>
          <a:p>
            <a:fld id="{046EDACB-BDBD-46BF-95AA-B06E262D3CDA}" type="datetimeFigureOut">
              <a:rPr lang="en-IN" smtClean="0"/>
              <a:t>30-08-2022</a:t>
            </a:fld>
            <a:endParaRPr lang="en-IN"/>
          </a:p>
        </p:txBody>
      </p:sp>
      <p:sp>
        <p:nvSpPr>
          <p:cNvPr id="6" name="Footer Placeholder 5">
            <a:extLst>
              <a:ext uri="{FF2B5EF4-FFF2-40B4-BE49-F238E27FC236}">
                <a16:creationId xmlns:a16="http://schemas.microsoft.com/office/drawing/2014/main" id="{2A2C64DB-65D8-4EBB-8D0A-7B23F8C74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72E7D-4720-C1BE-DE76-7209067459EE}"/>
              </a:ext>
            </a:extLst>
          </p:cNvPr>
          <p:cNvSpPr>
            <a:spLocks noGrp="1"/>
          </p:cNvSpPr>
          <p:nvPr>
            <p:ph type="sldNum" sz="quarter" idx="12"/>
          </p:nvPr>
        </p:nvSpPr>
        <p:spPr/>
        <p:txBody>
          <a:bodyPr/>
          <a:lstStyle/>
          <a:p>
            <a:fld id="{233BB9A6-D821-4B88-9554-92F25A908619}" type="slidenum">
              <a:rPr lang="en-IN" smtClean="0"/>
              <a:t>‹#›</a:t>
            </a:fld>
            <a:endParaRPr lang="en-IN"/>
          </a:p>
        </p:txBody>
      </p:sp>
    </p:spTree>
    <p:extLst>
      <p:ext uri="{BB962C8B-B14F-4D97-AF65-F5344CB8AC3E}">
        <p14:creationId xmlns:p14="http://schemas.microsoft.com/office/powerpoint/2010/main" val="238700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98362-491D-9BCA-7B39-883417781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3032AA-0E8A-95DF-71A3-091A82D8D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9BBE5-C116-712F-3DAB-E582C93FD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EDACB-BDBD-46BF-95AA-B06E262D3CDA}" type="datetimeFigureOut">
              <a:rPr lang="en-IN" smtClean="0"/>
              <a:t>30-08-2022</a:t>
            </a:fld>
            <a:endParaRPr lang="en-IN"/>
          </a:p>
        </p:txBody>
      </p:sp>
      <p:sp>
        <p:nvSpPr>
          <p:cNvPr id="5" name="Footer Placeholder 4">
            <a:extLst>
              <a:ext uri="{FF2B5EF4-FFF2-40B4-BE49-F238E27FC236}">
                <a16:creationId xmlns:a16="http://schemas.microsoft.com/office/drawing/2014/main" id="{3A842A43-2CF1-F5CB-6EE1-6A074DB63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2085C9-0379-1E6E-4615-F77F544B8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BB9A6-D821-4B88-9554-92F25A908619}" type="slidenum">
              <a:rPr lang="en-IN" smtClean="0"/>
              <a:t>‹#›</a:t>
            </a:fld>
            <a:endParaRPr lang="en-IN"/>
          </a:p>
        </p:txBody>
      </p:sp>
    </p:spTree>
    <p:extLst>
      <p:ext uri="{BB962C8B-B14F-4D97-AF65-F5344CB8AC3E}">
        <p14:creationId xmlns:p14="http://schemas.microsoft.com/office/powerpoint/2010/main" val="2804756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E587-FF84-8C63-AA7F-3A74206C946D}"/>
              </a:ext>
            </a:extLst>
          </p:cNvPr>
          <p:cNvSpPr>
            <a:spLocks noGrp="1"/>
          </p:cNvSpPr>
          <p:nvPr>
            <p:ph type="ctrTitle"/>
          </p:nvPr>
        </p:nvSpPr>
        <p:spPr/>
        <p:txBody>
          <a:bodyPr/>
          <a:lstStyle/>
          <a:p>
            <a:r>
              <a:rPr lang="en-US" dirty="0"/>
              <a:t>Heart Disease Prediction</a:t>
            </a:r>
            <a:endParaRPr lang="en-IN" dirty="0"/>
          </a:p>
        </p:txBody>
      </p:sp>
      <p:sp>
        <p:nvSpPr>
          <p:cNvPr id="3" name="Subtitle 2">
            <a:extLst>
              <a:ext uri="{FF2B5EF4-FFF2-40B4-BE49-F238E27FC236}">
                <a16:creationId xmlns:a16="http://schemas.microsoft.com/office/drawing/2014/main" id="{05AF524E-BF0F-1222-6BD6-D15D3CDC090C}"/>
              </a:ext>
            </a:extLst>
          </p:cNvPr>
          <p:cNvSpPr>
            <a:spLocks noGrp="1"/>
          </p:cNvSpPr>
          <p:nvPr>
            <p:ph type="subTitle" idx="1"/>
          </p:nvPr>
        </p:nvSpPr>
        <p:spPr/>
        <p:txBody>
          <a:bodyPr/>
          <a:lstStyle/>
          <a:p>
            <a:r>
              <a:rPr lang="en-US" dirty="0"/>
              <a:t>Using Machine Learning </a:t>
            </a:r>
          </a:p>
          <a:p>
            <a:endParaRPr lang="en-IN" dirty="0"/>
          </a:p>
        </p:txBody>
      </p:sp>
    </p:spTree>
    <p:extLst>
      <p:ext uri="{BB962C8B-B14F-4D97-AF65-F5344CB8AC3E}">
        <p14:creationId xmlns:p14="http://schemas.microsoft.com/office/powerpoint/2010/main" val="134924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F91C-54F6-A4B8-808F-32266528511A}"/>
              </a:ext>
            </a:extLst>
          </p:cNvPr>
          <p:cNvSpPr>
            <a:spLocks noGrp="1"/>
          </p:cNvSpPr>
          <p:nvPr>
            <p:ph type="ctrTitle"/>
          </p:nvPr>
        </p:nvSpPr>
        <p:spPr>
          <a:xfrm>
            <a:off x="0" y="121720"/>
            <a:ext cx="11258939" cy="1655762"/>
          </a:xfrm>
        </p:spPr>
        <p:txBody>
          <a:bodyPr>
            <a:normAutofit fontScale="90000"/>
          </a:bodyPr>
          <a:lstStyle/>
          <a:p>
            <a:r>
              <a:rPr lang="en-IN" b="1" i="0" dirty="0">
                <a:effectLst/>
                <a:latin typeface="Lato" panose="020F0502020204030203" pitchFamily="34" charset="0"/>
                <a:ea typeface="Lato" panose="020F0502020204030203" pitchFamily="34" charset="0"/>
                <a:cs typeface="Lato" panose="020F0502020204030203" pitchFamily="34" charset="0"/>
              </a:rPr>
              <a:t>Decision Tree Classification</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A34F5DF3-0BDB-8764-1292-B9148B2E3606}"/>
              </a:ext>
            </a:extLst>
          </p:cNvPr>
          <p:cNvSpPr>
            <a:spLocks noGrp="1"/>
          </p:cNvSpPr>
          <p:nvPr>
            <p:ph type="subTitle" idx="1"/>
          </p:nvPr>
        </p:nvSpPr>
        <p:spPr>
          <a:xfrm>
            <a:off x="410547" y="1203649"/>
            <a:ext cx="10683551" cy="5038531"/>
          </a:xfrm>
        </p:spPr>
        <p:txBody>
          <a:bodyPr>
            <a:normAutofit fontScale="92500" lnSpcReduction="20000"/>
          </a:bodyPr>
          <a:lstStyle/>
          <a:p>
            <a:pPr marL="457200" indent="-457200" algn="just">
              <a:buFont typeface="+mj-lt"/>
              <a:buAutoNum type="arabicPeriod"/>
            </a:pPr>
            <a:r>
              <a:rPr lang="en-US" b="0" i="0" dirty="0">
                <a:solidFill>
                  <a:srgbClr val="000000"/>
                </a:solidFill>
                <a:effectLst/>
                <a:latin typeface="inter-regular"/>
              </a:rPr>
              <a:t>Decision Tree is a </a:t>
            </a:r>
            <a:r>
              <a:rPr lang="en-US" b="1" i="0" dirty="0">
                <a:solidFill>
                  <a:srgbClr val="000000"/>
                </a:solidFill>
                <a:effectLst/>
                <a:latin typeface="inter-bold"/>
              </a:rPr>
              <a:t>Supervised learning technique </a:t>
            </a:r>
            <a:r>
              <a:rPr lang="en-US" b="0" i="0" dirty="0">
                <a:solidFill>
                  <a:srgbClr val="000000"/>
                </a:solidFill>
                <a:effectLst/>
                <a:latin typeface="inter-regular"/>
              </a:rPr>
              <a:t>that can be used for both classification and Regression problems, but mostly it is preferred for solving Classification problems. It is a tree-structured classifier, where</a:t>
            </a:r>
            <a:r>
              <a:rPr lang="en-US" b="1" i="0" dirty="0">
                <a:solidFill>
                  <a:srgbClr val="000000"/>
                </a:solidFill>
                <a:effectLst/>
                <a:latin typeface="inter-bold"/>
              </a:rPr>
              <a:t> internal nodes represent the features of a dataset, branches represent the decision rules</a:t>
            </a:r>
            <a:r>
              <a:rPr lang="en-US" b="0" i="0" dirty="0">
                <a:solidFill>
                  <a:srgbClr val="000000"/>
                </a:solidFill>
                <a:effectLst/>
                <a:latin typeface="inter-regular"/>
              </a:rPr>
              <a:t> and </a:t>
            </a:r>
            <a:r>
              <a:rPr lang="en-US" b="1" i="0" dirty="0">
                <a:solidFill>
                  <a:srgbClr val="000000"/>
                </a:solidFill>
                <a:effectLst/>
                <a:latin typeface="inter-bold"/>
              </a:rPr>
              <a:t>each leaf node represents the outcome.</a:t>
            </a:r>
            <a:endParaRPr lang="en-US" b="0" i="0" dirty="0">
              <a:solidFill>
                <a:srgbClr val="000000"/>
              </a:solidFill>
              <a:effectLst/>
              <a:latin typeface="inter-regular"/>
            </a:endParaRPr>
          </a:p>
          <a:p>
            <a:pPr marL="457200" indent="-457200" algn="just">
              <a:buFont typeface="+mj-lt"/>
              <a:buAutoNum type="arabicPeriod"/>
            </a:pPr>
            <a:r>
              <a:rPr lang="en-US" b="0" i="0" dirty="0">
                <a:solidFill>
                  <a:srgbClr val="000000"/>
                </a:solidFill>
                <a:effectLst/>
                <a:latin typeface="inter-regular"/>
              </a:rPr>
              <a:t>In a Decision tree, there are two nodes, which are the </a:t>
            </a:r>
            <a:r>
              <a:rPr lang="en-US" b="1" i="0" dirty="0">
                <a:solidFill>
                  <a:srgbClr val="000000"/>
                </a:solidFill>
                <a:effectLst/>
                <a:latin typeface="inter-bold"/>
              </a:rPr>
              <a:t>Decision Node</a:t>
            </a:r>
            <a:r>
              <a:rPr lang="en-US" b="0" i="0" dirty="0">
                <a:solidFill>
                  <a:srgbClr val="000000"/>
                </a:solidFill>
                <a:effectLst/>
                <a:latin typeface="inter-regular"/>
              </a:rPr>
              <a:t> and</a:t>
            </a:r>
            <a:r>
              <a:rPr lang="en-US" b="1" i="0" dirty="0">
                <a:solidFill>
                  <a:srgbClr val="000000"/>
                </a:solidFill>
                <a:effectLst/>
                <a:latin typeface="inter-bold"/>
              </a:rPr>
              <a:t> Leaf Node.</a:t>
            </a:r>
            <a:r>
              <a:rPr lang="en-US" b="0" i="0" dirty="0">
                <a:solidFill>
                  <a:srgbClr val="000000"/>
                </a:solidFill>
                <a:effectLst/>
                <a:latin typeface="inter-regular"/>
              </a:rPr>
              <a:t> Decision nodes are used to make any decision and have multiple branches, whereas Leaf nodes are the output of those decisions and do not contain any further branches.</a:t>
            </a:r>
          </a:p>
          <a:p>
            <a:pPr marL="457200" indent="-457200" algn="just">
              <a:buFont typeface="+mj-lt"/>
              <a:buAutoNum type="arabicPeriod"/>
            </a:pPr>
            <a:r>
              <a:rPr lang="en-US" b="0" i="0" dirty="0">
                <a:solidFill>
                  <a:srgbClr val="000000"/>
                </a:solidFill>
                <a:effectLst/>
                <a:latin typeface="inter-regular"/>
              </a:rPr>
              <a:t>The decisions or the test are performed on the basis of features of the given dataset.</a:t>
            </a:r>
          </a:p>
          <a:p>
            <a:pPr marL="457200" indent="-457200" algn="just">
              <a:buFont typeface="+mj-lt"/>
              <a:buAutoNum type="arabicPeriod"/>
            </a:pPr>
            <a:r>
              <a:rPr lang="en-US" b="1" i="1" dirty="0">
                <a:solidFill>
                  <a:srgbClr val="000000"/>
                </a:solidFill>
                <a:effectLst/>
                <a:latin typeface="inter-bold"/>
              </a:rPr>
              <a:t>It is a graphical representation for getting all the possible solutions to a problem/decision based on given conditions.</a:t>
            </a:r>
            <a:endParaRPr lang="en-US" b="0" i="0" dirty="0">
              <a:solidFill>
                <a:srgbClr val="000000"/>
              </a:solidFill>
              <a:effectLst/>
              <a:latin typeface="inter-regular"/>
            </a:endParaRPr>
          </a:p>
          <a:p>
            <a:pPr marL="457200" indent="-457200" algn="just">
              <a:buFont typeface="+mj-lt"/>
              <a:buAutoNum type="arabicPeriod"/>
            </a:pPr>
            <a:r>
              <a:rPr lang="en-US" b="0" i="0" dirty="0">
                <a:solidFill>
                  <a:srgbClr val="000000"/>
                </a:solidFill>
                <a:effectLst/>
                <a:latin typeface="inter-regular"/>
              </a:rPr>
              <a:t>It is called a decision tree because, similar to a tree, it starts with the root node, which expands on further branches and constructs a tree-like structure.</a:t>
            </a:r>
          </a:p>
          <a:p>
            <a:pPr marL="457200" indent="-457200" algn="just">
              <a:buFont typeface="+mj-lt"/>
              <a:buAutoNum type="arabicPeriod"/>
            </a:pPr>
            <a:r>
              <a:rPr lang="en-US" b="0" i="0" dirty="0">
                <a:solidFill>
                  <a:srgbClr val="000000"/>
                </a:solidFill>
                <a:effectLst/>
                <a:latin typeface="inter-regular"/>
              </a:rPr>
              <a:t>In order to build a tree, we use the </a:t>
            </a:r>
            <a:r>
              <a:rPr lang="en-US" b="1" i="0" dirty="0">
                <a:solidFill>
                  <a:srgbClr val="000000"/>
                </a:solidFill>
                <a:effectLst/>
                <a:latin typeface="inter-bold"/>
              </a:rPr>
              <a:t>CART algorithm,</a:t>
            </a:r>
            <a:r>
              <a:rPr lang="en-US" b="0" i="0" dirty="0">
                <a:solidFill>
                  <a:srgbClr val="000000"/>
                </a:solidFill>
                <a:effectLst/>
                <a:latin typeface="inter-regular"/>
              </a:rPr>
              <a:t> which stands for </a:t>
            </a:r>
            <a:r>
              <a:rPr lang="en-US" b="1" i="0" dirty="0">
                <a:solidFill>
                  <a:srgbClr val="000000"/>
                </a:solidFill>
                <a:effectLst/>
                <a:latin typeface="inter-bold"/>
              </a:rPr>
              <a:t>Classification and Regression Tree algorithm.</a:t>
            </a:r>
            <a:endParaRPr lang="en-US" b="0" i="0" dirty="0">
              <a:solidFill>
                <a:srgbClr val="000000"/>
              </a:solidFill>
              <a:effectLst/>
              <a:latin typeface="inter-regular"/>
            </a:endParaRPr>
          </a:p>
          <a:p>
            <a:pPr marL="457200" indent="-457200" algn="just">
              <a:buFont typeface="+mj-lt"/>
              <a:buAutoNum type="arabicPeriod"/>
            </a:pPr>
            <a:r>
              <a:rPr lang="en-US" b="0" i="0" dirty="0">
                <a:solidFill>
                  <a:srgbClr val="000000"/>
                </a:solidFill>
                <a:effectLst/>
                <a:latin typeface="inter-regular"/>
              </a:rPr>
              <a:t>A decision tree simply asks a question, and based on the answer (Yes/No), it further split the tree into subtrees.</a:t>
            </a:r>
          </a:p>
          <a:p>
            <a:pPr marL="457200" indent="-457200">
              <a:buFont typeface="+mj-lt"/>
              <a:buAutoNum type="arabicPeriod"/>
            </a:pPr>
            <a:endParaRPr lang="en-IN" dirty="0"/>
          </a:p>
        </p:txBody>
      </p:sp>
    </p:spTree>
    <p:extLst>
      <p:ext uri="{BB962C8B-B14F-4D97-AF65-F5344CB8AC3E}">
        <p14:creationId xmlns:p14="http://schemas.microsoft.com/office/powerpoint/2010/main" val="157904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7E40-9EB7-9040-84BF-6258B37CD932}"/>
              </a:ext>
            </a:extLst>
          </p:cNvPr>
          <p:cNvSpPr>
            <a:spLocks noGrp="1"/>
          </p:cNvSpPr>
          <p:nvPr>
            <p:ph type="title"/>
          </p:nvPr>
        </p:nvSpPr>
        <p:spPr/>
        <p:txBody>
          <a:bodyPr/>
          <a:lstStyle/>
          <a:p>
            <a:r>
              <a:rPr lang="en-US" sz="3200" b="1" i="0" dirty="0">
                <a:solidFill>
                  <a:srgbClr val="333333"/>
                </a:solidFill>
                <a:effectLst/>
                <a:latin typeface="inter-bold"/>
              </a:rPr>
              <a:t>Steps in Decision Tree</a:t>
            </a:r>
            <a:br>
              <a:rPr lang="en-US" sz="3200" b="1" i="0" dirty="0">
                <a:solidFill>
                  <a:srgbClr val="333333"/>
                </a:solidFill>
                <a:effectLst/>
                <a:latin typeface="inter-bold"/>
              </a:rPr>
            </a:br>
            <a:r>
              <a:rPr lang="en-US" sz="3200" b="1" i="0" dirty="0">
                <a:solidFill>
                  <a:srgbClr val="333333"/>
                </a:solidFill>
                <a:effectLst/>
                <a:latin typeface="inter-bold"/>
              </a:rPr>
              <a:t>Classifier</a:t>
            </a:r>
            <a:endParaRPr lang="en-IN" dirty="0"/>
          </a:p>
        </p:txBody>
      </p:sp>
      <p:sp>
        <p:nvSpPr>
          <p:cNvPr id="4" name="Text Placeholder 3">
            <a:extLst>
              <a:ext uri="{FF2B5EF4-FFF2-40B4-BE49-F238E27FC236}">
                <a16:creationId xmlns:a16="http://schemas.microsoft.com/office/drawing/2014/main" id="{13CAA3DC-DA18-C53F-9C6F-085B6CA2E1DE}"/>
              </a:ext>
            </a:extLst>
          </p:cNvPr>
          <p:cNvSpPr>
            <a:spLocks noGrp="1"/>
          </p:cNvSpPr>
          <p:nvPr>
            <p:ph type="body" sz="half" idx="2"/>
          </p:nvPr>
        </p:nvSpPr>
        <p:spPr>
          <a:xfrm>
            <a:off x="839788" y="2057400"/>
            <a:ext cx="3932237" cy="4156788"/>
          </a:xfrm>
        </p:spPr>
        <p:txBody>
          <a:bodyPr/>
          <a:lstStyle/>
          <a:p>
            <a:pPr algn="just">
              <a:buFont typeface="Arial" panose="020B0604020202020204" pitchFamily="34" charset="0"/>
              <a:buChar char="•"/>
            </a:pPr>
            <a:r>
              <a:rPr lang="en-US" sz="1800" i="0" dirty="0">
                <a:solidFill>
                  <a:srgbClr val="000000"/>
                </a:solidFill>
                <a:effectLst/>
                <a:latin typeface="inter-bold"/>
              </a:rPr>
              <a:t>Data Pre-processing step</a:t>
            </a:r>
            <a:endParaRPr lang="en-US" sz="1800" i="0" dirty="0">
              <a:solidFill>
                <a:srgbClr val="000000"/>
              </a:solidFill>
              <a:effectLst/>
              <a:latin typeface="inter-regular"/>
            </a:endParaRPr>
          </a:p>
          <a:p>
            <a:pPr algn="just">
              <a:buFont typeface="Arial" panose="020B0604020202020204" pitchFamily="34" charset="0"/>
              <a:buChar char="•"/>
            </a:pPr>
            <a:r>
              <a:rPr lang="en-US" sz="1800" i="0" dirty="0">
                <a:solidFill>
                  <a:srgbClr val="000000"/>
                </a:solidFill>
                <a:effectLst/>
                <a:latin typeface="inter-bold"/>
              </a:rPr>
              <a:t>Fitting a Decision-Tree algorithm to the Training set</a:t>
            </a:r>
            <a:endParaRPr lang="en-US" sz="1800" i="0" dirty="0">
              <a:solidFill>
                <a:srgbClr val="000000"/>
              </a:solidFill>
              <a:effectLst/>
              <a:latin typeface="inter-regular"/>
            </a:endParaRPr>
          </a:p>
          <a:p>
            <a:pPr algn="just">
              <a:buFont typeface="Arial" panose="020B0604020202020204" pitchFamily="34" charset="0"/>
              <a:buChar char="•"/>
            </a:pPr>
            <a:r>
              <a:rPr lang="en-US" sz="1800" i="0" dirty="0">
                <a:solidFill>
                  <a:srgbClr val="000000"/>
                </a:solidFill>
                <a:effectLst/>
                <a:latin typeface="inter-bold"/>
              </a:rPr>
              <a:t>Predicting the test result</a:t>
            </a:r>
            <a:endParaRPr lang="en-US" sz="1800" i="0" dirty="0">
              <a:solidFill>
                <a:srgbClr val="000000"/>
              </a:solidFill>
              <a:effectLst/>
              <a:latin typeface="inter-regular"/>
            </a:endParaRPr>
          </a:p>
          <a:p>
            <a:pPr algn="just">
              <a:buFont typeface="Arial" panose="020B0604020202020204" pitchFamily="34" charset="0"/>
              <a:buChar char="•"/>
            </a:pPr>
            <a:r>
              <a:rPr lang="en-US" sz="1800" i="0" dirty="0">
                <a:solidFill>
                  <a:srgbClr val="000000"/>
                </a:solidFill>
                <a:effectLst/>
                <a:latin typeface="inter-bold"/>
              </a:rPr>
              <a:t>Test accuracy of the result(Creation of Confusion matrix)</a:t>
            </a:r>
            <a:endParaRPr lang="en-US" sz="1800" i="0" dirty="0">
              <a:solidFill>
                <a:srgbClr val="000000"/>
              </a:solidFill>
              <a:effectLst/>
              <a:latin typeface="inter-regular"/>
            </a:endParaRPr>
          </a:p>
          <a:p>
            <a:pPr algn="just">
              <a:buFont typeface="Arial" panose="020B0604020202020204" pitchFamily="34" charset="0"/>
              <a:buChar char="•"/>
            </a:pPr>
            <a:r>
              <a:rPr lang="en-US" sz="1800" i="0" dirty="0">
                <a:solidFill>
                  <a:srgbClr val="000000"/>
                </a:solidFill>
                <a:effectLst/>
                <a:latin typeface="inter-bold"/>
              </a:rPr>
              <a:t>Visualizing the test set result.</a:t>
            </a:r>
            <a:endParaRPr lang="en-US" sz="1800" i="0" dirty="0">
              <a:solidFill>
                <a:srgbClr val="000000"/>
              </a:solidFill>
              <a:effectLst/>
              <a:latin typeface="inter-regular"/>
            </a:endParaRPr>
          </a:p>
          <a:p>
            <a:endParaRPr lang="en-IN" dirty="0"/>
          </a:p>
        </p:txBody>
      </p:sp>
      <p:pic>
        <p:nvPicPr>
          <p:cNvPr id="10" name="Content Placeholder 9">
            <a:extLst>
              <a:ext uri="{FF2B5EF4-FFF2-40B4-BE49-F238E27FC236}">
                <a16:creationId xmlns:a16="http://schemas.microsoft.com/office/drawing/2014/main" id="{1DBC545C-F067-7A90-EB44-487271889B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3" t="42383" r="19502" b="47175"/>
          <a:stretch/>
        </p:blipFill>
        <p:spPr>
          <a:xfrm>
            <a:off x="4997421" y="1394926"/>
            <a:ext cx="6803783" cy="662474"/>
          </a:xfrm>
        </p:spPr>
      </p:pic>
      <p:pic>
        <p:nvPicPr>
          <p:cNvPr id="12" name="Picture 11">
            <a:extLst>
              <a:ext uri="{FF2B5EF4-FFF2-40B4-BE49-F238E27FC236}">
                <a16:creationId xmlns:a16="http://schemas.microsoft.com/office/drawing/2014/main" id="{815769FB-9FE1-A625-3357-487186BD2C85}"/>
              </a:ext>
            </a:extLst>
          </p:cNvPr>
          <p:cNvPicPr>
            <a:picLocks noChangeAspect="1"/>
          </p:cNvPicPr>
          <p:nvPr/>
        </p:nvPicPr>
        <p:blipFill rotWithShape="1">
          <a:blip r:embed="rId3">
            <a:extLst>
              <a:ext uri="{28A0092B-C50C-407E-A947-70E740481C1C}">
                <a14:useLocalDpi xmlns:a14="http://schemas.microsoft.com/office/drawing/2010/main" val="0"/>
              </a:ext>
            </a:extLst>
          </a:blip>
          <a:srcRect l="23163" t="34845" r="20618" b="16003"/>
          <a:stretch/>
        </p:blipFill>
        <p:spPr>
          <a:xfrm>
            <a:off x="4997421" y="2057400"/>
            <a:ext cx="6854221" cy="3209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728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44A9-45B0-AE62-B73A-AE9743560A7D}"/>
              </a:ext>
            </a:extLst>
          </p:cNvPr>
          <p:cNvSpPr>
            <a:spLocks noGrp="1"/>
          </p:cNvSpPr>
          <p:nvPr>
            <p:ph type="ctrTitle"/>
          </p:nvPr>
        </p:nvSpPr>
        <p:spPr>
          <a:xfrm>
            <a:off x="1524000" y="212628"/>
            <a:ext cx="9144000" cy="1387572"/>
          </a:xfrm>
        </p:spPr>
        <p:txBody>
          <a:bodyPr>
            <a:normAutofit fontScale="90000"/>
          </a:bodyPr>
          <a:lstStyle/>
          <a:p>
            <a:r>
              <a:rPr lang="en-IN" sz="5400" b="1" i="0" dirty="0">
                <a:effectLst/>
                <a:latin typeface="Lato" panose="020F0502020204030203" pitchFamily="34" charset="0"/>
                <a:ea typeface="Lato" panose="020F0502020204030203" pitchFamily="34" charset="0"/>
                <a:cs typeface="Lato" panose="020F0502020204030203" pitchFamily="34" charset="0"/>
              </a:rPr>
              <a:t>Random Forest Classifier</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F0377723-4204-4C21-F67C-51E0459EA81B}"/>
              </a:ext>
            </a:extLst>
          </p:cNvPr>
          <p:cNvSpPr>
            <a:spLocks noGrp="1"/>
          </p:cNvSpPr>
          <p:nvPr>
            <p:ph type="subTitle" idx="1"/>
          </p:nvPr>
        </p:nvSpPr>
        <p:spPr>
          <a:xfrm>
            <a:off x="1446244" y="1259631"/>
            <a:ext cx="9946433" cy="5243806"/>
          </a:xfrm>
        </p:spPr>
        <p:txBody>
          <a:bodyPr>
            <a:normAutofit/>
          </a:bodyPr>
          <a:lstStyle/>
          <a:p>
            <a:pPr marL="457200" indent="-457200" algn="just">
              <a:buFont typeface="+mj-lt"/>
              <a:buAutoNum type="arabicPeriod"/>
            </a:pPr>
            <a:r>
              <a:rPr lang="en-US" b="0" i="0" dirty="0">
                <a:solidFill>
                  <a:srgbClr val="333333"/>
                </a:solidFill>
                <a:effectLst/>
                <a:latin typeface="inter-regular"/>
              </a:rPr>
              <a:t>Random Forest is a popular machine learning algorithm that belongs to the supervised learning technique. It can be used for both Classification and Regression problems in ML. It is based on the concept of </a:t>
            </a:r>
            <a:r>
              <a:rPr lang="en-US" b="1" i="0" dirty="0">
                <a:solidFill>
                  <a:srgbClr val="333333"/>
                </a:solidFill>
                <a:effectLst/>
                <a:latin typeface="inter-bold"/>
              </a:rPr>
              <a:t>ensemble learning,</a:t>
            </a:r>
            <a:r>
              <a:rPr lang="en-US" b="0" i="0" dirty="0">
                <a:solidFill>
                  <a:srgbClr val="333333"/>
                </a:solidFill>
                <a:effectLst/>
                <a:latin typeface="inter-regular"/>
              </a:rPr>
              <a:t> which is a process of </a:t>
            </a:r>
            <a:r>
              <a:rPr lang="en-US" b="0" i="1" dirty="0">
                <a:solidFill>
                  <a:srgbClr val="333333"/>
                </a:solidFill>
                <a:effectLst/>
                <a:latin typeface="inter-regular"/>
              </a:rPr>
              <a:t>combining multiple classifiers to solve a complex problem and to improve the performance of the model.</a:t>
            </a:r>
            <a:endParaRPr lang="en-US" b="0" i="0" dirty="0">
              <a:solidFill>
                <a:srgbClr val="333333"/>
              </a:solidFill>
              <a:effectLst/>
              <a:latin typeface="inter-regular"/>
            </a:endParaRPr>
          </a:p>
          <a:p>
            <a:pPr marL="457200" indent="-457200" algn="just">
              <a:buFont typeface="+mj-lt"/>
              <a:buAutoNum type="arabicPeriod"/>
            </a:pPr>
            <a:r>
              <a:rPr lang="en-US" b="0" i="0" dirty="0">
                <a:solidFill>
                  <a:srgbClr val="333333"/>
                </a:solidFill>
                <a:effectLst/>
                <a:latin typeface="inter-regular"/>
              </a:rPr>
              <a:t>As the name suggests, </a:t>
            </a:r>
            <a:r>
              <a:rPr lang="en-US" b="1" i="1" dirty="0">
                <a:solidFill>
                  <a:srgbClr val="333333"/>
                </a:solidFill>
                <a:effectLst/>
                <a:latin typeface="inter-bold"/>
              </a:rPr>
              <a:t>"Random Forest is a classifier that contains a number of decision trees on various subsets of the given dataset and takes the average to improve the predictive accuracy of that dataset."</a:t>
            </a:r>
            <a:r>
              <a:rPr lang="en-US" b="0" i="0" dirty="0">
                <a:solidFill>
                  <a:srgbClr val="333333"/>
                </a:solidFill>
                <a:effectLst/>
                <a:latin typeface="inter-regular"/>
              </a:rPr>
              <a:t> Instead of relying on one decision tree, the random forest takes the prediction from each tree and based on the majority votes of predictions, and it predicts the final output.</a:t>
            </a:r>
          </a:p>
          <a:p>
            <a:pPr marL="457200" indent="-457200" algn="just">
              <a:buFont typeface="+mj-lt"/>
              <a:buAutoNum type="arabicPeriod"/>
            </a:pPr>
            <a:r>
              <a:rPr lang="en-US" b="1" i="0" dirty="0">
                <a:solidFill>
                  <a:srgbClr val="333333"/>
                </a:solidFill>
                <a:effectLst/>
                <a:latin typeface="inter-bold"/>
              </a:rPr>
              <a:t>The greater number of trees in the forest leads to higher accuracy and prevents the problem of overfitting.</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48510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118-A676-9CCD-D34B-C5DBC861773A}"/>
              </a:ext>
            </a:extLst>
          </p:cNvPr>
          <p:cNvSpPr>
            <a:spLocks noGrp="1"/>
          </p:cNvSpPr>
          <p:nvPr>
            <p:ph type="title"/>
          </p:nvPr>
        </p:nvSpPr>
        <p:spPr/>
        <p:txBody>
          <a:bodyPr/>
          <a:lstStyle/>
          <a:p>
            <a:r>
              <a:rPr lang="en-US" sz="3200" b="1" i="0" dirty="0">
                <a:solidFill>
                  <a:srgbClr val="333333"/>
                </a:solidFill>
                <a:effectLst/>
                <a:latin typeface="inter-bold"/>
              </a:rPr>
              <a:t>Steps in Random Forest</a:t>
            </a:r>
            <a:br>
              <a:rPr lang="en-US" sz="3200" b="1" i="0" dirty="0">
                <a:solidFill>
                  <a:srgbClr val="333333"/>
                </a:solidFill>
                <a:effectLst/>
                <a:latin typeface="inter-bold"/>
              </a:rPr>
            </a:br>
            <a:r>
              <a:rPr lang="en-US" sz="3200" b="1" i="0" dirty="0">
                <a:solidFill>
                  <a:srgbClr val="333333"/>
                </a:solidFill>
                <a:effectLst/>
                <a:latin typeface="inter-bold"/>
              </a:rPr>
              <a:t>Classifier</a:t>
            </a:r>
            <a:endParaRPr lang="en-IN" dirty="0"/>
          </a:p>
        </p:txBody>
      </p:sp>
      <p:sp>
        <p:nvSpPr>
          <p:cNvPr id="4" name="Text Placeholder 3">
            <a:extLst>
              <a:ext uri="{FF2B5EF4-FFF2-40B4-BE49-F238E27FC236}">
                <a16:creationId xmlns:a16="http://schemas.microsoft.com/office/drawing/2014/main" id="{A06F3B8B-39F2-A38B-49A9-668342271023}"/>
              </a:ext>
            </a:extLst>
          </p:cNvPr>
          <p:cNvSpPr>
            <a:spLocks noGrp="1"/>
          </p:cNvSpPr>
          <p:nvPr>
            <p:ph type="body" sz="half" idx="2"/>
          </p:nvPr>
        </p:nvSpPr>
        <p:spPr/>
        <p:txBody>
          <a:bodyPr/>
          <a:lstStyle/>
          <a:p>
            <a:pPr algn="just"/>
            <a:r>
              <a:rPr lang="en-US" b="0" i="0" dirty="0">
                <a:solidFill>
                  <a:srgbClr val="333333"/>
                </a:solidFill>
                <a:effectLst/>
                <a:latin typeface="inter-regular"/>
              </a:rPr>
              <a:t>Implementation Steps are given below:</a:t>
            </a:r>
          </a:p>
          <a:p>
            <a:pPr algn="just">
              <a:buFont typeface="Arial" panose="020B0604020202020204" pitchFamily="34" charset="0"/>
              <a:buChar char="•"/>
            </a:pPr>
            <a:r>
              <a:rPr lang="en-US" b="0" i="0" dirty="0">
                <a:solidFill>
                  <a:srgbClr val="000000"/>
                </a:solidFill>
                <a:effectLst/>
                <a:latin typeface="inter-regular"/>
              </a:rPr>
              <a:t>Data Pre-processing step</a:t>
            </a:r>
          </a:p>
          <a:p>
            <a:pPr algn="just">
              <a:buFont typeface="Arial" panose="020B0604020202020204" pitchFamily="34" charset="0"/>
              <a:buChar char="•"/>
            </a:pPr>
            <a:r>
              <a:rPr lang="en-US" b="0" i="0" dirty="0">
                <a:solidFill>
                  <a:srgbClr val="000000"/>
                </a:solidFill>
                <a:effectLst/>
                <a:latin typeface="inter-regular"/>
              </a:rPr>
              <a:t>Fitting the Random forest algorithm to the Training set</a:t>
            </a:r>
          </a:p>
          <a:p>
            <a:pPr algn="just">
              <a:buFont typeface="Arial" panose="020B0604020202020204" pitchFamily="34" charset="0"/>
              <a:buChar char="•"/>
            </a:pPr>
            <a:r>
              <a:rPr lang="en-US" b="0" i="0" dirty="0">
                <a:solidFill>
                  <a:srgbClr val="000000"/>
                </a:solidFill>
                <a:effectLst/>
                <a:latin typeface="inter-regular"/>
              </a:rPr>
              <a:t>Predicting the test result</a:t>
            </a:r>
          </a:p>
          <a:p>
            <a:pPr algn="just">
              <a:buFont typeface="Arial" panose="020B0604020202020204" pitchFamily="34" charset="0"/>
              <a:buChar char="•"/>
            </a:pPr>
            <a:r>
              <a:rPr lang="en-US" b="0" i="0" dirty="0">
                <a:solidFill>
                  <a:srgbClr val="000000"/>
                </a:solidFill>
                <a:effectLst/>
                <a:latin typeface="inter-regular"/>
              </a:rPr>
              <a:t>Test accuracy of the result (Creation of Confusion matrix)</a:t>
            </a:r>
          </a:p>
          <a:p>
            <a:pPr algn="just">
              <a:buFont typeface="Arial" panose="020B0604020202020204" pitchFamily="34" charset="0"/>
              <a:buChar char="•"/>
            </a:pPr>
            <a:r>
              <a:rPr lang="en-US" b="0" i="0" dirty="0">
                <a:solidFill>
                  <a:srgbClr val="000000"/>
                </a:solidFill>
                <a:effectLst/>
                <a:latin typeface="inter-regular"/>
              </a:rPr>
              <a:t>Visualizing the test set result.</a:t>
            </a:r>
          </a:p>
          <a:p>
            <a:endParaRPr lang="en-IN" dirty="0"/>
          </a:p>
        </p:txBody>
      </p:sp>
      <p:pic>
        <p:nvPicPr>
          <p:cNvPr id="5" name="Content Placeholder 9">
            <a:extLst>
              <a:ext uri="{FF2B5EF4-FFF2-40B4-BE49-F238E27FC236}">
                <a16:creationId xmlns:a16="http://schemas.microsoft.com/office/drawing/2014/main" id="{A155A96A-50F1-B70F-E7B3-FE67F76C3C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3" t="42383" r="19502" b="47175"/>
          <a:stretch/>
        </p:blipFill>
        <p:spPr>
          <a:xfrm>
            <a:off x="5500429" y="1369624"/>
            <a:ext cx="6172200" cy="600917"/>
          </a:xfrm>
        </p:spPr>
      </p:pic>
      <p:pic>
        <p:nvPicPr>
          <p:cNvPr id="7" name="Picture 6">
            <a:extLst>
              <a:ext uri="{FF2B5EF4-FFF2-40B4-BE49-F238E27FC236}">
                <a16:creationId xmlns:a16="http://schemas.microsoft.com/office/drawing/2014/main" id="{BFDC7766-01B9-3796-EB0E-7CB31386ED07}"/>
              </a:ext>
            </a:extLst>
          </p:cNvPr>
          <p:cNvPicPr>
            <a:picLocks noChangeAspect="1"/>
          </p:cNvPicPr>
          <p:nvPr/>
        </p:nvPicPr>
        <p:blipFill rotWithShape="1">
          <a:blip r:embed="rId3">
            <a:extLst>
              <a:ext uri="{28A0092B-C50C-407E-A947-70E740481C1C}">
                <a14:useLocalDpi xmlns:a14="http://schemas.microsoft.com/office/drawing/2010/main" val="0"/>
              </a:ext>
            </a:extLst>
          </a:blip>
          <a:srcRect l="23266" t="51070" r="26109" b="6539"/>
          <a:stretch/>
        </p:blipFill>
        <p:spPr>
          <a:xfrm>
            <a:off x="5500429" y="1970541"/>
            <a:ext cx="6172200" cy="2782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182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B079-6217-DAD5-EA81-F823C6772143}"/>
              </a:ext>
            </a:extLst>
          </p:cNvPr>
          <p:cNvSpPr>
            <a:spLocks noGrp="1"/>
          </p:cNvSpPr>
          <p:nvPr>
            <p:ph type="title"/>
          </p:nvPr>
        </p:nvSpPr>
        <p:spPr/>
        <p:txBody>
          <a:bodyPr>
            <a:normAutofit/>
          </a:bodyPr>
          <a:lstStyle/>
          <a:p>
            <a:pPr algn="ctr"/>
            <a:r>
              <a:rPr lang="en-IN" sz="5400" b="1" dirty="0"/>
              <a:t>Conclusion </a:t>
            </a:r>
          </a:p>
        </p:txBody>
      </p:sp>
      <p:sp>
        <p:nvSpPr>
          <p:cNvPr id="3" name="Content Placeholder 2">
            <a:extLst>
              <a:ext uri="{FF2B5EF4-FFF2-40B4-BE49-F238E27FC236}">
                <a16:creationId xmlns:a16="http://schemas.microsoft.com/office/drawing/2014/main" id="{D4500490-91A1-7610-F133-FE4809BB301E}"/>
              </a:ext>
            </a:extLst>
          </p:cNvPr>
          <p:cNvSpPr>
            <a:spLocks noGrp="1"/>
          </p:cNvSpPr>
          <p:nvPr>
            <p:ph idx="1"/>
          </p:nvPr>
        </p:nvSpPr>
        <p:spPr>
          <a:xfrm>
            <a:off x="838200" y="1825625"/>
            <a:ext cx="3705808" cy="4351338"/>
          </a:xfrm>
        </p:spPr>
        <p:txBody>
          <a:bodyPr/>
          <a:lstStyle/>
          <a:p>
            <a:pPr marL="0" indent="0">
              <a:buNone/>
            </a:pPr>
            <a:r>
              <a:rPr lang="en-IN" dirty="0"/>
              <a:t>	</a:t>
            </a:r>
            <a:r>
              <a:rPr lang="en-US" b="0" i="0" dirty="0">
                <a:solidFill>
                  <a:srgbClr val="000000"/>
                </a:solidFill>
                <a:effectLst/>
                <a:latin typeface="STIXGeneral-Regular"/>
              </a:rPr>
              <a:t> We proposed three methods in which comparative analysis was done and promising results were achieved. </a:t>
            </a:r>
            <a:r>
              <a:rPr lang="en-IN" dirty="0"/>
              <a:t>After applying all the algorithm we come to conclusion that Logistic </a:t>
            </a:r>
            <a:r>
              <a:rPr lang="en-US" b="0" i="0" dirty="0">
                <a:solidFill>
                  <a:srgbClr val="000000"/>
                </a:solidFill>
                <a:effectLst/>
                <a:latin typeface="inter-regular"/>
              </a:rPr>
              <a:t>regression gives us the highest accuracy and works  best in our case.</a:t>
            </a:r>
          </a:p>
          <a:p>
            <a:pPr marL="0" indent="0">
              <a:buNone/>
            </a:pPr>
            <a:endParaRPr lang="en-IN" dirty="0"/>
          </a:p>
        </p:txBody>
      </p:sp>
      <p:pic>
        <p:nvPicPr>
          <p:cNvPr id="7" name="Picture 6">
            <a:extLst>
              <a:ext uri="{FF2B5EF4-FFF2-40B4-BE49-F238E27FC236}">
                <a16:creationId xmlns:a16="http://schemas.microsoft.com/office/drawing/2014/main" id="{A18252C8-D9F0-86F6-955D-9E4D1B592AE2}"/>
              </a:ext>
            </a:extLst>
          </p:cNvPr>
          <p:cNvPicPr>
            <a:picLocks noChangeAspect="1"/>
          </p:cNvPicPr>
          <p:nvPr/>
        </p:nvPicPr>
        <p:blipFill rotWithShape="1">
          <a:blip r:embed="rId2">
            <a:extLst>
              <a:ext uri="{28A0092B-C50C-407E-A947-70E740481C1C}">
                <a14:useLocalDpi xmlns:a14="http://schemas.microsoft.com/office/drawing/2010/main" val="0"/>
              </a:ext>
            </a:extLst>
          </a:blip>
          <a:srcRect l="23342" t="59493" r="39346" b="20208"/>
          <a:stretch/>
        </p:blipFill>
        <p:spPr>
          <a:xfrm>
            <a:off x="4441370" y="2089442"/>
            <a:ext cx="7623112" cy="2221301"/>
          </a:xfrm>
          <a:prstGeom prst="rect">
            <a:avLst/>
          </a:prstGeom>
        </p:spPr>
      </p:pic>
    </p:spTree>
    <p:extLst>
      <p:ext uri="{BB962C8B-B14F-4D97-AF65-F5344CB8AC3E}">
        <p14:creationId xmlns:p14="http://schemas.microsoft.com/office/powerpoint/2010/main" val="287595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1BF3-DA64-AA9D-6641-3BCD1EC4950C}"/>
              </a:ext>
            </a:extLst>
          </p:cNvPr>
          <p:cNvSpPr>
            <a:spLocks noGrp="1"/>
          </p:cNvSpPr>
          <p:nvPr>
            <p:ph type="ctrTitle"/>
          </p:nvPr>
        </p:nvSpPr>
        <p:spPr>
          <a:xfrm>
            <a:off x="1524000" y="294482"/>
            <a:ext cx="9144000" cy="1655762"/>
          </a:xfrm>
        </p:spPr>
        <p:txBody>
          <a:bodyPr>
            <a:normAutofit/>
          </a:bodyPr>
          <a:lstStyle/>
          <a:p>
            <a:r>
              <a:rPr lang="en-IN" sz="4800" b="1" dirty="0"/>
              <a:t>Future Prospects of Heart Disease Prediction  </a:t>
            </a:r>
          </a:p>
        </p:txBody>
      </p:sp>
      <p:sp>
        <p:nvSpPr>
          <p:cNvPr id="3" name="Subtitle 2">
            <a:extLst>
              <a:ext uri="{FF2B5EF4-FFF2-40B4-BE49-F238E27FC236}">
                <a16:creationId xmlns:a16="http://schemas.microsoft.com/office/drawing/2014/main" id="{04CEA3D4-A456-A919-88BA-F67850E7A655}"/>
              </a:ext>
            </a:extLst>
          </p:cNvPr>
          <p:cNvSpPr>
            <a:spLocks noGrp="1"/>
          </p:cNvSpPr>
          <p:nvPr>
            <p:ph type="subTitle" idx="1"/>
          </p:nvPr>
        </p:nvSpPr>
        <p:spPr>
          <a:xfrm>
            <a:off x="1524000" y="3172408"/>
            <a:ext cx="9144000" cy="2612572"/>
          </a:xfrm>
        </p:spPr>
        <p:txBody>
          <a:bodyPr>
            <a:normAutofit fontScale="92500"/>
          </a:bodyPr>
          <a:lstStyle/>
          <a:p>
            <a:r>
              <a:rPr lang="en-US" b="0" i="0" dirty="0">
                <a:solidFill>
                  <a:srgbClr val="000000"/>
                </a:solidFill>
                <a:effectLst/>
                <a:latin typeface="STIXGeneral-Regular"/>
              </a:rPr>
              <a:t>The dataset size can be increased and other optimizations can be used and more promising results can be achieved. Machine learning and various other optimization techniques can also be used so that the evaluation results can again be increased. More different ways of normalizing the data can be used and the results can be compared. And more ways could be found where we could integrate heart-disease-trained ML models with certain multimedia for the ease of patients and doctors.</a:t>
            </a:r>
            <a:r>
              <a:rPr lang="en-IN" b="0" i="0" dirty="0">
                <a:solidFill>
                  <a:srgbClr val="000000"/>
                </a:solidFill>
                <a:effectLst/>
                <a:latin typeface="STIXGeneral-Regular"/>
              </a:rPr>
              <a:t>It we </a:t>
            </a:r>
            <a:r>
              <a:rPr lang="en-IN" dirty="0">
                <a:solidFill>
                  <a:srgbClr val="000000"/>
                </a:solidFill>
                <a:latin typeface="STIXGeneral-Regular"/>
              </a:rPr>
              <a:t>decrease the risk of life of the patients in future and also will be more affordable.</a:t>
            </a:r>
            <a:endParaRPr lang="en-US" b="0" i="0" dirty="0">
              <a:solidFill>
                <a:srgbClr val="000000"/>
              </a:solidFill>
              <a:effectLst/>
              <a:latin typeface="STIXGeneral-Regular"/>
            </a:endParaRPr>
          </a:p>
        </p:txBody>
      </p:sp>
    </p:spTree>
    <p:extLst>
      <p:ext uri="{BB962C8B-B14F-4D97-AF65-F5344CB8AC3E}">
        <p14:creationId xmlns:p14="http://schemas.microsoft.com/office/powerpoint/2010/main" val="407977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F3D9-1B2F-1E5F-7B23-0D85025624DA}"/>
              </a:ext>
            </a:extLst>
          </p:cNvPr>
          <p:cNvSpPr>
            <a:spLocks noGrp="1"/>
          </p:cNvSpPr>
          <p:nvPr>
            <p:ph type="title"/>
          </p:nvPr>
        </p:nvSpPr>
        <p:spPr>
          <a:xfrm>
            <a:off x="831850" y="186612"/>
            <a:ext cx="10515600" cy="914206"/>
          </a:xfrm>
        </p:spPr>
        <p:txBody>
          <a:bodyPr>
            <a:normAutofit fontScale="90000"/>
          </a:bodyPr>
          <a:lstStyle/>
          <a:p>
            <a:r>
              <a:rPr lang="en-IN" dirty="0">
                <a:latin typeface="Bell MT" panose="02020503060305020303" pitchFamily="18" charset="0"/>
              </a:rPr>
              <a:t>Index</a:t>
            </a:r>
          </a:p>
        </p:txBody>
      </p:sp>
      <p:sp>
        <p:nvSpPr>
          <p:cNvPr id="3" name="Text Placeholder 2">
            <a:extLst>
              <a:ext uri="{FF2B5EF4-FFF2-40B4-BE49-F238E27FC236}">
                <a16:creationId xmlns:a16="http://schemas.microsoft.com/office/drawing/2014/main" id="{C98D89B0-8965-56E3-6AB3-EDAA882BD654}"/>
              </a:ext>
            </a:extLst>
          </p:cNvPr>
          <p:cNvSpPr>
            <a:spLocks noGrp="1"/>
          </p:cNvSpPr>
          <p:nvPr>
            <p:ph type="body" idx="1"/>
          </p:nvPr>
        </p:nvSpPr>
        <p:spPr>
          <a:xfrm>
            <a:off x="729214" y="1007706"/>
            <a:ext cx="10515600" cy="5850293"/>
          </a:xfrm>
        </p:spPr>
        <p:txBody>
          <a:bodyPr>
            <a:normAutofit lnSpcReduction="10000"/>
          </a:bodyPr>
          <a:lstStyle/>
          <a:p>
            <a:pPr marL="342900" indent="-342900">
              <a:buFont typeface="Arial" panose="020B0604020202020204" pitchFamily="34" charset="0"/>
              <a:buChar char="•"/>
            </a:pPr>
            <a:r>
              <a:rPr lang="en-IN" dirty="0"/>
              <a:t>Introduction</a:t>
            </a:r>
          </a:p>
          <a:p>
            <a:pPr marL="342900" indent="-342900">
              <a:buFont typeface="Arial" panose="020B0604020202020204" pitchFamily="34" charset="0"/>
              <a:buChar char="•"/>
            </a:pPr>
            <a:r>
              <a:rPr lang="en-IN" dirty="0"/>
              <a:t>Description of the Dataset</a:t>
            </a:r>
          </a:p>
          <a:p>
            <a:pPr marL="342900" indent="-342900">
              <a:buFont typeface="Arial" panose="020B0604020202020204" pitchFamily="34" charset="0"/>
              <a:buChar char="•"/>
            </a:pPr>
            <a:r>
              <a:rPr lang="en-IN" dirty="0"/>
              <a:t>Data Pre-processing</a:t>
            </a:r>
          </a:p>
          <a:p>
            <a:pPr marL="800100" lvl="1" indent="-342900">
              <a:buFont typeface="Arial" panose="020B0604020202020204" pitchFamily="34" charset="0"/>
              <a:buChar char="•"/>
            </a:pPr>
            <a:r>
              <a:rPr lang="en-IN" dirty="0"/>
              <a:t>Heatmap</a:t>
            </a:r>
          </a:p>
          <a:p>
            <a:pPr marL="800100" lvl="1" indent="-342900">
              <a:buFont typeface="Arial" panose="020B0604020202020204" pitchFamily="34" charset="0"/>
              <a:buChar char="•"/>
            </a:pPr>
            <a:r>
              <a:rPr lang="en-IN" dirty="0"/>
              <a:t> </a:t>
            </a:r>
            <a:r>
              <a:rPr lang="en-US" i="0" dirty="0">
                <a:solidFill>
                  <a:srgbClr val="969696"/>
                </a:solidFill>
                <a:effectLst/>
              </a:rPr>
              <a:t>Checking the Distribution of the Data</a:t>
            </a:r>
            <a:endParaRPr lang="en-IN" dirty="0"/>
          </a:p>
          <a:p>
            <a:pPr marL="342900" indent="-342900">
              <a:buFont typeface="Arial" panose="020B0604020202020204" pitchFamily="34" charset="0"/>
              <a:buChar char="•"/>
            </a:pPr>
            <a:r>
              <a:rPr lang="en-IN" dirty="0"/>
              <a:t>Applying predictive models</a:t>
            </a:r>
          </a:p>
          <a:p>
            <a:pPr marL="800100" lvl="1" indent="-342900">
              <a:buFont typeface="Arial" panose="020B0604020202020204" pitchFamily="34" charset="0"/>
              <a:buChar char="•"/>
            </a:pPr>
            <a:r>
              <a:rPr lang="en-IN" b="1" i="0" dirty="0">
                <a:effectLst/>
                <a:latin typeface="Lato" panose="020F0502020204030203" pitchFamily="34" charset="0"/>
              </a:rPr>
              <a:t>Logistic Regression</a:t>
            </a:r>
          </a:p>
          <a:p>
            <a:pPr marL="1257300" lvl="2" indent="-342900">
              <a:buFont typeface="Arial" panose="020B0604020202020204" pitchFamily="34" charset="0"/>
              <a:buChar char="•"/>
            </a:pPr>
            <a:r>
              <a:rPr lang="en-IN" dirty="0"/>
              <a:t>Theory</a:t>
            </a:r>
          </a:p>
          <a:p>
            <a:pPr marL="1257300" lvl="2" indent="-342900">
              <a:buFont typeface="Arial" panose="020B0604020202020204" pitchFamily="34" charset="0"/>
              <a:buChar char="•"/>
            </a:pPr>
            <a:r>
              <a:rPr lang="en-IN" dirty="0"/>
              <a:t>Implementation</a:t>
            </a:r>
            <a:endParaRPr lang="en-IN" b="1" i="0" dirty="0">
              <a:effectLst/>
              <a:latin typeface="Lato" panose="020F0502020204030203" pitchFamily="34" charset="0"/>
            </a:endParaRPr>
          </a:p>
          <a:p>
            <a:pPr marL="800100" lvl="1" indent="-342900">
              <a:buFont typeface="Arial" panose="020B0604020202020204" pitchFamily="34" charset="0"/>
              <a:buChar char="•"/>
            </a:pPr>
            <a:r>
              <a:rPr lang="en-IN" b="1" i="0" dirty="0">
                <a:effectLst/>
                <a:latin typeface="Lato" panose="020F0502020204030203" pitchFamily="34" charset="0"/>
                <a:ea typeface="Lato" panose="020F0502020204030203" pitchFamily="34" charset="0"/>
                <a:cs typeface="Lato" panose="020F0502020204030203" pitchFamily="34" charset="0"/>
              </a:rPr>
              <a:t>Decision Tree Classification</a:t>
            </a:r>
          </a:p>
          <a:p>
            <a:pPr marL="1257300" lvl="2" indent="-342900">
              <a:buFont typeface="Arial" panose="020B0604020202020204" pitchFamily="34" charset="0"/>
              <a:buChar char="•"/>
            </a:pPr>
            <a:r>
              <a:rPr lang="en-IN" dirty="0"/>
              <a:t>Theory</a:t>
            </a:r>
          </a:p>
          <a:p>
            <a:pPr marL="1257300" lvl="2" indent="-342900">
              <a:buFont typeface="Arial" panose="020B0604020202020204" pitchFamily="34" charset="0"/>
              <a:buChar char="•"/>
            </a:pPr>
            <a:r>
              <a:rPr lang="en-IN" dirty="0"/>
              <a:t>Implementation</a:t>
            </a:r>
            <a:endParaRPr lang="en-IN" b="1" i="0" dirty="0">
              <a:effectLst/>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IN" sz="2000" b="1" i="0" dirty="0">
                <a:effectLst/>
                <a:latin typeface="Lato" panose="020F0502020204030203" pitchFamily="34" charset="0"/>
                <a:ea typeface="Lato" panose="020F0502020204030203" pitchFamily="34" charset="0"/>
                <a:cs typeface="Lato" panose="020F0502020204030203" pitchFamily="34" charset="0"/>
              </a:rPr>
              <a:t>Random Forest Classifier</a:t>
            </a:r>
          </a:p>
          <a:p>
            <a:pPr marL="1257300" lvl="2" indent="-342900">
              <a:buFont typeface="Arial" panose="020B0604020202020204" pitchFamily="34" charset="0"/>
              <a:buChar char="•"/>
            </a:pPr>
            <a:r>
              <a:rPr lang="en-IN" dirty="0"/>
              <a:t>Theory</a:t>
            </a:r>
          </a:p>
          <a:p>
            <a:pPr marL="1257300" lvl="2" indent="-342900">
              <a:buFont typeface="Arial" panose="020B0604020202020204" pitchFamily="34" charset="0"/>
              <a:buChar char="•"/>
            </a:pPr>
            <a:r>
              <a:rPr lang="en-IN" dirty="0"/>
              <a:t>Implementation</a:t>
            </a:r>
          </a:p>
          <a:p>
            <a:pPr marL="342900" indent="-342900">
              <a:buFont typeface="Arial" panose="020B0604020202020204" pitchFamily="34" charset="0"/>
              <a:buChar char="•"/>
            </a:pPr>
            <a:r>
              <a:rPr lang="en-IN" sz="2400" b="1" dirty="0">
                <a:solidFill>
                  <a:schemeClr val="bg1">
                    <a:lumMod val="65000"/>
                  </a:schemeClr>
                </a:solidFill>
              </a:rPr>
              <a:t>Conclusion</a:t>
            </a:r>
            <a:endParaRPr lang="en-IN" dirty="0">
              <a:solidFill>
                <a:schemeClr val="bg1">
                  <a:lumMod val="65000"/>
                </a:schemeClr>
              </a:solidFill>
            </a:endParaRPr>
          </a:p>
          <a:p>
            <a:pPr marL="342900" indent="-342900">
              <a:buFont typeface="Arial" panose="020B0604020202020204" pitchFamily="34" charset="0"/>
              <a:buChar char="•"/>
            </a:pPr>
            <a:r>
              <a:rPr lang="en-IN" sz="2400" b="1" dirty="0">
                <a:solidFill>
                  <a:schemeClr val="bg1">
                    <a:lumMod val="65000"/>
                  </a:schemeClr>
                </a:solidFill>
              </a:rPr>
              <a:t>Future Prospects of Heart Disease Prediction </a:t>
            </a:r>
            <a:endParaRPr lang="en-IN" dirty="0">
              <a:solidFill>
                <a:schemeClr val="bg1">
                  <a:lumMod val="65000"/>
                </a:schemeClr>
              </a:solidFill>
            </a:endParaRPr>
          </a:p>
          <a:p>
            <a:pPr marL="342900" indent="-342900">
              <a:buFont typeface="Arial" panose="020B0604020202020204" pitchFamily="34" charset="0"/>
              <a:buChar char="•"/>
            </a:pPr>
            <a:endParaRPr lang="en-IN" dirty="0"/>
          </a:p>
          <a:p>
            <a:pPr marL="800100" lvl="1" indent="-342900">
              <a:buFont typeface="Arial" panose="020B0604020202020204" pitchFamily="34" charset="0"/>
              <a:buChar char="•"/>
            </a:pPr>
            <a:endParaRPr lang="en-IN" b="1" i="0" dirty="0">
              <a:effectLst/>
              <a:latin typeface="Lato" panose="020F0502020204030203"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60037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E9BC-19BA-410E-B916-DC8122ED1CD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8802EE3-CA36-8888-F623-26485E8D0E90}"/>
              </a:ext>
            </a:extLst>
          </p:cNvPr>
          <p:cNvSpPr>
            <a:spLocks noGrp="1"/>
          </p:cNvSpPr>
          <p:nvPr>
            <p:ph idx="1"/>
          </p:nvPr>
        </p:nvSpPr>
        <p:spPr/>
        <p:txBody>
          <a:bodyPr>
            <a:normAutofit fontScale="92500" lnSpcReduction="10000"/>
          </a:bodyPr>
          <a:lstStyle/>
          <a:p>
            <a:pPr marL="0" indent="0" algn="l">
              <a:spcBef>
                <a:spcPts val="2000"/>
              </a:spcBef>
              <a:spcAft>
                <a:spcPts val="2000"/>
              </a:spcAft>
              <a:buNone/>
            </a:pPr>
            <a:r>
              <a:rPr lang="en-US" sz="1800" dirty="0"/>
              <a:t> 	</a:t>
            </a:r>
            <a:r>
              <a:rPr lang="en-US" sz="1800" b="0" i="0" dirty="0">
                <a:solidFill>
                  <a:srgbClr val="212121"/>
                </a:solidFill>
                <a:effectLst/>
                <a:latin typeface="Cambria" panose="02040503050406030204" pitchFamily="18" charset="0"/>
              </a:rPr>
              <a:t>Among various life-threatening diseases, heart disease has garnered a great deal of attention in medical research. The diagnosis of heart disease is a challenging task, which can offer automated prediction about the heart condition of patient so that further treatment can be made effective. The diagnosis of heart disease is usually based on signs, symptoms and physical examination of the patient. There are several factors that increase the risk of heart disease, such as smoking habit, body cholesterol level, family history of heart disease, obesity, high blood pressure, and lack of physical exercise.                         	</a:t>
            </a:r>
          </a:p>
          <a:p>
            <a:pPr marL="0" indent="0" algn="l">
              <a:spcBef>
                <a:spcPts val="2000"/>
              </a:spcBef>
              <a:spcAft>
                <a:spcPts val="2000"/>
              </a:spcAft>
              <a:buNone/>
            </a:pPr>
            <a:r>
              <a:rPr lang="en-US" sz="1800" b="0" i="0" dirty="0">
                <a:solidFill>
                  <a:srgbClr val="212121"/>
                </a:solidFill>
                <a:effectLst/>
                <a:latin typeface="Cambria" panose="02040503050406030204" pitchFamily="18" charset="0"/>
              </a:rPr>
              <a:t>	A major challenge faced by health care organizations, such as hospitals and medical centers, is the provision of quality services at affordable costs. The quality service implies diagnosing patients properly and administering effective treatments. The available heart disease database consists of both numerical and categorical data. Before further processing, cleaning and filtering are applied on these records in order to filter the irrelevant data from the database. The proposed system can recognize patterns and relationships associated with heart disease from a historical heart disease database. It can also answer the complex queries for diagnosing heart disease; therefore, it can be helpful to health care practitioners to make intelligent clinical decisions. Results showed that the proposed system has its unique potency in realizing the objectives of the defined mining goals.</a:t>
            </a:r>
          </a:p>
          <a:p>
            <a:pPr marL="0" indent="0">
              <a:buNone/>
            </a:pPr>
            <a:r>
              <a:rPr lang="en-US" sz="1800" dirty="0">
                <a:solidFill>
                  <a:srgbClr val="212121"/>
                </a:solidFill>
                <a:latin typeface="Cambria" panose="02040503050406030204" pitchFamily="18" charset="0"/>
              </a:rPr>
              <a:t>	</a:t>
            </a:r>
            <a:endParaRPr lang="en-IN" sz="1800" dirty="0"/>
          </a:p>
        </p:txBody>
      </p:sp>
    </p:spTree>
    <p:extLst>
      <p:ext uri="{BB962C8B-B14F-4D97-AF65-F5344CB8AC3E}">
        <p14:creationId xmlns:p14="http://schemas.microsoft.com/office/powerpoint/2010/main" val="255047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7361-6407-2372-F2D0-66E80528AD11}"/>
              </a:ext>
            </a:extLst>
          </p:cNvPr>
          <p:cNvSpPr>
            <a:spLocks noGrp="1"/>
          </p:cNvSpPr>
          <p:nvPr>
            <p:ph type="title"/>
          </p:nvPr>
        </p:nvSpPr>
        <p:spPr/>
        <p:txBody>
          <a:bodyPr/>
          <a:lstStyle/>
          <a:p>
            <a:r>
              <a:rPr lang="en-IN" dirty="0"/>
              <a:t>Description of the Dataset</a:t>
            </a:r>
          </a:p>
        </p:txBody>
      </p:sp>
      <p:sp>
        <p:nvSpPr>
          <p:cNvPr id="5" name="Rectangle 2">
            <a:extLst>
              <a:ext uri="{FF2B5EF4-FFF2-40B4-BE49-F238E27FC236}">
                <a16:creationId xmlns:a16="http://schemas.microsoft.com/office/drawing/2014/main" id="{6DCB109A-3686-E73F-669C-C674B7021D87}"/>
              </a:ext>
            </a:extLst>
          </p:cNvPr>
          <p:cNvSpPr>
            <a:spLocks noGrp="1" noChangeArrowheads="1"/>
          </p:cNvSpPr>
          <p:nvPr>
            <p:ph idx="1"/>
          </p:nvPr>
        </p:nvSpPr>
        <p:spPr bwMode="auto">
          <a:xfrm>
            <a:off x="838200" y="1492915"/>
            <a:ext cx="934268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Inter"/>
              </a:rPr>
              <a:t>Feature List: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age,</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sex,</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cp,</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trestbps</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chol</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fbs</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restecg</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thalach</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exang</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oldpeak</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slope,</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ca,</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Roboto Mono"/>
              </a:rPr>
              <a:t>thal</a:t>
            </a:r>
            <a:r>
              <a:rPr kumimoji="0" lang="en-US" altLang="en-US" sz="1600" b="0" i="0" u="none" strike="noStrike" cap="none" normalizeH="0" baseline="0" dirty="0">
                <a:ln>
                  <a:noFill/>
                </a:ln>
                <a:solidFill>
                  <a:schemeClr val="tx1"/>
                </a:solidFill>
                <a:effectLst/>
                <a:latin typeface="Roboto Mono"/>
              </a:rPr>
              <a:t>,</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Roboto Mono"/>
              </a:rPr>
              <a:t>condition</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Feature Types:</a:t>
            </a:r>
            <a:r>
              <a:rPr kumimoji="0" lang="en-US" altLang="en-US" sz="1600" b="0" i="0" u="none" strike="noStrike" cap="none" normalizeH="0" baseline="0" dirty="0">
                <a:ln>
                  <a:noFill/>
                </a:ln>
                <a:solidFill>
                  <a:schemeClr val="tx1"/>
                </a:solidFill>
                <a:effectLst/>
                <a:latin typeface="Inter"/>
              </a:rPr>
              <a:t> All features are </a:t>
            </a:r>
            <a:r>
              <a:rPr kumimoji="0" lang="en-US" altLang="en-US" sz="1600" b="0" i="0" u="none" strike="noStrike" cap="none" normalizeH="0" baseline="0" dirty="0">
                <a:ln>
                  <a:noFill/>
                </a:ln>
                <a:solidFill>
                  <a:schemeClr val="tx1"/>
                </a:solidFill>
                <a:effectLst/>
                <a:latin typeface="Roboto Mono"/>
              </a:rPr>
              <a:t>numerical features</a:t>
            </a:r>
            <a:r>
              <a:rPr kumimoji="0" lang="en-US" altLang="en-US" sz="1600" b="0" i="0" u="none" strike="noStrike" cap="none" normalizeH="0" baseline="0" dirty="0">
                <a:ln>
                  <a:noFill/>
                </a:ln>
                <a:solidFill>
                  <a:schemeClr val="tx1"/>
                </a:solidFill>
                <a:effectLst/>
                <a:latin typeface="Inter"/>
              </a:rPr>
              <a:t>.</a:t>
            </a:r>
            <a:endParaRPr kumimoji="0" lang="en-US" altLang="en-US" sz="1600" b="0" i="0" u="none" strike="noStrike" cap="none" normalizeH="0" baseline="0" dirty="0">
              <a:ln>
                <a:noFill/>
              </a:ln>
              <a:solidFill>
                <a:srgbClr val="00000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E888BB"/>
                </a:solidFill>
                <a:effectLst/>
                <a:latin typeface="Inter"/>
              </a:rPr>
              <a:t>FEATURES</a:t>
            </a:r>
            <a:endParaRPr kumimoji="0" lang="en-US" altLang="en-US" sz="1600" b="0" i="0" u="none" strike="noStrike" cap="none" normalizeH="0" baseline="0" dirty="0">
              <a:ln>
                <a:noFill/>
              </a:ln>
              <a:solidFill>
                <a:srgbClr val="00000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Inter"/>
              </a:rPr>
              <a:t>1. age |</a:t>
            </a:r>
            <a:r>
              <a:rPr kumimoji="0" lang="en-US" altLang="en-US" sz="1600" b="0" i="0" u="none" strike="noStrike" cap="none" normalizeH="0" baseline="0" dirty="0">
                <a:ln>
                  <a:noFill/>
                </a:ln>
                <a:solidFill>
                  <a:schemeClr val="tx1"/>
                </a:solidFill>
                <a:effectLst/>
                <a:latin typeface="Inter"/>
              </a:rPr>
              <a:t> Number of years a person has lived</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2. sex |</a:t>
            </a:r>
            <a:r>
              <a:rPr kumimoji="0" lang="en-US" altLang="en-US" sz="1600" b="0" i="0" u="none" strike="noStrike" cap="none" normalizeH="0" baseline="0" dirty="0">
                <a:ln>
                  <a:noFill/>
                </a:ln>
                <a:solidFill>
                  <a:schemeClr val="tx1"/>
                </a:solidFill>
                <a:effectLst/>
                <a:latin typeface="Inter"/>
              </a:rPr>
              <a:t> Gender of patient (Male:1/Female:0)</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3. cp | </a:t>
            </a:r>
            <a:r>
              <a:rPr kumimoji="0" lang="en-US" altLang="en-US" sz="1600" b="0" i="0" u="none" strike="noStrike" cap="none" normalizeH="0" baseline="0" dirty="0">
                <a:ln>
                  <a:noFill/>
                </a:ln>
                <a:solidFill>
                  <a:schemeClr val="tx1"/>
                </a:solidFill>
                <a:effectLst/>
                <a:latin typeface="Inter"/>
              </a:rPr>
              <a:t>Chest Pain type (4 values)</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4. </a:t>
            </a:r>
            <a:r>
              <a:rPr kumimoji="0" lang="en-US" altLang="en-US" sz="1600" b="1" i="0" u="none" strike="noStrike" cap="none" normalizeH="0" baseline="0" dirty="0" err="1">
                <a:ln>
                  <a:noFill/>
                </a:ln>
                <a:solidFill>
                  <a:schemeClr val="tx1"/>
                </a:solidFill>
                <a:effectLst/>
                <a:latin typeface="Inter"/>
              </a:rPr>
              <a:t>trestbps</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Resting Blood Pressure</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5. </a:t>
            </a:r>
            <a:r>
              <a:rPr kumimoji="0" lang="en-US" altLang="en-US" sz="1600" b="1" i="0" u="none" strike="noStrike" cap="none" normalizeH="0" baseline="0" dirty="0" err="1">
                <a:ln>
                  <a:noFill/>
                </a:ln>
                <a:solidFill>
                  <a:schemeClr val="tx1"/>
                </a:solidFill>
                <a:effectLst/>
                <a:latin typeface="Inter"/>
              </a:rPr>
              <a:t>chol</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serum cholesterol in mg/dl</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6. </a:t>
            </a:r>
            <a:r>
              <a:rPr kumimoji="0" lang="en-US" altLang="en-US" sz="1600" b="1" i="0" u="none" strike="noStrike" cap="none" normalizeH="0" baseline="0" dirty="0" err="1">
                <a:ln>
                  <a:noFill/>
                </a:ln>
                <a:solidFill>
                  <a:schemeClr val="tx1"/>
                </a:solidFill>
                <a:effectLst/>
                <a:latin typeface="Inter"/>
              </a:rPr>
              <a:t>fbs</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Fasting Blood Sugar &gt; 120 mg/dl</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7. </a:t>
            </a:r>
            <a:r>
              <a:rPr kumimoji="0" lang="en-US" altLang="en-US" sz="1600" b="1" i="0" u="none" strike="noStrike" cap="none" normalizeH="0" baseline="0" dirty="0" err="1">
                <a:ln>
                  <a:noFill/>
                </a:ln>
                <a:solidFill>
                  <a:schemeClr val="tx1"/>
                </a:solidFill>
                <a:effectLst/>
                <a:latin typeface="Inter"/>
              </a:rPr>
              <a:t>restecg</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Resting Electrocardiographic (ECG) results (values 0,1,2)</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8. </a:t>
            </a:r>
            <a:r>
              <a:rPr kumimoji="0" lang="en-US" altLang="en-US" sz="1600" b="1" i="0" u="none" strike="noStrike" cap="none" normalizeH="0" baseline="0" dirty="0" err="1">
                <a:ln>
                  <a:noFill/>
                </a:ln>
                <a:solidFill>
                  <a:schemeClr val="tx1"/>
                </a:solidFill>
                <a:effectLst/>
                <a:latin typeface="Inter"/>
              </a:rPr>
              <a:t>thalach</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Maximum Heart Rate Achieved</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9. </a:t>
            </a:r>
            <a:r>
              <a:rPr kumimoji="0" lang="en-US" altLang="en-US" sz="1600" b="1" i="0" u="none" strike="noStrike" cap="none" normalizeH="0" baseline="0" dirty="0" err="1">
                <a:ln>
                  <a:noFill/>
                </a:ln>
                <a:solidFill>
                  <a:schemeClr val="tx1"/>
                </a:solidFill>
                <a:effectLst/>
                <a:latin typeface="Inter"/>
              </a:rPr>
              <a:t>exang</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Exercise Induced Angina</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10. </a:t>
            </a:r>
            <a:r>
              <a:rPr kumimoji="0" lang="en-US" altLang="en-US" sz="1600" b="1" i="0" u="none" strike="noStrike" cap="none" normalizeH="0" baseline="0" dirty="0" err="1">
                <a:ln>
                  <a:noFill/>
                </a:ln>
                <a:solidFill>
                  <a:schemeClr val="tx1"/>
                </a:solidFill>
                <a:effectLst/>
                <a:latin typeface="Inter"/>
              </a:rPr>
              <a:t>oldpeak</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a:t>
            </a:r>
            <a:r>
              <a:rPr kumimoji="0" lang="en-US" altLang="en-US" sz="1600" b="0" i="0" u="none" strike="noStrike" cap="none" normalizeH="0" baseline="0" dirty="0" err="1">
                <a:ln>
                  <a:noFill/>
                </a:ln>
                <a:solidFill>
                  <a:schemeClr val="tx1"/>
                </a:solidFill>
                <a:effectLst/>
                <a:latin typeface="Inter"/>
              </a:rPr>
              <a:t>oldpeak</a:t>
            </a:r>
            <a:r>
              <a:rPr kumimoji="0" lang="en-US" altLang="en-US" sz="1600" b="0" i="0" u="none" strike="noStrike" cap="none" normalizeH="0" baseline="0" dirty="0">
                <a:ln>
                  <a:noFill/>
                </a:ln>
                <a:solidFill>
                  <a:schemeClr val="tx1"/>
                </a:solidFill>
                <a:effectLst/>
                <a:latin typeface="Inter"/>
              </a:rPr>
              <a:t> = ST depression induced by exercise relative to rest</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11. slope |</a:t>
            </a:r>
            <a:r>
              <a:rPr kumimoji="0" lang="en-US" altLang="en-US" sz="1600" b="0" i="0" u="none" strike="noStrike" cap="none" normalizeH="0" baseline="0" dirty="0">
                <a:ln>
                  <a:noFill/>
                </a:ln>
                <a:solidFill>
                  <a:schemeClr val="tx1"/>
                </a:solidFill>
                <a:effectLst/>
                <a:latin typeface="Inter"/>
              </a:rPr>
              <a:t> the slope of the peak exercise ST segment</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12. ca |</a:t>
            </a:r>
            <a:r>
              <a:rPr kumimoji="0" lang="en-US" altLang="en-US" sz="1600" b="0" i="0" u="none" strike="noStrike" cap="none" normalizeH="0" baseline="0" dirty="0">
                <a:ln>
                  <a:noFill/>
                </a:ln>
                <a:solidFill>
                  <a:schemeClr val="tx1"/>
                </a:solidFill>
                <a:effectLst/>
                <a:latin typeface="Inter"/>
              </a:rPr>
              <a:t> number of major vessels (0-3) colored by fluoroscopy</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13. </a:t>
            </a:r>
            <a:r>
              <a:rPr kumimoji="0" lang="en-US" altLang="en-US" sz="1600" b="1" i="0" u="none" strike="noStrike" cap="none" normalizeH="0" baseline="0" dirty="0" err="1">
                <a:ln>
                  <a:noFill/>
                </a:ln>
                <a:solidFill>
                  <a:schemeClr val="tx1"/>
                </a:solidFill>
                <a:effectLst/>
                <a:latin typeface="Inter"/>
              </a:rPr>
              <a:t>thal</a:t>
            </a:r>
            <a:r>
              <a:rPr kumimoji="0" lang="en-US" altLang="en-US" sz="1600" b="1" i="0" u="none" strike="noStrike" cap="none" normalizeH="0" baseline="0" dirty="0">
                <a:ln>
                  <a:noFill/>
                </a:ln>
                <a:solidFill>
                  <a:schemeClr val="tx1"/>
                </a:solidFill>
                <a:effectLst/>
                <a:latin typeface="Inter"/>
              </a:rPr>
              <a:t> |</a:t>
            </a:r>
            <a:r>
              <a:rPr kumimoji="0" lang="en-US" altLang="en-US" sz="1600" b="0" i="0" u="none" strike="noStrike" cap="none" normalizeH="0" baseline="0" dirty="0">
                <a:ln>
                  <a:noFill/>
                </a:ln>
                <a:solidFill>
                  <a:schemeClr val="tx1"/>
                </a:solidFill>
                <a:effectLst/>
                <a:latin typeface="Inter"/>
              </a:rPr>
              <a:t> Thallium stress test results: 3 = normal; 6 = fixed defect; 7 = reversable defect</a:t>
            </a:r>
            <a:endParaRPr kumimoji="0" lang="en-US" altLang="en-US" sz="1600" b="0" i="0" u="none" strike="noStrike" cap="none" normalizeH="0" baseline="0" dirty="0">
              <a:ln>
                <a:noFill/>
              </a:ln>
              <a:solidFill>
                <a:srgbClr val="00000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E888BB"/>
                </a:solidFill>
                <a:effectLst/>
                <a:latin typeface="Inter"/>
              </a:rPr>
              <a:t>TARGET VARIABLE</a:t>
            </a:r>
            <a:br>
              <a:rPr kumimoji="0" lang="en-US" altLang="en-US" sz="1600" b="0" i="0" u="none" strike="noStrike" cap="none" normalizeH="0" baseline="0" dirty="0">
                <a:ln>
                  <a:noFill/>
                </a:ln>
                <a:solidFill>
                  <a:schemeClr val="tx1"/>
                </a:solidFill>
                <a:effectLst/>
                <a:latin typeface="Inter"/>
              </a:rPr>
            </a:br>
            <a:r>
              <a:rPr kumimoji="0" lang="en-US" altLang="en-US" sz="1600" b="0" i="0" u="none" strike="noStrike" cap="none" normalizeH="0" baseline="0" dirty="0">
                <a:ln>
                  <a:noFill/>
                </a:ln>
                <a:solidFill>
                  <a:schemeClr val="tx1"/>
                </a:solidFill>
                <a:effectLst/>
                <a:latin typeface="Inter"/>
              </a:rPr>
              <a:t>Target: diagnosis of heart disease (angiographic disease status)</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Value 0:</a:t>
            </a:r>
            <a:r>
              <a:rPr kumimoji="0" lang="en-US" altLang="en-US" sz="1600" b="0" i="0" u="none" strike="noStrike" cap="none" normalizeH="0" baseline="0" dirty="0">
                <a:ln>
                  <a:noFill/>
                </a:ln>
                <a:solidFill>
                  <a:schemeClr val="tx1"/>
                </a:solidFill>
                <a:effectLst/>
                <a:latin typeface="Inter"/>
              </a:rPr>
              <a:t> &lt; 50% diameter narrowing (negative for disease)</a:t>
            </a:r>
            <a:br>
              <a:rPr kumimoji="0" lang="en-US" altLang="en-US" sz="1600" b="0" i="0" u="none" strike="noStrike" cap="none" normalizeH="0" baseline="0" dirty="0">
                <a:ln>
                  <a:noFill/>
                </a:ln>
                <a:solidFill>
                  <a:schemeClr val="tx1"/>
                </a:solidFill>
                <a:effectLst/>
                <a:latin typeface="Inter"/>
              </a:rPr>
            </a:br>
            <a:r>
              <a:rPr kumimoji="0" lang="en-US" altLang="en-US" sz="1600" b="1" i="0" u="none" strike="noStrike" cap="none" normalizeH="0" baseline="0" dirty="0">
                <a:ln>
                  <a:noFill/>
                </a:ln>
                <a:solidFill>
                  <a:schemeClr val="tx1"/>
                </a:solidFill>
                <a:effectLst/>
                <a:latin typeface="Inter"/>
              </a:rPr>
              <a:t>Value 1:</a:t>
            </a:r>
            <a:r>
              <a:rPr kumimoji="0" lang="en-US" altLang="en-US" sz="1600" b="0" i="0" u="none" strike="noStrike" cap="none" normalizeH="0" baseline="0" dirty="0">
                <a:ln>
                  <a:noFill/>
                </a:ln>
                <a:solidFill>
                  <a:schemeClr val="tx1"/>
                </a:solidFill>
                <a:effectLst/>
                <a:latin typeface="Inter"/>
              </a:rPr>
              <a:t> &gt; 50% diameter narrowing (positive for disease)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6CAC9FE-C1C7-E77B-B12E-AE4512F4C274}"/>
              </a:ext>
            </a:extLst>
          </p:cNvPr>
          <p:cNvPicPr>
            <a:picLocks noChangeAspect="1"/>
          </p:cNvPicPr>
          <p:nvPr/>
        </p:nvPicPr>
        <p:blipFill rotWithShape="1">
          <a:blip r:embed="rId2">
            <a:extLst>
              <a:ext uri="{28A0092B-C50C-407E-A947-70E740481C1C}">
                <a14:useLocalDpi xmlns:a14="http://schemas.microsoft.com/office/drawing/2010/main" val="0"/>
              </a:ext>
            </a:extLst>
          </a:blip>
          <a:srcRect l="19897" t="62596" r="40919" b="16207"/>
          <a:stretch/>
        </p:blipFill>
        <p:spPr>
          <a:xfrm>
            <a:off x="4897017" y="2095356"/>
            <a:ext cx="6456783" cy="1614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516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C0EB-7784-6797-BA17-9C7E986063A9}"/>
              </a:ext>
            </a:extLst>
          </p:cNvPr>
          <p:cNvSpPr>
            <a:spLocks noGrp="1"/>
          </p:cNvSpPr>
          <p:nvPr>
            <p:ph type="title"/>
          </p:nvPr>
        </p:nvSpPr>
        <p:spPr/>
        <p:txBody>
          <a:bodyPr/>
          <a:lstStyle/>
          <a:p>
            <a:r>
              <a:rPr lang="en-IN" dirty="0"/>
              <a:t>Data Pre-processing </a:t>
            </a:r>
          </a:p>
        </p:txBody>
      </p:sp>
      <p:sp>
        <p:nvSpPr>
          <p:cNvPr id="3" name="Content Placeholder 2">
            <a:extLst>
              <a:ext uri="{FF2B5EF4-FFF2-40B4-BE49-F238E27FC236}">
                <a16:creationId xmlns:a16="http://schemas.microsoft.com/office/drawing/2014/main" id="{9BE46EB8-E5D4-1E22-7AEF-E87AB9EF56BE}"/>
              </a:ext>
            </a:extLst>
          </p:cNvPr>
          <p:cNvSpPr>
            <a:spLocks noGrp="1"/>
          </p:cNvSpPr>
          <p:nvPr>
            <p:ph idx="1"/>
          </p:nvPr>
        </p:nvSpPr>
        <p:spPr/>
        <p:txBody>
          <a:bodyPr/>
          <a:lstStyle/>
          <a:p>
            <a:pPr marL="0" indent="0" algn="just">
              <a:buNone/>
            </a:pPr>
            <a:r>
              <a:rPr lang="en-IN" sz="1800" dirty="0"/>
              <a:t>	 </a:t>
            </a:r>
            <a:r>
              <a:rPr lang="en-US" sz="1800" b="0" i="0" dirty="0">
                <a:solidFill>
                  <a:srgbClr val="333333"/>
                </a:solidFill>
                <a:effectLst/>
                <a:latin typeface="inter-regular"/>
              </a:rPr>
              <a:t>Data preprocessing is a process of preparing the raw data and making it suitable for a machine learning model. It is the first and crucial step while creating a machine learning model.</a:t>
            </a:r>
          </a:p>
          <a:p>
            <a:pPr marL="0" indent="0" algn="just">
              <a:buNone/>
            </a:pPr>
            <a:r>
              <a:rPr lang="en-US" sz="1800" dirty="0">
                <a:solidFill>
                  <a:srgbClr val="333333"/>
                </a:solidFill>
                <a:latin typeface="inter-regular"/>
              </a:rPr>
              <a:t>	</a:t>
            </a:r>
            <a:r>
              <a:rPr lang="en-US" sz="1800" b="0" i="0" dirty="0">
                <a:solidFill>
                  <a:srgbClr val="333333"/>
                </a:solidFill>
                <a:effectLst/>
                <a:latin typeface="inter-regular"/>
              </a:rPr>
              <a:t>When creating a machine learning project, it is not always a case that we come across the clean and formatted data. And while doing any operation with data, it is mandatory to clean it and put in a formatted way. So for this, we use data preprocessing task.</a:t>
            </a:r>
          </a:p>
          <a:p>
            <a:pPr marL="0" indent="0" algn="just">
              <a:buNone/>
            </a:pPr>
            <a:r>
              <a:rPr lang="en-US" sz="1800" b="0" i="0" dirty="0">
                <a:solidFill>
                  <a:srgbClr val="333333"/>
                </a:solidFill>
                <a:effectLst/>
                <a:latin typeface="inter-regular"/>
              </a:rPr>
              <a:t>It involves below steps:</a:t>
            </a:r>
          </a:p>
          <a:p>
            <a:pPr algn="just">
              <a:buFont typeface="Arial" panose="020B0604020202020204" pitchFamily="34" charset="0"/>
              <a:buChar char="•"/>
            </a:pPr>
            <a:r>
              <a:rPr lang="en-US" sz="1400" i="0" dirty="0">
                <a:solidFill>
                  <a:srgbClr val="000000"/>
                </a:solidFill>
                <a:effectLst/>
                <a:latin typeface="inter-bold"/>
              </a:rPr>
              <a:t>Getting the dataset</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Importing libraries</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Importing datasets</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Finding Missing Data</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Encoding Categorical Data</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Splitting dataset into training and test set</a:t>
            </a:r>
            <a:endParaRPr lang="en-US" sz="1400" i="0" dirty="0">
              <a:solidFill>
                <a:srgbClr val="000000"/>
              </a:solidFill>
              <a:effectLst/>
              <a:latin typeface="inter-regular"/>
            </a:endParaRPr>
          </a:p>
          <a:p>
            <a:pPr algn="just">
              <a:buFont typeface="Arial" panose="020B0604020202020204" pitchFamily="34" charset="0"/>
              <a:buChar char="•"/>
            </a:pPr>
            <a:r>
              <a:rPr lang="en-US" sz="1400" i="0" dirty="0">
                <a:solidFill>
                  <a:srgbClr val="000000"/>
                </a:solidFill>
                <a:effectLst/>
                <a:latin typeface="inter-bold"/>
              </a:rPr>
              <a:t>Feature scaling</a:t>
            </a:r>
            <a:endParaRPr lang="en-US" sz="1400" i="0" dirty="0">
              <a:solidFill>
                <a:srgbClr val="000000"/>
              </a:solidFill>
              <a:effectLst/>
              <a:latin typeface="inter-regular"/>
            </a:endParaRPr>
          </a:p>
          <a:p>
            <a:pPr marL="0" indent="0" algn="just">
              <a:buNone/>
            </a:pPr>
            <a:endParaRPr lang="en-US" sz="1800"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12109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78D9-FFB1-2DC9-BC8F-6EABAC9B2982}"/>
              </a:ext>
            </a:extLst>
          </p:cNvPr>
          <p:cNvSpPr>
            <a:spLocks noGrp="1"/>
          </p:cNvSpPr>
          <p:nvPr>
            <p:ph type="title"/>
          </p:nvPr>
        </p:nvSpPr>
        <p:spPr>
          <a:xfrm>
            <a:off x="839789" y="457200"/>
            <a:ext cx="2789820" cy="625151"/>
          </a:xfrm>
        </p:spPr>
        <p:txBody>
          <a:bodyPr/>
          <a:lstStyle/>
          <a:p>
            <a:r>
              <a:rPr lang="en-IN" dirty="0"/>
              <a:t>Heatmap</a:t>
            </a:r>
          </a:p>
        </p:txBody>
      </p:sp>
      <p:pic>
        <p:nvPicPr>
          <p:cNvPr id="6" name="Content Placeholder 5">
            <a:extLst>
              <a:ext uri="{FF2B5EF4-FFF2-40B4-BE49-F238E27FC236}">
                <a16:creationId xmlns:a16="http://schemas.microsoft.com/office/drawing/2014/main" id="{276061B0-2136-3388-C47A-1C8616C995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576" t="27424" r="15421" b="4555"/>
          <a:stretch/>
        </p:blipFill>
        <p:spPr>
          <a:xfrm>
            <a:off x="4683967" y="1497547"/>
            <a:ext cx="7508033" cy="4320106"/>
          </a:xfrm>
        </p:spPr>
      </p:pic>
      <p:sp>
        <p:nvSpPr>
          <p:cNvPr id="4" name="Text Placeholder 3">
            <a:extLst>
              <a:ext uri="{FF2B5EF4-FFF2-40B4-BE49-F238E27FC236}">
                <a16:creationId xmlns:a16="http://schemas.microsoft.com/office/drawing/2014/main" id="{A5A759A2-BA12-2155-5A6A-92BF484C3CD3}"/>
              </a:ext>
            </a:extLst>
          </p:cNvPr>
          <p:cNvSpPr>
            <a:spLocks noGrp="1"/>
          </p:cNvSpPr>
          <p:nvPr>
            <p:ph type="body" sz="half" idx="2"/>
          </p:nvPr>
        </p:nvSpPr>
        <p:spPr>
          <a:xfrm>
            <a:off x="751730" y="1548864"/>
            <a:ext cx="3932237" cy="4851935"/>
          </a:xfrm>
        </p:spPr>
        <p:txBody>
          <a:bodyPr>
            <a:normAutofit/>
          </a:bodyPr>
          <a:lstStyle/>
          <a:p>
            <a:pPr algn="l"/>
            <a:r>
              <a:rPr lang="en-US" b="0" i="0" dirty="0">
                <a:effectLst/>
                <a:latin typeface="Inter"/>
              </a:rPr>
              <a:t>      </a:t>
            </a:r>
            <a:r>
              <a:rPr lang="en-US" sz="1800" b="0" i="0" dirty="0">
                <a:effectLst/>
                <a:latin typeface="Inter"/>
              </a:rPr>
              <a:t>A Heat map is a graphical representation of multivariate data that is structured as a matrix of columns and rows.</a:t>
            </a:r>
          </a:p>
          <a:p>
            <a:pPr algn="l"/>
            <a:r>
              <a:rPr lang="en-US" sz="1800" b="0" i="0" dirty="0">
                <a:effectLst/>
                <a:latin typeface="Inter"/>
              </a:rPr>
              <a:t>       Heat maps are very useful in describing correlation among several numerical variables, visualizing patterns and anomalies.</a:t>
            </a:r>
          </a:p>
          <a:p>
            <a:pPr algn="l"/>
            <a:r>
              <a:rPr lang="en-IN" sz="1800" dirty="0"/>
              <a:t>       In this case we can see the correlation between the attributes.</a:t>
            </a:r>
            <a:r>
              <a:rPr lang="en-US" sz="1800" b="0" i="0" dirty="0">
                <a:effectLst/>
                <a:latin typeface="Inter"/>
              </a:rPr>
              <a:t>The conclusion that can be drawn from this heatmap is that </a:t>
            </a:r>
            <a:r>
              <a:rPr lang="en-US" sz="1800" b="1" dirty="0">
                <a:latin typeface="Inter"/>
              </a:rPr>
              <a:t>target</a:t>
            </a:r>
            <a:r>
              <a:rPr lang="en-US" sz="1800" b="0" i="0" dirty="0">
                <a:effectLst/>
                <a:latin typeface="Inter"/>
              </a:rPr>
              <a:t> has inverse high correlation with </a:t>
            </a:r>
            <a:r>
              <a:rPr lang="en-US" sz="1800" b="1" i="0" dirty="0">
                <a:effectLst/>
                <a:latin typeface="Inter"/>
              </a:rPr>
              <a:t> </a:t>
            </a:r>
            <a:r>
              <a:rPr lang="en-US" sz="1800" b="1" i="0" dirty="0" err="1">
                <a:effectLst/>
                <a:latin typeface="Inter"/>
              </a:rPr>
              <a:t>exang</a:t>
            </a:r>
            <a:r>
              <a:rPr lang="en-US" sz="1800" b="1" i="0" dirty="0">
                <a:effectLst/>
                <a:latin typeface="Inter"/>
              </a:rPr>
              <a:t> </a:t>
            </a:r>
            <a:r>
              <a:rPr lang="en-US" sz="1800" b="0" i="0" dirty="0">
                <a:effectLst/>
                <a:latin typeface="Inter"/>
              </a:rPr>
              <a:t> and high correlation with </a:t>
            </a:r>
            <a:r>
              <a:rPr lang="en-US" sz="1600" b="1" i="0" dirty="0">
                <a:effectLst/>
                <a:latin typeface="Inter"/>
              </a:rPr>
              <a:t> </a:t>
            </a:r>
            <a:r>
              <a:rPr lang="en-US" sz="1600" b="1" i="0" dirty="0" err="1">
                <a:effectLst/>
                <a:latin typeface="Inter"/>
              </a:rPr>
              <a:t>thalach</a:t>
            </a:r>
            <a:r>
              <a:rPr lang="en-US" b="0" i="0" dirty="0">
                <a:effectLst/>
                <a:latin typeface="Inter"/>
              </a:rPr>
              <a:t>.</a:t>
            </a:r>
            <a:endParaRPr lang="en-IN" dirty="0"/>
          </a:p>
        </p:txBody>
      </p:sp>
    </p:spTree>
    <p:extLst>
      <p:ext uri="{BB962C8B-B14F-4D97-AF65-F5344CB8AC3E}">
        <p14:creationId xmlns:p14="http://schemas.microsoft.com/office/powerpoint/2010/main" val="389203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6E09-8B15-D6BE-AD32-465DB81C2428}"/>
              </a:ext>
            </a:extLst>
          </p:cNvPr>
          <p:cNvSpPr>
            <a:spLocks noGrp="1"/>
          </p:cNvSpPr>
          <p:nvPr>
            <p:ph type="title"/>
          </p:nvPr>
        </p:nvSpPr>
        <p:spPr/>
        <p:txBody>
          <a:bodyPr/>
          <a:lstStyle/>
          <a:p>
            <a:r>
              <a:rPr lang="en-US" i="0" dirty="0">
                <a:solidFill>
                  <a:srgbClr val="000000"/>
                </a:solidFill>
                <a:effectLst/>
              </a:rPr>
              <a:t>Checking the Distribution of the Data</a:t>
            </a:r>
            <a:endParaRPr lang="en-IN" dirty="0"/>
          </a:p>
        </p:txBody>
      </p:sp>
      <p:pic>
        <p:nvPicPr>
          <p:cNvPr id="6" name="Content Placeholder 5">
            <a:extLst>
              <a:ext uri="{FF2B5EF4-FFF2-40B4-BE49-F238E27FC236}">
                <a16:creationId xmlns:a16="http://schemas.microsoft.com/office/drawing/2014/main" id="{BACE682E-06F9-845C-024F-CDA9FC5598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4" t="33069" r="49282" b="20361"/>
          <a:stretch/>
        </p:blipFill>
        <p:spPr>
          <a:xfrm>
            <a:off x="5803640" y="877077"/>
            <a:ext cx="4998324" cy="4506686"/>
          </a:xfrm>
        </p:spPr>
      </p:pic>
      <p:sp>
        <p:nvSpPr>
          <p:cNvPr id="4" name="Text Placeholder 3">
            <a:extLst>
              <a:ext uri="{FF2B5EF4-FFF2-40B4-BE49-F238E27FC236}">
                <a16:creationId xmlns:a16="http://schemas.microsoft.com/office/drawing/2014/main" id="{BAC7F60E-2B8C-AE9C-1D88-E8D3BE8AD18F}"/>
              </a:ext>
            </a:extLst>
          </p:cNvPr>
          <p:cNvSpPr>
            <a:spLocks noGrp="1"/>
          </p:cNvSpPr>
          <p:nvPr>
            <p:ph type="body" sz="half" idx="2"/>
          </p:nvPr>
        </p:nvSpPr>
        <p:spPr/>
        <p:txBody>
          <a:bodyPr>
            <a:normAutofit/>
          </a:bodyPr>
          <a:lstStyle/>
          <a:p>
            <a:r>
              <a:rPr lang="en-US" sz="2000" b="0" i="0" dirty="0">
                <a:solidFill>
                  <a:srgbClr val="000000"/>
                </a:solidFill>
                <a:effectLst/>
                <a:latin typeface="STIXGeneral-Regular"/>
              </a:rPr>
              <a:t>The distribution of the data plays an important role when the prediction or classification of a problem is to be done. We see that the heart disease occurred 54.46% of the time in the dataset, whilst 45.54% was the no heart disease. So, we need to balance the dataset or otherwise it might get overfit.</a:t>
            </a:r>
            <a:endParaRPr lang="en-IN" sz="2000" dirty="0"/>
          </a:p>
        </p:txBody>
      </p:sp>
    </p:spTree>
    <p:extLst>
      <p:ext uri="{BB962C8B-B14F-4D97-AF65-F5344CB8AC3E}">
        <p14:creationId xmlns:p14="http://schemas.microsoft.com/office/powerpoint/2010/main" val="258572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3633-DBB7-7211-49D4-019B488789B7}"/>
              </a:ext>
            </a:extLst>
          </p:cNvPr>
          <p:cNvSpPr>
            <a:spLocks noGrp="1"/>
          </p:cNvSpPr>
          <p:nvPr>
            <p:ph type="ctrTitle"/>
          </p:nvPr>
        </p:nvSpPr>
        <p:spPr>
          <a:xfrm>
            <a:off x="1635967" y="0"/>
            <a:ext cx="8721012" cy="1732804"/>
          </a:xfrm>
        </p:spPr>
        <p:txBody>
          <a:bodyPr>
            <a:normAutofit fontScale="90000"/>
          </a:bodyPr>
          <a:lstStyle/>
          <a:p>
            <a:r>
              <a:rPr lang="en-IN" b="1" i="0" dirty="0">
                <a:effectLst/>
                <a:latin typeface="Lato" panose="020F0502020204030203" pitchFamily="34" charset="0"/>
              </a:rPr>
              <a:t>Logistic Regression</a:t>
            </a:r>
            <a:br>
              <a:rPr lang="en-IN" b="1" i="0" dirty="0">
                <a:solidFill>
                  <a:srgbClr val="F5F6F7"/>
                </a:solidFill>
                <a:effectLst/>
                <a:latin typeface="Lato" panose="020F0502020204030203" pitchFamily="34" charset="0"/>
              </a:rPr>
            </a:br>
            <a:endParaRPr lang="en-IN" dirty="0"/>
          </a:p>
        </p:txBody>
      </p:sp>
      <p:sp>
        <p:nvSpPr>
          <p:cNvPr id="3" name="Subtitle 2">
            <a:extLst>
              <a:ext uri="{FF2B5EF4-FFF2-40B4-BE49-F238E27FC236}">
                <a16:creationId xmlns:a16="http://schemas.microsoft.com/office/drawing/2014/main" id="{400BFC8B-ED31-A1E5-3004-E9F39AC97EAD}"/>
              </a:ext>
            </a:extLst>
          </p:cNvPr>
          <p:cNvSpPr>
            <a:spLocks noGrp="1"/>
          </p:cNvSpPr>
          <p:nvPr>
            <p:ph type="subTitle" idx="1"/>
          </p:nvPr>
        </p:nvSpPr>
        <p:spPr>
          <a:xfrm>
            <a:off x="1524000" y="1194318"/>
            <a:ext cx="9144000" cy="5243804"/>
          </a:xfrm>
        </p:spPr>
        <p:txBody>
          <a:bodyPr>
            <a:normAutofit fontScale="85000" lnSpcReduction="10000"/>
          </a:bodyPr>
          <a:lstStyle/>
          <a:p>
            <a:pPr marL="457200" indent="-457200" algn="just">
              <a:buFont typeface="+mj-lt"/>
              <a:buAutoNum type="arabicPeriod"/>
            </a:pPr>
            <a:r>
              <a:rPr lang="en-US" b="0" i="0" dirty="0">
                <a:solidFill>
                  <a:srgbClr val="000000"/>
                </a:solidFill>
                <a:effectLst/>
                <a:latin typeface="inter-regular"/>
              </a:rPr>
              <a:t>Logistic regression is one of the most popular Machine Learning algorithms, which comes under the Supervised Learning technique. It is used for predicting the categorical dependent variable using a given set of independent variables.</a:t>
            </a:r>
          </a:p>
          <a:p>
            <a:pPr marL="457200" indent="-457200" algn="just">
              <a:buFont typeface="+mj-lt"/>
              <a:buAutoNum type="arabicPeriod"/>
            </a:pPr>
            <a:r>
              <a:rPr lang="en-US" b="0" i="0" dirty="0">
                <a:solidFill>
                  <a:srgbClr val="000000"/>
                </a:solidFill>
                <a:effectLst/>
                <a:latin typeface="inter-regular"/>
              </a:rPr>
              <a:t>	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000000"/>
                </a:solidFill>
                <a:effectLst/>
                <a:latin typeface="inter-bold"/>
              </a:rPr>
              <a:t>it gives the probabilistic values which lie between 0 and 1</a:t>
            </a:r>
            <a:r>
              <a:rPr lang="en-US" b="0" i="0" dirty="0">
                <a:solidFill>
                  <a:srgbClr val="000000"/>
                </a:solidFill>
                <a:effectLst/>
                <a:latin typeface="inter-regular"/>
              </a:rPr>
              <a:t>.</a:t>
            </a:r>
          </a:p>
          <a:p>
            <a:pPr marL="457200" indent="-457200" algn="just">
              <a:buFont typeface="+mj-lt"/>
              <a:buAutoNum type="arabicPeriod"/>
            </a:pPr>
            <a:r>
              <a:rPr lang="en-US" b="0" i="0" dirty="0">
                <a:solidFill>
                  <a:srgbClr val="000000"/>
                </a:solidFill>
                <a:effectLst/>
                <a:latin typeface="inter-regular"/>
              </a:rPr>
              <a:t>Logistic Regression is much similar to the Linear Regression except that how they are used. Linear Regression is used for solving Regression problems, whereas </a:t>
            </a:r>
            <a:r>
              <a:rPr lang="en-US" b="1" i="0" dirty="0">
                <a:solidFill>
                  <a:srgbClr val="000000"/>
                </a:solidFill>
                <a:effectLst/>
                <a:latin typeface="inter-bold"/>
              </a:rPr>
              <a:t>Logistic regression is used for solving the classification problems</a:t>
            </a:r>
            <a:r>
              <a:rPr lang="en-US" b="0" i="0" dirty="0">
                <a:solidFill>
                  <a:srgbClr val="000000"/>
                </a:solidFill>
                <a:effectLst/>
                <a:latin typeface="inter-regular"/>
              </a:rPr>
              <a:t>.</a:t>
            </a:r>
          </a:p>
          <a:p>
            <a:pPr marL="457200" indent="-457200" algn="just">
              <a:buFont typeface="+mj-lt"/>
              <a:buAutoNum type="arabicPeriod"/>
            </a:pPr>
            <a:r>
              <a:rPr lang="en-US" b="0" i="0" dirty="0">
                <a:solidFill>
                  <a:srgbClr val="000000"/>
                </a:solidFill>
                <a:effectLst/>
                <a:latin typeface="inter-regular"/>
              </a:rPr>
              <a:t>In Logistic regression, instead of fitting a regression line, we fit an "S" shaped logistic function, which predicts two maximum values (0 or 1).</a:t>
            </a:r>
          </a:p>
          <a:p>
            <a:pPr marL="457200" indent="-457200" algn="just">
              <a:buFont typeface="+mj-lt"/>
              <a:buAutoNum type="arabicPeriod"/>
            </a:pPr>
            <a:r>
              <a:rPr lang="en-US" b="0" i="0" dirty="0">
                <a:solidFill>
                  <a:srgbClr val="000000"/>
                </a:solidFill>
                <a:effectLst/>
                <a:latin typeface="inter-regular"/>
              </a:rPr>
              <a:t>The curve from the logistic function indicates the likelihood of something such as whether the cells are cancerous or not, a mouse is obese or not based on its weight, etc.</a:t>
            </a:r>
          </a:p>
          <a:p>
            <a:pPr marL="457200" indent="-457200" algn="just">
              <a:buFont typeface="+mj-lt"/>
              <a:buAutoNum type="arabicPeriod"/>
            </a:pPr>
            <a:r>
              <a:rPr lang="en-US" b="0" i="0" dirty="0">
                <a:solidFill>
                  <a:srgbClr val="000000"/>
                </a:solidFill>
                <a:effectLst/>
                <a:latin typeface="inter-regular"/>
              </a:rPr>
              <a:t>Logistic Regression is a significant machine learning algorithm because it has the ability to provide probabilities and classify new data using continuous and discrete datasets.</a:t>
            </a:r>
          </a:p>
          <a:p>
            <a:endParaRPr lang="en-IN" dirty="0"/>
          </a:p>
        </p:txBody>
      </p:sp>
    </p:spTree>
    <p:extLst>
      <p:ext uri="{BB962C8B-B14F-4D97-AF65-F5344CB8AC3E}">
        <p14:creationId xmlns:p14="http://schemas.microsoft.com/office/powerpoint/2010/main" val="37851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4C5E-E9AE-9261-BE9B-8A0CCB825516}"/>
              </a:ext>
            </a:extLst>
          </p:cNvPr>
          <p:cNvSpPr>
            <a:spLocks noGrp="1"/>
          </p:cNvSpPr>
          <p:nvPr>
            <p:ph type="title"/>
          </p:nvPr>
        </p:nvSpPr>
        <p:spPr>
          <a:xfrm>
            <a:off x="270620" y="139959"/>
            <a:ext cx="3932237" cy="947057"/>
          </a:xfrm>
        </p:spPr>
        <p:txBody>
          <a:bodyPr>
            <a:normAutofit/>
          </a:bodyPr>
          <a:lstStyle/>
          <a:p>
            <a:r>
              <a:rPr lang="en-US" sz="2800" b="1" i="0" dirty="0">
                <a:solidFill>
                  <a:srgbClr val="333333"/>
                </a:solidFill>
                <a:effectLst/>
                <a:latin typeface="inter-bold"/>
              </a:rPr>
              <a:t>Steps in Logistic Regression:</a:t>
            </a:r>
            <a:r>
              <a:rPr lang="en-US" sz="2800" b="0" i="0" dirty="0">
                <a:solidFill>
                  <a:srgbClr val="333333"/>
                </a:solidFill>
                <a:effectLst/>
                <a:latin typeface="inter-regular"/>
              </a:rPr>
              <a:t> </a:t>
            </a:r>
            <a:endParaRPr lang="en-IN" sz="2800" dirty="0"/>
          </a:p>
        </p:txBody>
      </p:sp>
      <p:pic>
        <p:nvPicPr>
          <p:cNvPr id="6" name="Content Placeholder 5">
            <a:extLst>
              <a:ext uri="{FF2B5EF4-FFF2-40B4-BE49-F238E27FC236}">
                <a16:creationId xmlns:a16="http://schemas.microsoft.com/office/drawing/2014/main" id="{EBF79093-6C5C-F374-5C3D-8C816C04F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55" t="40125" r="17688" b="1658"/>
          <a:stretch/>
        </p:blipFill>
        <p:spPr>
          <a:xfrm>
            <a:off x="4620545" y="1087016"/>
            <a:ext cx="6737201" cy="356318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A535BE7-6D2C-67B3-65A3-B7C85E8A4BD6}"/>
              </a:ext>
            </a:extLst>
          </p:cNvPr>
          <p:cNvSpPr>
            <a:spLocks noGrp="1"/>
          </p:cNvSpPr>
          <p:nvPr>
            <p:ph type="body" sz="half" idx="2"/>
          </p:nvPr>
        </p:nvSpPr>
        <p:spPr>
          <a:xfrm>
            <a:off x="270619" y="1226976"/>
            <a:ext cx="3932237" cy="4315408"/>
          </a:xfrm>
        </p:spPr>
        <p:txBody>
          <a:bodyPr/>
          <a:lstStyle/>
          <a:p>
            <a:pPr algn="just"/>
            <a:r>
              <a:rPr lang="en-US" sz="1800" b="0" i="0" dirty="0">
                <a:solidFill>
                  <a:srgbClr val="333333"/>
                </a:solidFill>
                <a:effectLst/>
                <a:latin typeface="inter-regular"/>
              </a:rPr>
              <a:t>To implement the Logistic Regression using Python, we will use the same steps as we have done in previous topics of Regression. Below are the steps:</a:t>
            </a:r>
          </a:p>
          <a:p>
            <a:pPr algn="just">
              <a:buFont typeface="Arial" panose="020B0604020202020204" pitchFamily="34" charset="0"/>
              <a:buChar char="•"/>
            </a:pPr>
            <a:r>
              <a:rPr lang="en-US" sz="1800" b="0" i="0" dirty="0">
                <a:solidFill>
                  <a:srgbClr val="000000"/>
                </a:solidFill>
                <a:effectLst/>
                <a:latin typeface="inter-regular"/>
              </a:rPr>
              <a:t>Data Pre-processing step</a:t>
            </a:r>
          </a:p>
          <a:p>
            <a:pPr algn="just">
              <a:buFont typeface="Arial" panose="020B0604020202020204" pitchFamily="34" charset="0"/>
              <a:buChar char="•"/>
            </a:pPr>
            <a:r>
              <a:rPr lang="en-US" sz="1800" b="0" i="0" dirty="0">
                <a:solidFill>
                  <a:srgbClr val="000000"/>
                </a:solidFill>
                <a:effectLst/>
                <a:latin typeface="inter-regular"/>
              </a:rPr>
              <a:t>Fitting Logistic Regression to the Training set</a:t>
            </a:r>
          </a:p>
          <a:p>
            <a:pPr algn="just">
              <a:buFont typeface="Arial" panose="020B0604020202020204" pitchFamily="34" charset="0"/>
              <a:buChar char="•"/>
            </a:pPr>
            <a:r>
              <a:rPr lang="en-US" sz="1800" b="0" i="0" dirty="0">
                <a:solidFill>
                  <a:srgbClr val="000000"/>
                </a:solidFill>
                <a:effectLst/>
                <a:latin typeface="inter-regular"/>
              </a:rPr>
              <a:t>Predicting the test result</a:t>
            </a:r>
          </a:p>
          <a:p>
            <a:pPr algn="just">
              <a:buFont typeface="Arial" panose="020B0604020202020204" pitchFamily="34" charset="0"/>
              <a:buChar char="•"/>
            </a:pPr>
            <a:r>
              <a:rPr lang="en-US" sz="1800" b="0" i="0" dirty="0">
                <a:solidFill>
                  <a:srgbClr val="000000"/>
                </a:solidFill>
                <a:effectLst/>
                <a:latin typeface="inter-regular"/>
              </a:rPr>
              <a:t>Test accuracy of the result(Creation of Confusion matrix)</a:t>
            </a:r>
          </a:p>
          <a:p>
            <a:pPr algn="just">
              <a:buFont typeface="Arial" panose="020B0604020202020204" pitchFamily="34" charset="0"/>
              <a:buChar char="•"/>
            </a:pPr>
            <a:r>
              <a:rPr lang="en-US" sz="1800" b="0" i="0" dirty="0">
                <a:solidFill>
                  <a:srgbClr val="000000"/>
                </a:solidFill>
                <a:effectLst/>
                <a:latin typeface="inter-regular"/>
              </a:rPr>
              <a:t>Visualizing the test set result.</a:t>
            </a:r>
          </a:p>
          <a:p>
            <a:endParaRPr lang="en-IN" dirty="0"/>
          </a:p>
        </p:txBody>
      </p:sp>
    </p:spTree>
    <p:extLst>
      <p:ext uri="{BB962C8B-B14F-4D97-AF65-F5344CB8AC3E}">
        <p14:creationId xmlns:p14="http://schemas.microsoft.com/office/powerpoint/2010/main" val="97321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1735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Bell MT</vt:lpstr>
      <vt:lpstr>Calibri</vt:lpstr>
      <vt:lpstr>Calibri Light</vt:lpstr>
      <vt:lpstr>Cambria</vt:lpstr>
      <vt:lpstr>erdana</vt:lpstr>
      <vt:lpstr>Inter</vt:lpstr>
      <vt:lpstr>inter-bold</vt:lpstr>
      <vt:lpstr>inter-regular</vt:lpstr>
      <vt:lpstr>Lato</vt:lpstr>
      <vt:lpstr>Roboto Mono</vt:lpstr>
      <vt:lpstr>STIXGeneral-Regular</vt:lpstr>
      <vt:lpstr>Office Theme</vt:lpstr>
      <vt:lpstr>Heart Disease Prediction</vt:lpstr>
      <vt:lpstr>Index</vt:lpstr>
      <vt:lpstr>Introduction</vt:lpstr>
      <vt:lpstr>Description of the Dataset</vt:lpstr>
      <vt:lpstr>Data Pre-processing </vt:lpstr>
      <vt:lpstr>Heatmap</vt:lpstr>
      <vt:lpstr>Checking the Distribution of the Data</vt:lpstr>
      <vt:lpstr>Logistic Regression </vt:lpstr>
      <vt:lpstr>Steps in Logistic Regression: </vt:lpstr>
      <vt:lpstr>Decision Tree Classification </vt:lpstr>
      <vt:lpstr>Steps in Decision Tree Classifier</vt:lpstr>
      <vt:lpstr>Random Forest Classifier </vt:lpstr>
      <vt:lpstr>Steps in Random Forest Classifier</vt:lpstr>
      <vt:lpstr>Conclusion </vt:lpstr>
      <vt:lpstr>Future Prospects of Heart Disease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sayak sarkar</dc:creator>
  <cp:lastModifiedBy>sayak sarkar</cp:lastModifiedBy>
  <cp:revision>1</cp:revision>
  <dcterms:created xsi:type="dcterms:W3CDTF">2022-08-30T13:29:05Z</dcterms:created>
  <dcterms:modified xsi:type="dcterms:W3CDTF">2022-08-30T19:12:26Z</dcterms:modified>
</cp:coreProperties>
</file>