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sldIdLst>
    <p:sldId id="257" r:id="rId2"/>
    <p:sldId id="266" r:id="rId3"/>
    <p:sldId id="267" r:id="rId4"/>
    <p:sldId id="259" r:id="rId5"/>
    <p:sldId id="271" r:id="rId6"/>
    <p:sldId id="272" r:id="rId7"/>
    <p:sldId id="273" r:id="rId8"/>
    <p:sldId id="260" r:id="rId9"/>
    <p:sldId id="261" r:id="rId10"/>
    <p:sldId id="262" r:id="rId11"/>
    <p:sldId id="264" r:id="rId12"/>
    <p:sldId id="265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3A80C-355B-45E8-A62D-8C9FCD547DB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B64F7-99EC-441B-B4E6-92096685A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E010-1B68-430E-A155-8FD6B49B000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6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15F-2FB2-4628-B911-8C54D90B1686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17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7A60-6641-42C8-8700-7FC19B9613D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67F2-AFF0-414A-994B-8B84900B3A26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47706" y="6368604"/>
            <a:ext cx="811019" cy="4893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455202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FDD5-12EB-45A2-9D2C-314790C5432E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24E-329E-4D24-9E3F-32085CAE3733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0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E980-E26F-41EC-84E9-22A8CDA6B89D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AD0E-FA4D-4BBF-A105-B50FDBDE067F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4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7699-DD74-4530-AB79-51956D89C07A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9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3334-6BA1-4ED7-870E-E0D8FF0B3BB0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2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083585-EA53-47DF-AD42-9BAEC7A29BF1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4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409C0-5397-495F-B978-E26D5C0C4ECB}" type="datetime1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 of k-way graph partitioning. | Download Scientific Diagram">
            <a:extLst>
              <a:ext uri="{FF2B5EF4-FFF2-40B4-BE49-F238E27FC236}">
                <a16:creationId xmlns:a16="http://schemas.microsoft.com/office/drawing/2014/main" id="{BE87531A-D5D6-44FB-BCA4-8812F80DE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7" b="8748"/>
          <a:stretch/>
        </p:blipFill>
        <p:spPr bwMode="auto">
          <a:xfrm>
            <a:off x="0" y="89919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B703357-78CF-453B-89F7-68D90C9E1F9A}"/>
              </a:ext>
            </a:extLst>
          </p:cNvPr>
          <p:cNvSpPr txBox="1">
            <a:spLocks/>
          </p:cNvSpPr>
          <p:nvPr/>
        </p:nvSpPr>
        <p:spPr>
          <a:xfrm>
            <a:off x="684212" y="685799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/>
              <a:t>Kgraph</a:t>
            </a:r>
            <a:r>
              <a:rPr lang="en-US" sz="4000" dirty="0"/>
              <a:t> partitioning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6A2A0F0B-5F7C-4AB9-8380-9556C44E1596}"/>
              </a:ext>
            </a:extLst>
          </p:cNvPr>
          <p:cNvSpPr txBox="1">
            <a:spLocks/>
          </p:cNvSpPr>
          <p:nvPr/>
        </p:nvSpPr>
        <p:spPr>
          <a:xfrm>
            <a:off x="684211" y="3816627"/>
            <a:ext cx="6405701" cy="197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Đàm </a:t>
            </a:r>
            <a:r>
              <a:rPr lang="en-US" sz="2400" dirty="0" err="1">
                <a:solidFill>
                  <a:schemeClr val="tx1"/>
                </a:solidFill>
              </a:rPr>
              <a:t>Trọng</a:t>
            </a:r>
            <a:r>
              <a:rPr lang="en-US" sz="2400" dirty="0">
                <a:solidFill>
                  <a:schemeClr val="tx1"/>
                </a:solidFill>
              </a:rPr>
              <a:t> Tuyên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Mssv</a:t>
            </a:r>
            <a:r>
              <a:rPr lang="en-US" sz="2400" dirty="0">
                <a:solidFill>
                  <a:schemeClr val="tx1"/>
                </a:solidFill>
              </a:rPr>
              <a:t>: 20173463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Gvhd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Phạm</a:t>
            </a:r>
            <a:r>
              <a:rPr lang="en-US" sz="2400" dirty="0">
                <a:solidFill>
                  <a:schemeClr val="tx1"/>
                </a:solidFill>
              </a:rPr>
              <a:t> Quang </a:t>
            </a:r>
            <a:r>
              <a:rPr lang="en-US" sz="2400" dirty="0" err="1">
                <a:solidFill>
                  <a:schemeClr val="tx1"/>
                </a:solidFill>
              </a:rPr>
              <a:t>Dũng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63B5A-9835-4826-AFAA-16EA2C06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8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B1F3-358A-4413-82DF-68D7B343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Mip</a:t>
            </a:r>
            <a:r>
              <a:rPr lang="en-US" dirty="0"/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(mix </a:t>
            </a:r>
            <a:r>
              <a:rPr lang="en-US" sz="2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interger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programming)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423FC-CD27-41F9-BF49-3F63445A3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(3):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k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, k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1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𝑣𝑘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𝑎𝑙𝑝h𝑎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: N/K – </a:t>
                </a:r>
                <a:r>
                  <a:rPr lang="en-US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apha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/2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1"/>
                            </a:solidFill>
                          </a:rPr>
                          <m:t>k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N/K + </a:t>
                </a:r>
                <a:r>
                  <a:rPr lang="en-US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apha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/2 </a:t>
                </a: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Đảm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bảo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điều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kiện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cân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bằng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đỉnh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giữa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cụm</a:t>
                </a: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Giảm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ràng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buộc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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tăng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tốc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độ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thuật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toán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423FC-CD27-41F9-BF49-3F63445A3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0C344-6936-44E3-84F5-E62793B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B1F3-358A-4413-82DF-68D7B343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Mip</a:t>
            </a:r>
            <a:r>
              <a:rPr lang="en-US" dirty="0"/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(mix </a:t>
            </a:r>
            <a:r>
              <a:rPr lang="en-US" sz="2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interger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programming)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F48C41-097E-447A-BF62-C79CC5B43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628762"/>
              </p:ext>
            </p:extLst>
          </p:nvPr>
        </p:nvGraphicFramePr>
        <p:xfrm>
          <a:off x="1530625" y="1892852"/>
          <a:ext cx="9130749" cy="409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433">
                  <a:extLst>
                    <a:ext uri="{9D8B030D-6E8A-4147-A177-3AD203B41FA5}">
                      <a16:colId xmlns:a16="http://schemas.microsoft.com/office/drawing/2014/main" val="1460400539"/>
                    </a:ext>
                  </a:extLst>
                </a:gridCol>
                <a:gridCol w="1821829">
                  <a:extLst>
                    <a:ext uri="{9D8B030D-6E8A-4147-A177-3AD203B41FA5}">
                      <a16:colId xmlns:a16="http://schemas.microsoft.com/office/drawing/2014/main" val="3046869525"/>
                    </a:ext>
                  </a:extLst>
                </a:gridCol>
                <a:gridCol w="1821829">
                  <a:extLst>
                    <a:ext uri="{9D8B030D-6E8A-4147-A177-3AD203B41FA5}">
                      <a16:colId xmlns:a16="http://schemas.microsoft.com/office/drawing/2014/main" val="1423163390"/>
                    </a:ext>
                  </a:extLst>
                </a:gridCol>
                <a:gridCol w="1821829">
                  <a:extLst>
                    <a:ext uri="{9D8B030D-6E8A-4147-A177-3AD203B41FA5}">
                      <a16:colId xmlns:a16="http://schemas.microsoft.com/office/drawing/2014/main" val="3616778310"/>
                    </a:ext>
                  </a:extLst>
                </a:gridCol>
                <a:gridCol w="1821829">
                  <a:extLst>
                    <a:ext uri="{9D8B030D-6E8A-4147-A177-3AD203B41FA5}">
                      <a16:colId xmlns:a16="http://schemas.microsoft.com/office/drawing/2014/main" val="763370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đỉnh</a:t>
                      </a:r>
                      <a:r>
                        <a:rPr lang="en-US" dirty="0"/>
                        <a:t>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cạnh</a:t>
                      </a:r>
                      <a:r>
                        <a:rPr lang="en-US" dirty="0"/>
                        <a:t>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cụm</a:t>
                      </a:r>
                      <a:r>
                        <a:rPr lang="en-US" dirty="0"/>
                        <a:t>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93207"/>
                  </a:ext>
                </a:extLst>
              </a:tr>
              <a:tr h="37459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78425"/>
                  </a:ext>
                </a:extLst>
              </a:tr>
              <a:tr h="37459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662277"/>
                  </a:ext>
                </a:extLst>
              </a:tr>
              <a:tr h="374595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407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1316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751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179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091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705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137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&gt;1200000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034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4B142-6555-46EB-9EAC-9140CB7A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9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5470-C4D5-46DC-926D-0BEDFFF9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C93C-8637-434B-96F3-21CC1FD4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Hill climbing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Khởi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thỏa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đỉnh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Di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 1 </a:t>
            </a:r>
            <a:r>
              <a:rPr lang="en-US" dirty="0" err="1">
                <a:solidFill>
                  <a:schemeClr val="tx1"/>
                </a:solidFill>
              </a:rPr>
              <a:t>đỉnh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thỏa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buộc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đỉnh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tới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b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v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b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EC07-DEBC-4208-97A9-4C8D5574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4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5470-C4D5-46DC-926D-0BEDFFF9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C93C-8637-434B-96F3-21CC1FD4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2. Large neighborhood search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Khởi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thỏa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đỉnh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Di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 n (n&gt;1) </a:t>
            </a:r>
            <a:r>
              <a:rPr lang="en-US" dirty="0" err="1">
                <a:solidFill>
                  <a:schemeClr val="tx1"/>
                </a:solidFill>
              </a:rPr>
              <a:t>đỉnh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duy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thỏa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buộc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đỉnh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(2) </a:t>
            </a:r>
            <a:r>
              <a:rPr lang="en-US" dirty="0" err="1">
                <a:solidFill>
                  <a:schemeClr val="tx1"/>
                </a:solidFill>
              </a:rPr>
              <a:t>tới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b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v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b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ớc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lặp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(*) </a:t>
            </a:r>
            <a:r>
              <a:rPr lang="en-US" sz="1400" dirty="0" err="1">
                <a:solidFill>
                  <a:schemeClr val="tx1"/>
                </a:solidFill>
              </a:rPr>
              <a:t>Kết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dụng</a:t>
            </a:r>
            <a:r>
              <a:rPr lang="en-US" sz="1400" dirty="0">
                <a:solidFill>
                  <a:schemeClr val="tx1"/>
                </a:solidFill>
              </a:rPr>
              <a:t> LNS </a:t>
            </a:r>
            <a:r>
              <a:rPr lang="en-US" sz="1400" dirty="0" err="1">
                <a:solidFill>
                  <a:schemeClr val="tx1"/>
                </a:solidFill>
              </a:rPr>
              <a:t>sau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của</a:t>
            </a:r>
            <a:r>
              <a:rPr lang="en-US" sz="1400" dirty="0">
                <a:solidFill>
                  <a:schemeClr val="tx1"/>
                </a:solidFill>
              </a:rPr>
              <a:t> Hill climbing </a:t>
            </a:r>
            <a:r>
              <a:rPr lang="en-US" sz="1400" dirty="0" err="1">
                <a:solidFill>
                  <a:schemeClr val="tx1"/>
                </a:solidFill>
              </a:rPr>
              <a:t>có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thể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kết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quả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tốt</a:t>
            </a:r>
            <a:r>
              <a:rPr lang="en-US" sz="1400" dirty="0">
                <a:solidFill>
                  <a:schemeClr val="tx1"/>
                </a:solidFill>
              </a:rPr>
              <a:t> h</a:t>
            </a:r>
            <a:r>
              <a:rPr lang="vi-VN" sz="1400" dirty="0">
                <a:solidFill>
                  <a:schemeClr val="tx1"/>
                </a:solidFill>
              </a:rPr>
              <a:t>ơ</a:t>
            </a:r>
            <a:r>
              <a:rPr lang="en-US" sz="1400" dirty="0">
                <a:solidFill>
                  <a:schemeClr val="tx1"/>
                </a:solidFill>
              </a:rPr>
              <a:t>n </a:t>
            </a:r>
            <a:r>
              <a:rPr lang="en-US" sz="1400" dirty="0" err="1">
                <a:solidFill>
                  <a:schemeClr val="tx1"/>
                </a:solidFill>
              </a:rPr>
              <a:t>trong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tr</a:t>
            </a:r>
            <a:r>
              <a:rPr lang="vi-VN" sz="1400" dirty="0">
                <a:solidFill>
                  <a:schemeClr val="tx1"/>
                </a:solidFill>
              </a:rPr>
              <a:t>ư</a:t>
            </a:r>
            <a:r>
              <a:rPr lang="en-US" sz="1400" dirty="0" err="1">
                <a:solidFill>
                  <a:schemeClr val="tx1"/>
                </a:solidFill>
              </a:rPr>
              <a:t>ờng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</a:t>
            </a:r>
            <a:r>
              <a:rPr lang="en-US" sz="1400" dirty="0" err="1"/>
              <a:t>ợp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lớn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FBF16-BF9B-4704-8787-AEABB719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5470-C4D5-46DC-926D-0BEDFFF9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79901"/>
            <a:ext cx="9603275" cy="1049235"/>
          </a:xfrm>
        </p:spPr>
        <p:txBody>
          <a:bodyPr/>
          <a:lstStyle/>
          <a:p>
            <a:r>
              <a:rPr lang="en-US" dirty="0"/>
              <a:t>3.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C93C-8637-434B-96F3-21CC1FD4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D757CE-2A43-422E-85E4-A0E79C68D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306322"/>
              </p:ext>
            </p:extLst>
          </p:nvPr>
        </p:nvGraphicFramePr>
        <p:xfrm>
          <a:off x="1530188" y="1592198"/>
          <a:ext cx="9446056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871">
                  <a:extLst>
                    <a:ext uri="{9D8B030D-6E8A-4147-A177-3AD203B41FA5}">
                      <a16:colId xmlns:a16="http://schemas.microsoft.com/office/drawing/2014/main" val="1460400539"/>
                    </a:ext>
                  </a:extLst>
                </a:gridCol>
                <a:gridCol w="1571237">
                  <a:extLst>
                    <a:ext uri="{9D8B030D-6E8A-4147-A177-3AD203B41FA5}">
                      <a16:colId xmlns:a16="http://schemas.microsoft.com/office/drawing/2014/main" val="3046869525"/>
                    </a:ext>
                  </a:extLst>
                </a:gridCol>
                <a:gridCol w="1571237">
                  <a:extLst>
                    <a:ext uri="{9D8B030D-6E8A-4147-A177-3AD203B41FA5}">
                      <a16:colId xmlns:a16="http://schemas.microsoft.com/office/drawing/2014/main" val="1423163390"/>
                    </a:ext>
                  </a:extLst>
                </a:gridCol>
                <a:gridCol w="1571237">
                  <a:extLst>
                    <a:ext uri="{9D8B030D-6E8A-4147-A177-3AD203B41FA5}">
                      <a16:colId xmlns:a16="http://schemas.microsoft.com/office/drawing/2014/main" val="3616778310"/>
                    </a:ext>
                  </a:extLst>
                </a:gridCol>
                <a:gridCol w="1571237">
                  <a:extLst>
                    <a:ext uri="{9D8B030D-6E8A-4147-A177-3AD203B41FA5}">
                      <a16:colId xmlns:a16="http://schemas.microsoft.com/office/drawing/2014/main" val="763370642"/>
                    </a:ext>
                  </a:extLst>
                </a:gridCol>
                <a:gridCol w="1571237">
                  <a:extLst>
                    <a:ext uri="{9D8B030D-6E8A-4147-A177-3AD203B41FA5}">
                      <a16:colId xmlns:a16="http://schemas.microsoft.com/office/drawing/2014/main" val="2773832067"/>
                    </a:ext>
                  </a:extLst>
                </a:gridCol>
              </a:tblGrid>
              <a:tr h="576654"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đỉnh</a:t>
                      </a:r>
                      <a:r>
                        <a:rPr lang="en-US" dirty="0"/>
                        <a:t>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cạnh</a:t>
                      </a:r>
                      <a:r>
                        <a:rPr lang="en-US" dirty="0"/>
                        <a:t>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cụm</a:t>
                      </a:r>
                      <a:r>
                        <a:rPr lang="en-US" dirty="0"/>
                        <a:t>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793207"/>
                  </a:ext>
                </a:extLst>
              </a:tr>
              <a:tr h="321347">
                <a:tc rowSpan="3"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40770"/>
                  </a:ext>
                </a:extLst>
              </a:tr>
              <a:tr h="3213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131698"/>
                  </a:ext>
                </a:extLst>
              </a:tr>
              <a:tr h="3213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17963"/>
                  </a:ext>
                </a:extLst>
              </a:tr>
              <a:tr h="32134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70597"/>
                  </a:ext>
                </a:extLst>
              </a:tr>
              <a:tr h="3213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03403"/>
                  </a:ext>
                </a:extLst>
              </a:tr>
              <a:tr h="3213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37713"/>
                  </a:ext>
                </a:extLst>
              </a:tr>
              <a:tr h="321347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50149"/>
                  </a:ext>
                </a:extLst>
              </a:tr>
              <a:tr h="321347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89962"/>
                  </a:ext>
                </a:extLst>
              </a:tr>
              <a:tr h="321347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399547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66518"/>
                  </a:ext>
                </a:extLst>
              </a:tr>
              <a:tr h="321347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&gt;180000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&lt;=734310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6356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8DAB3-8453-4A73-A2F4-537F455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53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8CD534-F09C-4D30-942A-6F3F43CCF384}"/>
              </a:ext>
            </a:extLst>
          </p:cNvPr>
          <p:cNvSpPr txBox="1"/>
          <p:nvPr/>
        </p:nvSpPr>
        <p:spPr>
          <a:xfrm>
            <a:off x="4269408" y="2967335"/>
            <a:ext cx="3653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7D7F2-92ED-4271-A390-B8EC7947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3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46FD-2D98-4D3F-ABC2-6F13883F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36A1D-858B-42CE-A0D9-FD50058817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Input: 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Đồ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vô</a:t>
                </a:r>
                <a:r>
                  <a:rPr lang="en-US" dirty="0">
                    <a:solidFill>
                      <a:schemeClr val="tx1"/>
                    </a:solidFill>
                  </a:rPr>
                  <a:t> h</a:t>
                </a:r>
                <a:r>
                  <a:rPr lang="vi-VN" dirty="0">
                    <a:solidFill>
                      <a:schemeClr val="tx1"/>
                    </a:solidFill>
                  </a:rPr>
                  <a:t>ư</a:t>
                </a:r>
                <a:r>
                  <a:rPr lang="en-US" dirty="0" err="1">
                    <a:solidFill>
                      <a:schemeClr val="tx1"/>
                    </a:solidFill>
                  </a:rPr>
                  <a:t>ớng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trọng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G = (V, E), N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đỉnh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Trọng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cạnh</a:t>
                </a:r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</a:rPr>
                  <a:t>u,v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 err="1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err="1">
                    <a:solidFill>
                      <a:schemeClr val="tx1"/>
                    </a:solidFill>
                  </a:rPr>
                  <a:t>uv</a:t>
                </a:r>
                <a:endParaRPr lang="en-US" baseline="-25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Hằng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𝑎𝑙𝑝h𝑎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K </a:t>
                </a:r>
                <a:r>
                  <a:rPr lang="en-US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dirty="0">
                    <a:solidFill>
                      <a:schemeClr val="tx1"/>
                    </a:solidFill>
                  </a:rPr>
                  <a:t> tr</a:t>
                </a:r>
                <a:r>
                  <a:rPr lang="vi-VN" dirty="0">
                    <a:solidFill>
                      <a:schemeClr val="tx1"/>
                    </a:solidFill>
                  </a:rPr>
                  <a:t>ư</a:t>
                </a:r>
                <a:r>
                  <a:rPr lang="en-US" dirty="0" err="1">
                    <a:solidFill>
                      <a:schemeClr val="tx1"/>
                    </a:solidFill>
                  </a:rPr>
                  <a:t>ớc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Output:		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phân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hoạch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đỉnh</a:t>
                </a:r>
                <a:r>
                  <a:rPr lang="en-US" dirty="0">
                    <a:solidFill>
                      <a:schemeClr val="tx1"/>
                    </a:solidFill>
                  </a:rPr>
                  <a:t> V </a:t>
                </a:r>
                <a:r>
                  <a:rPr lang="en-US" dirty="0" err="1">
                    <a:solidFill>
                      <a:schemeClr val="tx1"/>
                    </a:solidFill>
                  </a:rPr>
                  <a:t>thành</a:t>
                </a:r>
                <a:r>
                  <a:rPr lang="en-US" dirty="0">
                    <a:solidFill>
                      <a:schemeClr val="tx1"/>
                    </a:solidFill>
                  </a:rPr>
                  <a:t> K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36A1D-858B-42CE-A0D9-FD5005881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6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5D029-5EDC-4DD3-BB43-0D3E58E0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7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46FD-2D98-4D3F-ABC2-6F13883F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6A1D-858B-42CE-A0D9-FD500588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Ràng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buộc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Chênh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đỉnh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giữa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v</a:t>
            </a:r>
            <a:r>
              <a:rPr lang="vi-VN" dirty="0">
                <a:solidFill>
                  <a:schemeClr val="tx1"/>
                </a:solidFill>
              </a:rPr>
              <a:t>ư</a:t>
            </a:r>
            <a:r>
              <a:rPr lang="en-US" dirty="0" err="1">
                <a:solidFill>
                  <a:schemeClr val="tx1"/>
                </a:solidFill>
              </a:rPr>
              <a:t>ợt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alpha</a:t>
            </a:r>
          </a:p>
          <a:p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mục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tiêu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Tổng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trọng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cạnh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thuộc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tập</a:t>
            </a:r>
            <a:r>
              <a:rPr lang="en-US" dirty="0">
                <a:solidFill>
                  <a:schemeClr val="tx1"/>
                </a:solidFill>
              </a:rPr>
              <a:t> con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tx1"/>
                </a:solidFill>
              </a:rPr>
              <a:t>khác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nhỏ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nhất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95130-3154-4234-89B2-DE5E1497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A64C-CBF9-4F50-BE27-AEE6A837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D19D-1B88-44E4-858D-769565DF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CP (Choco)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MIP (Google Or-tools)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Local search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Hill climbing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Large neighborhood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70F3-A6E2-4D26-83A7-BDCD4383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00AE-33E7-414E-A25A-6978A2F3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CP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(constraint programming)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7E566-5759-43D6-9D50-F6A2F9C48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146" y="1853754"/>
                <a:ext cx="9029632" cy="361526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Danh 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sách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biến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thuộc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cụm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𝑛𝑉𝑒𝑟𝑡𝑒𝑥𝑂𝑓𝐶𝑙𝑢𝑠𝑡𝑒𝑟</m:t>
                    </m:r>
                    <m:r>
                      <m:rPr>
                        <m:sty m:val="p"/>
                      </m:rPr>
                      <a:rPr lang="en-US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:=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đỉnh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cluster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>
                    <a:solidFill>
                      <a:schemeClr val="tx1"/>
                    </a:solidFill>
                  </a:rPr>
                  <a:t>biến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phụ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trợ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giúp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tính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mục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tiêu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số </a:t>
                </a:r>
                <a:r>
                  <a:rPr lang="en-US" dirty="0" err="1">
                    <a:solidFill>
                      <a:schemeClr val="tx1"/>
                    </a:solidFill>
                  </a:rPr>
                  <a:t>lượng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đỉnh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lớn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nhỏ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nhất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dirty="0">
                    <a:solidFill>
                      <a:schemeClr val="tx1"/>
                    </a:solidFill>
                  </a:rPr>
                  <a:t> 1 </a:t>
                </a:r>
                <a:r>
                  <a:rPr lang="en-US" dirty="0" err="1">
                    <a:solidFill>
                      <a:schemeClr val="tx1"/>
                    </a:solidFill>
                  </a:rPr>
                  <a:t>cụm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objectiveFunction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hàm </a:t>
                </a:r>
                <a:r>
                  <a:rPr lang="en-US" dirty="0" err="1">
                    <a:solidFill>
                      <a:schemeClr val="tx1"/>
                    </a:solidFill>
                  </a:rPr>
                  <a:t>mục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tiêu</a:t>
                </a:r>
                <a:r>
                  <a:rPr lang="en-US" dirty="0">
                    <a:solidFill>
                      <a:schemeClr val="tx1"/>
                    </a:solidFill>
                  </a:rPr>
                  <a:t> – </a:t>
                </a:r>
                <a:r>
                  <a:rPr lang="en-US" dirty="0" err="1">
                    <a:solidFill>
                      <a:schemeClr val="tx1"/>
                    </a:solidFill>
                  </a:rPr>
                  <a:t>tổng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trọng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cạnh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chéo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7E566-5759-43D6-9D50-F6A2F9C48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146" y="1853754"/>
                <a:ext cx="9029632" cy="3615267"/>
              </a:xfrm>
              <a:blipFill>
                <a:blip r:embed="rId2"/>
                <a:stretch>
                  <a:fillRect l="-608" t="-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C6753-75CC-49A8-9FA3-6D10D8BB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99A0-9894-4B9C-BFC9-67B1B02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CP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(constraint programming)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A730D-8551-43CB-9145-7B345BA0D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9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Ràng </a:t>
                </a:r>
                <a:r>
                  <a:rPr lang="en-US" sz="29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buộc</a:t>
                </a:r>
                <a:endParaRPr lang="en-US" sz="29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𝑛𝑉𝑒𝑟𝑡𝑒𝑥𝑂𝑓𝐶𝑙𝑢𝑠𝑡𝑒𝑟</m:t>
                    </m:r>
                    <m:r>
                      <m:rPr>
                        <m:sty m:val="p"/>
                      </m:rPr>
                      <a:rPr lang="en-US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 = </a:t>
                </a:r>
                <a:r>
                  <a:rPr lang="en-US" dirty="0" err="1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số</a:t>
                </a: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lượng</a:t>
                </a: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 == k (</a:t>
                </a:r>
                <a:r>
                  <a:rPr lang="en-US" dirty="0" err="1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conditionalSum</a:t>
                </a: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 = max(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𝑛𝑉𝑒𝑟𝑡𝑒𝑥𝑂𝑓𝐶𝑙𝑢𝑠𝑡𝑒𝑟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 = min(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𝑛𝑉𝑒𝑟𝑡𝑒𝑥𝑂𝑓𝐶𝑙𝑢𝑠𝑡𝑒𝑟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Với</a:t>
                </a: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biến</a:t>
                </a: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baseline="-250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b="0" i="1" baseline="-2500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𝑥𝑢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𝑘h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𝑥𝑣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𝑥𝑢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ằ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𝑥𝑣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𝑜𝑏𝑗𝑒𝑐𝑡𝑖𝑣𝑒𝐹𝑢𝑛𝑐𝑡𝑖𝑜𝑛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US" sz="29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Mục</a:t>
                </a:r>
                <a:r>
                  <a:rPr lang="en-US" sz="29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9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tiêu</a:t>
                </a:r>
                <a:r>
                  <a:rPr lang="en-US" sz="29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</a:t>
                </a:r>
                <a:r>
                  <a:rPr lang="en-US" sz="29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tối</a:t>
                </a:r>
                <a:r>
                  <a:rPr lang="en-US" sz="29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9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thiểu</a:t>
                </a:r>
                <a:r>
                  <a:rPr lang="en-US" sz="29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9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hóa</a:t>
                </a:r>
                <a:r>
                  <a:rPr lang="en-US" sz="29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𝑜𝑏𝑗𝑒𝑐𝑡𝑖𝑣𝑒𝐹𝑢𝑛𝑐𝑡𝑖𝑜𝑛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	 </a:t>
                </a:r>
                <a:r>
                  <a:rPr lang="en-US" dirty="0" err="1">
                    <a:solidFill>
                      <a:schemeClr val="tx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model.setObjective</a:t>
                </a: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Model.minimize</a:t>
                </a: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objectiveFunction</a:t>
                </a:r>
                <a:r>
                  <a:rPr lang="en-US" dirty="0">
                    <a:solidFill>
                      <a:schemeClr val="tx1"/>
                    </a:solidFill>
                    <a:latin typeface="Century Gothic" panose="020B0502020202020204" pitchFamily="34" charset="0"/>
                    <a:sym typeface="Wingdings" panose="05000000000000000000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A730D-8551-43CB-9145-7B345BA0D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060" b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41A79-6F5C-4E17-ACF5-A90A4B70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99A0-9894-4B9C-BFC9-67B1B02B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CP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constraint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programming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0FF042-E8BA-4D63-B2AA-96A302629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853739"/>
              </p:ext>
            </p:extLst>
          </p:nvPr>
        </p:nvGraphicFramePr>
        <p:xfrm>
          <a:off x="1828800" y="2032002"/>
          <a:ext cx="8534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3308049124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149398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74873346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49754917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1834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đỉnh</a:t>
                      </a:r>
                      <a:r>
                        <a:rPr lang="en-US" dirty="0"/>
                        <a:t>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cạnh</a:t>
                      </a:r>
                      <a:r>
                        <a:rPr lang="en-US" dirty="0"/>
                        <a:t>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cụm</a:t>
                      </a:r>
                      <a:r>
                        <a:rPr lang="en-US" dirty="0"/>
                        <a:t>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2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1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36455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18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747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908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32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6256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&gt;1200000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&lt;=2490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9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9C7332-9594-4F72-B8D9-2E7F78E7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3849-8E5D-4926-A404-628D8037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Mip</a:t>
            </a:r>
            <a:r>
              <a:rPr lang="en-US" dirty="0"/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(mix </a:t>
            </a:r>
            <a:r>
              <a:rPr lang="en-US" sz="2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interger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programming)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77B36-4F4A-46D1-BF3A-2E538266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Danh </a:t>
                </a:r>
                <a:r>
                  <a:rPr lang="en-US" dirty="0" err="1">
                    <a:solidFill>
                      <a:schemeClr val="tx1"/>
                    </a:solidFill>
                  </a:rPr>
                  <a:t>sách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biến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Với E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cạnh</a:t>
                </a:r>
                <a:r>
                  <a:rPr lang="en-US" dirty="0">
                    <a:solidFill>
                      <a:schemeClr val="tx1"/>
                    </a:solidFill>
                  </a:rPr>
                  <a:t>, V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tập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đỉnh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đồ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thị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và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các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biến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quyết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định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endParaRPr lang="en-US" baseline="-25000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𝑒𝑢𝑣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:=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ở 2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𝑘h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𝑛h𝑎𝑢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ù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1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eqArr>
                      </m:e>
                    </m:d>
                  </m:oMath>
                </a14:m>
                <a:endParaRPr lang="en-US" b="0" baseline="-25000" dirty="0">
                  <a:solidFill>
                    <a:schemeClr val="tx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𝑥𝑣𝑘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:=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0    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ế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𝑘h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ô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𝑛𝑔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77B36-4F4A-46D1-BF3A-2E538266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722C-3811-4250-A451-90E752C9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9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7D21-8647-47E9-A9B6-77F6756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Mip</a:t>
            </a:r>
            <a:r>
              <a:rPr lang="en-US" dirty="0"/>
              <a:t>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(mix </a:t>
            </a:r>
            <a:r>
              <a:rPr lang="en-US" sz="28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interger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programming)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ECC94-DB6A-47C8-A922-D5818AF85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928742"/>
                <a:ext cx="8534400" cy="4124739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Ràng </a:t>
                </a:r>
                <a:r>
                  <a:rPr lang="en-US" dirty="0" err="1">
                    <a:solidFill>
                      <a:schemeClr val="tx1"/>
                    </a:solidFill>
                  </a:rPr>
                  <a:t>buộc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k: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(1)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𝑢𝑣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𝑢𝑘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𝑣𝑘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𝑢𝑣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𝑣𝑘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𝑢𝑘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k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, k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1"/>
                            </a:solidFill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1"/>
                            </a:solidFill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𝑣𝑘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𝑎𝑙𝑝h𝑎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tx1"/>
                            </a:solidFill>
                          </a:rPr>
                          <m:t>k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1 (3)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mục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tiêu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</m:e>
                    </m:nary>
                    <m:r>
                      <a:rPr lang="en-US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ECC94-DB6A-47C8-A922-D5818AF85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928742"/>
                <a:ext cx="8534400" cy="4124739"/>
              </a:xfrm>
              <a:blipFill>
                <a:blip r:embed="rId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7EDF3-8F3A-4012-8435-ADB204E8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403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425</TotalTime>
  <Words>929</Words>
  <Application>Microsoft Office PowerPoint</Application>
  <PresentationFormat>Widescreen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Angsana New</vt:lpstr>
      <vt:lpstr>Arial</vt:lpstr>
      <vt:lpstr>Calibri</vt:lpstr>
      <vt:lpstr>Cambria Math</vt:lpstr>
      <vt:lpstr>Century Gothic</vt:lpstr>
      <vt:lpstr>Gill Sans MT</vt:lpstr>
      <vt:lpstr>Times New Roman</vt:lpstr>
      <vt:lpstr>Wingdings</vt:lpstr>
      <vt:lpstr>Wingdings 3</vt:lpstr>
      <vt:lpstr>Gallery</vt:lpstr>
      <vt:lpstr>PowerPoint Presentation</vt:lpstr>
      <vt:lpstr>Bài toán</vt:lpstr>
      <vt:lpstr>Bài toán</vt:lpstr>
      <vt:lpstr>Các hướng tiếp cận</vt:lpstr>
      <vt:lpstr>1. CP (constraint programming)</vt:lpstr>
      <vt:lpstr>1. CP (constraint programming)</vt:lpstr>
      <vt:lpstr>1. CP (constraint programming)</vt:lpstr>
      <vt:lpstr>2. Mip (mix interger programming)</vt:lpstr>
      <vt:lpstr>2. Mip (mix interger programming)</vt:lpstr>
      <vt:lpstr>2. Mip (mix interger programming)</vt:lpstr>
      <vt:lpstr>2. Mip (mix interger programming)</vt:lpstr>
      <vt:lpstr>3. Local search</vt:lpstr>
      <vt:lpstr>3. Local search</vt:lpstr>
      <vt:lpstr>3. Local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Kgraph partitioning</dc:title>
  <dc:creator>Tuyên Đàm</dc:creator>
  <cp:lastModifiedBy>Tuyên Đàm</cp:lastModifiedBy>
  <cp:revision>56</cp:revision>
  <dcterms:created xsi:type="dcterms:W3CDTF">2020-06-02T07:52:18Z</dcterms:created>
  <dcterms:modified xsi:type="dcterms:W3CDTF">2020-06-10T11:10:05Z</dcterms:modified>
</cp:coreProperties>
</file>