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3"/>
  </p:notesMasterIdLst>
  <p:handoutMasterIdLst>
    <p:handoutMasterId r:id="rId14"/>
  </p:handoutMasterIdLst>
  <p:sldIdLst>
    <p:sldId id="258" r:id="rId5"/>
    <p:sldId id="269" r:id="rId6"/>
    <p:sldId id="265" r:id="rId7"/>
    <p:sldId id="270" r:id="rId8"/>
    <p:sldId id="260" r:id="rId9"/>
    <p:sldId id="266" r:id="rId10"/>
    <p:sldId id="268" r:id="rId11"/>
    <p:sldId id="262" r:id="rId12"/>
  </p:sldIdLst>
  <p:sldSz cx="9144000" cy="6858000" type="screen4x3"/>
  <p:notesSz cx="10233025" cy="7102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5A12E0-9383-A049-906D-FF577BA1068B}" v="2" dt="2020-03-25T09:39:04.633"/>
    <p1510:client id="{B9DCE3AE-A8EA-45E7-95B2-44A35AAEFAE0}" v="1" dt="2020-03-25T09:41:07.576"/>
    <p1510:client id="{EACD38C5-E8D4-4CD9-8DB1-CBE2341F3D37}" v="3" dt="2020-03-25T08:44:53.67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226" autoAdjust="0"/>
  </p:normalViewPr>
  <p:slideViewPr>
    <p:cSldViewPr snapToGrid="0">
      <p:cViewPr varScale="1">
        <p:scale>
          <a:sx n="86" d="100"/>
          <a:sy n="86" d="100"/>
        </p:scale>
        <p:origin x="1354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ran Cong Dao 20173000" userId="S::dao.tc173000@sis.hust.edu.vn::8d69bbe6-21cd-49f8-a0ce-e092f8008e58" providerId="AD" clId="Web-{B9DCE3AE-A8EA-45E7-95B2-44A35AAEFAE0}"/>
    <pc:docChg chg="delSld">
      <pc:chgData name="Tran Cong Dao 20173000" userId="S::dao.tc173000@sis.hust.edu.vn::8d69bbe6-21cd-49f8-a0ce-e092f8008e58" providerId="AD" clId="Web-{B9DCE3AE-A8EA-45E7-95B2-44A35AAEFAE0}" dt="2020-03-25T09:41:07.576" v="0"/>
      <pc:docMkLst>
        <pc:docMk/>
      </pc:docMkLst>
      <pc:sldChg chg="del">
        <pc:chgData name="Tran Cong Dao 20173000" userId="S::dao.tc173000@sis.hust.edu.vn::8d69bbe6-21cd-49f8-a0ce-e092f8008e58" providerId="AD" clId="Web-{B9DCE3AE-A8EA-45E7-95B2-44A35AAEFAE0}" dt="2020-03-25T09:41:07.576" v="0"/>
        <pc:sldMkLst>
          <pc:docMk/>
          <pc:sldMk cId="191001991" sldId="275"/>
        </pc:sldMkLst>
      </pc:sldChg>
    </pc:docChg>
  </pc:docChgLst>
  <pc:docChgLst>
    <pc:chgData name="huong.ltm173164@sis.hust.edu.vn" userId="S::huong.ltm173164@sis.hust.edu.vn::3ecf8d4d-a95d-424b-add5-5887d6cd5e76" providerId="AD" clId="Web-{EACD38C5-E8D4-4CD9-8DB1-CBE2341F3D37}"/>
    <pc:docChg chg="modSld">
      <pc:chgData name="huong.ltm173164@sis.hust.edu.vn" userId="S::huong.ltm173164@sis.hust.edu.vn::3ecf8d4d-a95d-424b-add5-5887d6cd5e76" providerId="AD" clId="Web-{EACD38C5-E8D4-4CD9-8DB1-CBE2341F3D37}" dt="2020-03-25T08:44:53.678" v="4" actId="20577"/>
      <pc:docMkLst>
        <pc:docMk/>
      </pc:docMkLst>
      <pc:sldChg chg="modSp">
        <pc:chgData name="huong.ltm173164@sis.hust.edu.vn" userId="S::huong.ltm173164@sis.hust.edu.vn::3ecf8d4d-a95d-424b-add5-5887d6cd5e76" providerId="AD" clId="Web-{EACD38C5-E8D4-4CD9-8DB1-CBE2341F3D37}" dt="2020-03-25T08:44:45.506" v="3" actId="20577"/>
        <pc:sldMkLst>
          <pc:docMk/>
          <pc:sldMk cId="595549290" sldId="283"/>
        </pc:sldMkLst>
        <pc:spChg chg="mod">
          <ac:chgData name="huong.ltm173164@sis.hust.edu.vn" userId="S::huong.ltm173164@sis.hust.edu.vn::3ecf8d4d-a95d-424b-add5-5887d6cd5e76" providerId="AD" clId="Web-{EACD38C5-E8D4-4CD9-8DB1-CBE2341F3D37}" dt="2020-03-25T08:44:45.506" v="3" actId="20577"/>
          <ac:spMkLst>
            <pc:docMk/>
            <pc:sldMk cId="595549290" sldId="283"/>
            <ac:spMk id="3" creationId="{00000000-0000-0000-0000-000000000000}"/>
          </ac:spMkLst>
        </pc:spChg>
      </pc:sldChg>
    </pc:docChg>
  </pc:docChgLst>
  <pc:docChgLst>
    <pc:chgData name="Nguyen Dinh Manh 20173255" userId="85bc1741-751b-4dff-bd37-e771655ce523" providerId="ADAL" clId="{B35A12E0-9383-A049-906D-FF577BA1068B}"/>
    <pc:docChg chg="modSld">
      <pc:chgData name="Nguyen Dinh Manh 20173255" userId="85bc1741-751b-4dff-bd37-e771655ce523" providerId="ADAL" clId="{B35A12E0-9383-A049-906D-FF577BA1068B}" dt="2020-03-25T09:39:04.634" v="1" actId="1076"/>
      <pc:docMkLst>
        <pc:docMk/>
      </pc:docMkLst>
      <pc:sldChg chg="modSp">
        <pc:chgData name="Nguyen Dinh Manh 20173255" userId="85bc1741-751b-4dff-bd37-e771655ce523" providerId="ADAL" clId="{B35A12E0-9383-A049-906D-FF577BA1068B}" dt="2020-03-25T09:39:04.634" v="1" actId="1076"/>
        <pc:sldMkLst>
          <pc:docMk/>
          <pc:sldMk cId="259275265" sldId="264"/>
        </pc:sldMkLst>
        <pc:spChg chg="mod">
          <ac:chgData name="Nguyen Dinh Manh 20173255" userId="85bc1741-751b-4dff-bd37-e771655ce523" providerId="ADAL" clId="{B35A12E0-9383-A049-906D-FF577BA1068B}" dt="2020-03-25T09:39:04.634" v="1" actId="1076"/>
          <ac:spMkLst>
            <pc:docMk/>
            <pc:sldMk cId="259275265" sldId="264"/>
            <ac:spMk id="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434921" cy="3547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795818" y="0"/>
            <a:ext cx="4434921" cy="3547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F27A27-62BE-4159-ADF6-B700E2DFB5FC}" type="datetimeFigureOut">
              <a:rPr lang="en-GB" smtClean="0"/>
              <a:t>17/06/2020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6746581"/>
            <a:ext cx="4434921" cy="35479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795818" y="6746581"/>
            <a:ext cx="4434921" cy="35479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58C65A-B6F5-4568-BCFA-346787D8C7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2723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434311" cy="355124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796346" y="0"/>
            <a:ext cx="4434311" cy="355124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r">
              <a:defRPr sz="1300"/>
            </a:lvl1pPr>
          </a:lstStyle>
          <a:p>
            <a:fld id="{F3E03AAD-E90C-4AE3-BFC9-CC59E02C3225}" type="datetimeFigureOut">
              <a:rPr lang="en-GB" smtClean="0"/>
              <a:t>17/06/2020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340100" y="531813"/>
            <a:ext cx="3552825" cy="26654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57" tIns="49528" rIns="99057" bIns="49528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23303" y="3373676"/>
            <a:ext cx="8186420" cy="3196114"/>
          </a:xfrm>
          <a:prstGeom prst="rect">
            <a:avLst/>
          </a:prstGeom>
        </p:spPr>
        <p:txBody>
          <a:bodyPr vert="horz" lIns="99057" tIns="49528" rIns="99057" bIns="49528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746119"/>
            <a:ext cx="4434311" cy="355124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796346" y="6746119"/>
            <a:ext cx="4434311" cy="355124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r">
              <a:defRPr sz="1300"/>
            </a:lvl1pPr>
          </a:lstStyle>
          <a:p>
            <a:fld id="{C7CBB773-B53D-41B7-9A3B-E6071C122D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59907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CBB773-B53D-41B7-9A3B-E6071C122DB3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52095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CBB773-B53D-41B7-9A3B-E6071C122DB3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75678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CBB773-B53D-41B7-9A3B-E6071C122DB3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25624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CBB773-B53D-41B7-9A3B-E6071C122DB3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8823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CBB773-B53D-41B7-9A3B-E6071C122DB3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17881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CBB773-B53D-41B7-9A3B-E6071C122DB3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25023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CBB773-B53D-41B7-9A3B-E6071C122DB3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74263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CBB773-B53D-41B7-9A3B-E6071C122DB3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25389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1F872-8F51-47F1-AA17-945B1328E04B}" type="datetime1">
              <a:rPr lang="en-GB" smtClean="0"/>
              <a:t>17/06/2020</a:t>
            </a:fld>
            <a:endParaRPr lang="en-GB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A5B08488-2DBE-4E62-B7EE-BA7D2927C7BD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482A1-E422-4CAB-8993-9C6C23262541}" type="datetime1">
              <a:rPr lang="en-GB" smtClean="0"/>
              <a:t>17/06/2020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44C73-4DCF-4484-ABCB-63594EF6FF3F}" type="datetime1">
              <a:rPr lang="en-GB" smtClean="0"/>
              <a:t>17/06/2020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7A0E8-F401-4B53-88CA-B26444DD73C9}" type="datetime1">
              <a:rPr lang="en-GB" smtClean="0"/>
              <a:t>17/06/2020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‹#›</a:t>
            </a:fld>
            <a:endParaRPr lang="en-GB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0AFBB-BDEA-418D-8B9F-B92334D7DF21}" type="datetime1">
              <a:rPr lang="en-GB" smtClean="0"/>
              <a:t>17/06/2020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GB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A5B08488-2DBE-4E62-B7EE-BA7D2927C7BD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74514-13FC-48D5-B073-F02D755166CB}" type="datetime1">
              <a:rPr lang="en-GB" smtClean="0"/>
              <a:t>17/06/2020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‹#›</a:t>
            </a:fld>
            <a:endParaRPr lang="en-GB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AC09E-E05E-4110-BBAE-5AB8A1F8724A}" type="datetime1">
              <a:rPr lang="en-GB" smtClean="0"/>
              <a:t>17/06/2020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55EF8-D140-4F14-8041-DCAFEF726B0A}" type="datetime1">
              <a:rPr lang="en-GB" smtClean="0"/>
              <a:t>17/06/2020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8944C-DAA6-4DD7-8C03-D717848A2A83}" type="datetime1">
              <a:rPr lang="en-GB" smtClean="0"/>
              <a:t>17/06/2020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53B08-67E5-47A3-A513-0A570265EFAC}" type="datetime1">
              <a:rPr lang="en-GB" smtClean="0"/>
              <a:t>17/06/2020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5E790-FD6E-4383-BF7B-AE58634904F8}" type="datetime1">
              <a:rPr lang="en-GB" smtClean="0"/>
              <a:t>17/06/2020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A5B08488-2DBE-4E62-B7EE-BA7D2927C7BD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019184F-251B-4055-9671-2A593FB843CD}" type="datetime1">
              <a:rPr lang="en-GB" smtClean="0"/>
              <a:t>17/06/2020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A5B08488-2DBE-4E62-B7EE-BA7D2927C7BD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8640960" cy="1143000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 Project 15</a:t>
            </a:r>
            <a:endParaRPr lang="en-GB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23528" y="1447800"/>
            <a:ext cx="8568952" cy="500553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>
                <a:latin typeface="Times New Roman" panose="02020603050405020304" pitchFamily="18" charset="0"/>
                <a:cs typeface="Times New Roman" panose="02020603050405020304" pitchFamily="18" charset="0"/>
              </a:rPr>
              <a:t>Sắp xếp thời khóa biểu</a:t>
            </a:r>
          </a:p>
          <a:p>
            <a:pPr marL="0" indent="0" algn="ctr">
              <a:buNone/>
            </a:pP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Nhóm 10</a:t>
            </a:r>
          </a:p>
          <a:p>
            <a:pPr marL="0" indent="0" algn="ctr">
              <a:buNone/>
            </a:pPr>
            <a:endParaRPr 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Sinh viên thực hiện</a:t>
            </a:r>
          </a:p>
          <a:p>
            <a:pPr marL="514350" indent="-514350">
              <a:buAutoNum type="arabicPeriod"/>
            </a:pP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Lê Thị Mai H</a:t>
            </a:r>
            <a:r>
              <a:rPr lang="vi-VN" sz="320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ơng      20173164</a:t>
            </a:r>
          </a:p>
          <a:p>
            <a:pPr marL="514350" indent="-514350">
              <a:buAutoNum type="arabicPeriod"/>
            </a:pP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Mai Thị Thảo              20173382</a:t>
            </a:r>
            <a:endParaRPr lang="en-GB" sz="2800">
              <a:latin typeface="Times New Roman" panose="02020603050405020304" pitchFamily="18" charset="0"/>
              <a:cs typeface="Times New Roman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23528" y="1268760"/>
            <a:ext cx="864096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6371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8640960" cy="1143000"/>
          </a:xfrm>
        </p:spPr>
        <p:txBody>
          <a:bodyPr>
            <a:normAutofit/>
          </a:bodyPr>
          <a:lstStyle/>
          <a:p>
            <a:pPr algn="ctr"/>
            <a:r>
              <a:rPr lang="en-GB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</a:t>
            </a:r>
            <a:r>
              <a:rPr lang="en-GB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dung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23528" y="1447800"/>
            <a:ext cx="8568952" cy="5005536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Phát biểu bài toán</a:t>
            </a:r>
          </a:p>
          <a:p>
            <a:pPr marL="514350" indent="-514350">
              <a:buAutoNum type="arabicPeriod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Mô hình hóa bài toán</a:t>
            </a:r>
          </a:p>
          <a:p>
            <a:pPr marL="514350" indent="-514350">
              <a:buAutoNum type="arabicPeriod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Thuật toán sử dụng</a:t>
            </a:r>
          </a:p>
          <a:p>
            <a:pPr marL="514350" indent="-514350">
              <a:buAutoNum type="arabicPeriod" startAt="4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So sánh thuật toán</a:t>
            </a:r>
          </a:p>
          <a:p>
            <a:pPr marL="0" indent="0">
              <a:buNone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>
              <a:latin typeface="Times New Roman" panose="02020603050405020304" pitchFamily="18" charset="0"/>
              <a:cs typeface="Times New Roman" pitchFamily="18" charset="0"/>
            </a:endParaRPr>
          </a:p>
          <a:p>
            <a:endParaRPr lang="en-GB">
              <a:latin typeface="Times New Roman" panose="02020603050405020304" pitchFamily="18" charset="0"/>
              <a:cs typeface="Times New Roman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23528" y="1268760"/>
            <a:ext cx="864096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7910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8640960" cy="1143000"/>
          </a:xfrm>
        </p:spPr>
        <p:txBody>
          <a:bodyPr>
            <a:normAutofit/>
          </a:bodyPr>
          <a:lstStyle/>
          <a:p>
            <a:pPr algn="ctr"/>
            <a:r>
              <a:rPr lang="en-GB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Phát biểu bài toán</a:t>
            </a:r>
            <a:endParaRPr lang="en-GB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23528" y="1447800"/>
            <a:ext cx="8568952" cy="5005536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Đầu vào: </a:t>
            </a:r>
          </a:p>
          <a:p>
            <a:pPr marL="0" indent="0">
              <a:buNone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+ N lớp học từ 0..N-1 với lớp i: </a:t>
            </a:r>
          </a:p>
          <a:p>
            <a:pPr marL="0" indent="0">
              <a:buNone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t[i] số tiết học trong 1 tuần</a:t>
            </a:r>
          </a:p>
          <a:p>
            <a:pPr marL="0" indent="0">
              <a:buNone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g[i] giáo viên dạy</a:t>
            </a:r>
          </a:p>
          <a:p>
            <a:pPr marL="0" indent="0">
              <a:buNone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s[i] sĩ số lớp học</a:t>
            </a:r>
          </a:p>
          <a:p>
            <a:pPr marL="0" indent="0">
              <a:buNone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+ M phòng học với phòng j thì có c(j) chỗ ngồi với j=0..M-1</a:t>
            </a:r>
          </a:p>
          <a:p>
            <a:pPr marL="0" indent="0">
              <a:buNone/>
            </a:pP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Đầu ra: </a:t>
            </a:r>
          </a:p>
          <a:p>
            <a:pPr marL="0" indent="0">
              <a:buNone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+ Thời khóa biểu cho các lớp với thứ - tiết - phòng</a:t>
            </a:r>
          </a:p>
          <a:p>
            <a:pPr marL="0" indent="0">
              <a:buNone/>
            </a:pPr>
            <a:endParaRPr lang="en-GB" sz="2400">
              <a:latin typeface="Times New Roman" panose="02020603050405020304" pitchFamily="18" charset="0"/>
              <a:cs typeface="Times New Roman" pitchFamily="18" charset="0"/>
            </a:endParaRPr>
          </a:p>
          <a:p>
            <a:endParaRPr lang="en-GB" sz="2400">
              <a:latin typeface="Times New Roman" panose="02020603050405020304" pitchFamily="18" charset="0"/>
              <a:cs typeface="Times New Roman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23528" y="1268760"/>
            <a:ext cx="864096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3</a:t>
            </a:fld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F05E3F2-0C79-4D6F-B32C-41D19152E5A4}"/>
              </a:ext>
            </a:extLst>
          </p:cNvPr>
          <p:cNvSpPr txBox="1">
            <a:spLocks/>
          </p:cNvSpPr>
          <p:nvPr/>
        </p:nvSpPr>
        <p:spPr>
          <a:xfrm>
            <a:off x="-146241" y="3163466"/>
            <a:ext cx="864096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GB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9102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19" y="190500"/>
            <a:ext cx="8640960" cy="952500"/>
          </a:xfrm>
        </p:spPr>
        <p:txBody>
          <a:bodyPr>
            <a:normAutofit/>
          </a:bodyPr>
          <a:lstStyle/>
          <a:p>
            <a:pPr algn="ctr"/>
            <a:r>
              <a:rPr lang="en-GB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Mô hình hóa bài toán</a:t>
            </a:r>
            <a:endParaRPr lang="en-GB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46304" y="1059435"/>
            <a:ext cx="864096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4</a:t>
            </a:fld>
            <a:endParaRPr lang="en-GB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EAE0B60-FB45-404F-A51F-CEF5C3964A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304" y="1059435"/>
            <a:ext cx="8927969" cy="4834261"/>
          </a:xfrm>
        </p:spPr>
        <p:txBody>
          <a:bodyPr>
            <a:noAutofit/>
          </a:bodyPr>
          <a:lstStyle/>
          <a:p>
            <a:pPr algn="just">
              <a:buFontTx/>
              <a:buChar char="-"/>
            </a:pP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0" algn="just">
              <a:buNone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x[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][u][k][j] = 1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hôm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u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k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phòng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j</a:t>
            </a:r>
          </a:p>
          <a:p>
            <a:pPr marL="0" indent="0" algn="just">
              <a:buNone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x[i][u][k][j] = 0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hôm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u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k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phòng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j</a:t>
            </a:r>
          </a:p>
          <a:p>
            <a:pPr marL="0" indent="0" algn="just">
              <a:buNone/>
            </a:pPr>
            <a:r>
              <a:rPr lang="en-GB" sz="2000">
                <a:latin typeface="Times New Roman" panose="02020603050405020304" pitchFamily="18" charset="0"/>
                <a:cs typeface="Times New Roman" panose="02020603050405020304" pitchFamily="18" charset="0"/>
              </a:rPr>
              <a:t>i=0..N-1</a:t>
            </a:r>
          </a:p>
          <a:p>
            <a:pPr marL="0" indent="0" algn="just">
              <a:buNone/>
            </a:pPr>
            <a:r>
              <a:rPr lang="en-GB" sz="2000">
                <a:latin typeface="Times New Roman" panose="02020603050405020304" pitchFamily="18" charset="0"/>
                <a:cs typeface="Times New Roman" panose="02020603050405020304" pitchFamily="18" charset="0"/>
              </a:rPr>
              <a:t>j=0..M-1</a:t>
            </a:r>
          </a:p>
          <a:p>
            <a:pPr marL="0" indent="0" algn="just">
              <a:buNone/>
            </a:pPr>
            <a:r>
              <a:rPr lang="en-GB" sz="2000">
                <a:latin typeface="Times New Roman" panose="02020603050405020304" pitchFamily="18" charset="0"/>
                <a:cs typeface="Times New Roman" panose="02020603050405020304" pitchFamily="18" charset="0"/>
              </a:rPr>
              <a:t>u=0..5</a:t>
            </a:r>
          </a:p>
          <a:p>
            <a:pPr marL="0" indent="0" algn="just">
              <a:buNone/>
            </a:pPr>
            <a:r>
              <a:rPr lang="en-GB" sz="2000">
                <a:latin typeface="Times New Roman" panose="02020603050405020304" pitchFamily="18" charset="0"/>
                <a:cs typeface="Times New Roman" panose="02020603050405020304" pitchFamily="18" charset="0"/>
              </a:rPr>
              <a:t>k=0..11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8558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304" y="52158"/>
            <a:ext cx="8640960" cy="725749"/>
          </a:xfrm>
        </p:spPr>
        <p:txBody>
          <a:bodyPr>
            <a:normAutofit fontScale="90000"/>
          </a:bodyPr>
          <a:lstStyle/>
          <a:p>
            <a:pPr algn="ctr"/>
            <a:r>
              <a:rPr lang="en-GB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Mô hình hóa bài toán</a:t>
            </a:r>
            <a:endParaRPr lang="en-GB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13101" y="789777"/>
            <a:ext cx="864096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5</a:t>
            </a:fld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FEAE0B60-FB45-404F-A51F-CEF5C3964A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3101" y="764926"/>
                <a:ext cx="8917797" cy="5445374"/>
              </a:xfrm>
            </p:spPr>
            <p:txBody>
              <a:bodyPr>
                <a:noAutofit/>
              </a:bodyPr>
              <a:lstStyle/>
              <a:p>
                <a:pPr marL="0" indent="0" algn="just">
                  <a:buNone/>
                </a:pPr>
                <a:r>
                  <a: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  </a:t>
                </a:r>
                <a:r>
                  <a:rPr lang="en-US" sz="20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Ràng </a:t>
                </a:r>
                <a:r>
                  <a:rPr lang="en-US" sz="2000" b="1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buộc</a:t>
                </a:r>
                <a:r>
                  <a:rPr lang="en-US" sz="20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0" indent="0" algn="just">
                  <a:buNone/>
                </a:pPr>
                <a:r>
                  <a: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+  s[</a:t>
                </a:r>
                <a:r>
                  <a:rPr lang="en-US" sz="20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]&gt;c[j]  =&gt;  x[</a:t>
                </a:r>
                <a:r>
                  <a:rPr lang="en-US" sz="20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][u][k][j]=0 ( sức </a:t>
                </a:r>
                <a:r>
                  <a:rPr lang="en-US" sz="20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chứa</a:t>
                </a:r>
                <a:r>
                  <a: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phòng</a:t>
                </a:r>
                <a:r>
                  <a: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j </a:t>
                </a:r>
                <a:r>
                  <a:rPr lang="en-US" sz="20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không</a:t>
                </a:r>
                <a:r>
                  <a: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đủ</a:t>
                </a:r>
                <a:r>
                  <a: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cho</a:t>
                </a:r>
                <a:r>
                  <a: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lớp</a:t>
                </a:r>
                <a:r>
                  <a: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 </a:t>
                </a:r>
                <a:r>
                  <a:rPr lang="en-US" sz="20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nên</a:t>
                </a:r>
                <a:r>
                  <a: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lớp</a:t>
                </a:r>
                <a:r>
                  <a: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không</a:t>
                </a:r>
                <a:r>
                  <a: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học</a:t>
                </a:r>
                <a:r>
                  <a: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trong</a:t>
                </a:r>
                <a:r>
                  <a: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phòng</a:t>
                </a:r>
                <a:r>
                  <a: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j, với mọi u,k)</a:t>
                </a:r>
              </a:p>
              <a:p>
                <a:pPr marL="0" indent="0" algn="just">
                  <a:buNone/>
                </a:pPr>
                <a:endParaRPr lang="en-US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:r>
                  <a: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+   </a:t>
                </a:r>
                <a:r>
                  <a:rPr lang="pl-PL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x[i1][u][k][j]</a:t>
                </a:r>
                <a:r>
                  <a: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pl-PL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 </a:t>
                </a:r>
                <a:r>
                  <a: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pl-PL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x[i2][u][k][j]</a:t>
                </a:r>
                <a:r>
                  <a: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pl-PL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&lt;=</a:t>
                </a:r>
                <a:r>
                  <a: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pl-PL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1</a:t>
                </a:r>
                <a:r>
                  <a: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 không </a:t>
                </a:r>
                <a:r>
                  <a:rPr lang="en-US" sz="20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thể</a:t>
                </a:r>
                <a:r>
                  <a: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có</a:t>
                </a:r>
                <a:r>
                  <a: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hai</a:t>
                </a:r>
                <a:r>
                  <a: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lớp</a:t>
                </a:r>
                <a:r>
                  <a: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học</a:t>
                </a:r>
                <a:r>
                  <a: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cùng</a:t>
                </a:r>
                <a:r>
                  <a: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một</a:t>
                </a:r>
                <a:r>
                  <a: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phòng</a:t>
                </a:r>
                <a:r>
                  <a: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trong</a:t>
                </a:r>
                <a:r>
                  <a: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cùng</a:t>
                </a:r>
                <a:r>
                  <a: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1 </a:t>
                </a:r>
                <a:r>
                  <a:rPr lang="en-US" sz="20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thời</a:t>
                </a:r>
                <a:r>
                  <a: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điểm, với mọi u, k, j)</a:t>
                </a:r>
              </a:p>
              <a:p>
                <a:pPr marL="0" indent="0" algn="just">
                  <a:buNone/>
                </a:pPr>
                <a:endParaRPr lang="en-US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:r>
                  <a: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+  g[i1]==g[i2]=&gt;</a:t>
                </a:r>
                <a:r>
                  <a:rPr lang="pl-PL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x[i1][u][k][j1] + x[i2][u][k][j2] &lt;= 1</a:t>
                </a:r>
                <a:r>
                  <a: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 nếu </a:t>
                </a:r>
                <a:r>
                  <a:rPr lang="en-US" sz="20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hai</a:t>
                </a:r>
                <a:r>
                  <a: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lớp</a:t>
                </a:r>
                <a:r>
                  <a: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có</a:t>
                </a:r>
                <a:r>
                  <a: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cùng</a:t>
                </a:r>
                <a:r>
                  <a: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giáo</a:t>
                </a:r>
                <a:r>
                  <a: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viên</a:t>
                </a:r>
                <a:r>
                  <a: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thì</a:t>
                </a:r>
                <a:r>
                  <a: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hai</a:t>
                </a:r>
                <a:r>
                  <a: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lớp</a:t>
                </a:r>
                <a:r>
                  <a: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không</a:t>
                </a:r>
                <a:r>
                  <a: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thể</a:t>
                </a:r>
                <a:r>
                  <a: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học</a:t>
                </a:r>
                <a:r>
                  <a: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trong</a:t>
                </a:r>
                <a:r>
                  <a: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cùng</a:t>
                </a:r>
                <a:r>
                  <a: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một</a:t>
                </a:r>
                <a:r>
                  <a: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thời</a:t>
                </a:r>
                <a:r>
                  <a: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điểm, với mọi u,k,j1,j2)</a:t>
                </a:r>
              </a:p>
              <a:p>
                <a:pPr marL="0" indent="0" algn="just">
                  <a:buNone/>
                </a:pPr>
                <a:endParaRPr lang="en-US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:r>
                  <a: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+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en-US" sz="2000" i="1"/>
                        </m:ctrlPr>
                      </m:naryPr>
                      <m:sub>
                        <m:r>
                          <a:rPr lang="en-US" sz="2000" i="1"/>
                          <m:t>𝑗</m:t>
                        </m:r>
                        <m:r>
                          <a:rPr lang="en-US" sz="2000" i="1"/>
                          <m:t>=0</m:t>
                        </m:r>
                      </m:sub>
                      <m:sup>
                        <m:r>
                          <a:rPr lang="en-US" sz="2000" i="1"/>
                          <m:t>𝑀</m:t>
                        </m:r>
                        <m:r>
                          <a:rPr lang="en-US" sz="2000" i="1"/>
                          <m:t>−1</m:t>
                        </m:r>
                      </m:sup>
                      <m:e>
                        <m:r>
                          <a:rPr lang="en-US" sz="2000" i="1"/>
                          <m:t>𝑥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000" i="1"/>
                            </m:ctrlPr>
                          </m:dPr>
                          <m:e>
                            <m:r>
                              <a:rPr lang="en-US" sz="2000" i="1"/>
                              <m:t>𝑖</m:t>
                            </m:r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lang="en-US" sz="2000" i="1"/>
                            </m:ctrlPr>
                          </m:dPr>
                          <m:e>
                            <m:r>
                              <a:rPr lang="en-US" sz="2000" i="1"/>
                              <m:t>𝑢</m:t>
                            </m:r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lang="en-US" sz="2000" i="1"/>
                            </m:ctrlPr>
                          </m:dPr>
                          <m:e>
                            <m:r>
                              <a:rPr lang="en-US" sz="2000" i="1"/>
                              <m:t>𝑘</m:t>
                            </m:r>
                          </m:e>
                        </m:d>
                        <m:r>
                          <a:rPr lang="en-US" sz="2000" i="1"/>
                          <m:t>[</m:t>
                        </m:r>
                        <m:r>
                          <a:rPr lang="en-US" sz="2000" i="1"/>
                          <m:t>𝑗</m:t>
                        </m:r>
                        <m:r>
                          <a:rPr lang="en-US" sz="2000" i="1"/>
                          <m:t>]</m:t>
                        </m:r>
                      </m:e>
                    </m:nary>
                  </m:oMath>
                </a14:m>
                <a:r>
                  <a: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&lt;= 1 (một lớp tại 1 tiết chỉ học ở 0 hoặc 1 phòng:  với mọi </a:t>
                </a:r>
                <a:r>
                  <a:rPr lang="en-US" sz="20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u, k,j)</a:t>
                </a:r>
              </a:p>
              <a:p>
                <a:pPr marL="0" indent="0" algn="just">
                  <a:buNone/>
                </a:pPr>
                <a:endParaRPr lang="en-US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:r>
                  <a: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+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en-US" sz="2000" i="1"/>
                        </m:ctrlPr>
                      </m:naryPr>
                      <m:sub>
                        <m:r>
                          <a:rPr lang="en-US" sz="2000" i="1"/>
                          <m:t>𝑖</m:t>
                        </m:r>
                        <m:r>
                          <a:rPr lang="en-US" sz="2000" i="1"/>
                          <m:t>=0</m:t>
                        </m:r>
                      </m:sub>
                      <m:sup>
                        <m:r>
                          <a:rPr lang="en-US" sz="2000" i="1"/>
                          <m:t>𝑁</m:t>
                        </m:r>
                        <m:r>
                          <a:rPr lang="en-US" sz="2000" i="1"/>
                          <m:t>−1</m:t>
                        </m:r>
                      </m:sup>
                      <m:e>
                        <m:nary>
                          <m:naryPr>
                            <m:chr m:val="∑"/>
                            <m:limLoc m:val="undOvr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sup>
                          <m:e>
                            <m:nary>
                              <m:naryPr>
                                <m:chr m:val="∑"/>
                                <m:limLoc m:val="undOvr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sub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sup>
                              <m:e>
                                <m:nary>
                                  <m:naryPr>
                                    <m:chr m:val="∑"/>
                                    <m:limLoc m:val="undOvr"/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=0</m:t>
                                    </m:r>
                                  </m:sub>
                                  <m:sup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</m:d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</m:d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e>
                                    </m:d>
                                  </m:e>
                                </m:nary>
                              </m:e>
                            </m:nary>
                          </m:e>
                        </m:nary>
                      </m:e>
                    </m:nary>
                  </m:oMath>
                </a14:m>
                <a:r>
                  <a: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 = t[</a:t>
                </a:r>
                <a:r>
                  <a:rPr lang="en-US" sz="20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 (tổng tất </a:t>
                </a:r>
                <a:r>
                  <a:rPr lang="en-US" sz="20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cả</a:t>
                </a:r>
                <a:r>
                  <a: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các</a:t>
                </a:r>
                <a:r>
                  <a: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tiết</a:t>
                </a:r>
                <a:r>
                  <a: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học</a:t>
                </a:r>
                <a:r>
                  <a: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trong</a:t>
                </a:r>
                <a:r>
                  <a: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tuần</a:t>
                </a:r>
                <a:r>
                  <a: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của</a:t>
                </a:r>
                <a:r>
                  <a: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lớp</a:t>
                </a:r>
                <a:r>
                  <a: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bằng t[</a:t>
                </a:r>
                <a:r>
                  <a:rPr lang="en-US" sz="20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])</a:t>
                </a:r>
              </a:p>
              <a:p>
                <a:pPr marL="0" indent="0" algn="just">
                  <a:buNone/>
                </a:pPr>
                <a:r>
                  <a: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</a:t>
                </a:r>
              </a:p>
            </p:txBody>
          </p:sp>
        </mc:Choice>
        <mc:Fallback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FEAE0B60-FB45-404F-A51F-CEF5C3964A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3101" y="764926"/>
                <a:ext cx="8917797" cy="5445374"/>
              </a:xfrm>
              <a:blipFill>
                <a:blip r:embed="rId3"/>
                <a:stretch>
                  <a:fillRect l="-752" t="-559" r="-752" b="-77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3471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8640960" cy="1143000"/>
          </a:xfrm>
        </p:spPr>
        <p:txBody>
          <a:bodyPr>
            <a:normAutofit/>
          </a:bodyPr>
          <a:lstStyle/>
          <a:p>
            <a:pPr algn="ctr"/>
            <a:r>
              <a:rPr lang="en-GB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Thuật toán s</a:t>
            </a:r>
            <a:r>
              <a:rPr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ử dụng</a:t>
            </a:r>
            <a:endParaRPr lang="en-GB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23528" y="1447800"/>
            <a:ext cx="8568952" cy="5005536"/>
          </a:xfrm>
        </p:spPr>
        <p:txBody>
          <a:bodyPr>
            <a:normAutofit/>
          </a:bodyPr>
          <a:lstStyle/>
          <a:p>
            <a:pPr lvl="1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AutoNum type="arabicPeriod"/>
            </a:pPr>
            <a:r>
              <a:rPr lang="en-GB">
                <a:latin typeface="Arial" panose="020B0604020202020204" pitchFamily="34" charset="0"/>
                <a:cs typeface="Arial" panose="020B0604020202020204" pitchFamily="34" charset="0"/>
              </a:rPr>
              <a:t>Quy hoạch ràng buộc</a:t>
            </a:r>
          </a:p>
          <a:p>
            <a:pPr marL="514350" indent="-514350">
              <a:buAutoNum type="arabicPeriod"/>
            </a:pPr>
            <a:r>
              <a:rPr lang="en-GB">
                <a:latin typeface="Arial" panose="020B0604020202020204" pitchFamily="34" charset="0"/>
                <a:cs typeface="Arial" panose="020B0604020202020204" pitchFamily="34" charset="0"/>
              </a:rPr>
              <a:t>Tìm kiếm cục bộ</a:t>
            </a:r>
          </a:p>
          <a:p>
            <a:pPr marL="0" indent="0">
              <a:buNone/>
            </a:pPr>
            <a:r>
              <a:rPr lang="en-GB">
                <a:latin typeface="Arial" panose="020B0604020202020204" pitchFamily="34" charset="0"/>
                <a:cs typeface="Arial" panose="020B0604020202020204" pitchFamily="34" charset="0"/>
              </a:rPr>
              <a:t>         a.Tìm kiếm leo đồi</a:t>
            </a:r>
          </a:p>
          <a:p>
            <a:pPr marL="0" indent="0">
              <a:buNone/>
            </a:pPr>
            <a:r>
              <a:rPr lang="en-GB">
                <a:latin typeface="Arial" panose="020B0604020202020204" pitchFamily="34" charset="0"/>
                <a:cs typeface="Arial" panose="020B0604020202020204" pitchFamily="34" charset="0"/>
              </a:rPr>
              <a:t>         b.Tìm kiếm tabu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23528" y="1268760"/>
            <a:ext cx="864096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4464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8640960" cy="1143000"/>
          </a:xfrm>
        </p:spPr>
        <p:txBody>
          <a:bodyPr>
            <a:normAutofit/>
          </a:bodyPr>
          <a:lstStyle/>
          <a:p>
            <a:pPr algn="ctr"/>
            <a:r>
              <a:rPr lang="en-GB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 sánh kết quả</a:t>
            </a: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 flipV="1">
            <a:off x="146304" y="1268760"/>
            <a:ext cx="8818184" cy="69846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7</a:t>
            </a:fld>
            <a:endParaRPr lang="en-GB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0A19624D-D135-40CE-A7F3-DB7B6D4027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8578287"/>
              </p:ext>
            </p:extLst>
          </p:nvPr>
        </p:nvGraphicFramePr>
        <p:xfrm>
          <a:off x="346530" y="2099002"/>
          <a:ext cx="8450940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2735">
                  <a:extLst>
                    <a:ext uri="{9D8B030D-6E8A-4147-A177-3AD203B41FA5}">
                      <a16:colId xmlns:a16="http://schemas.microsoft.com/office/drawing/2014/main" val="3767699920"/>
                    </a:ext>
                  </a:extLst>
                </a:gridCol>
                <a:gridCol w="2112735">
                  <a:extLst>
                    <a:ext uri="{9D8B030D-6E8A-4147-A177-3AD203B41FA5}">
                      <a16:colId xmlns:a16="http://schemas.microsoft.com/office/drawing/2014/main" val="2880602079"/>
                    </a:ext>
                  </a:extLst>
                </a:gridCol>
                <a:gridCol w="2112735">
                  <a:extLst>
                    <a:ext uri="{9D8B030D-6E8A-4147-A177-3AD203B41FA5}">
                      <a16:colId xmlns:a16="http://schemas.microsoft.com/office/drawing/2014/main" val="2538742552"/>
                    </a:ext>
                  </a:extLst>
                </a:gridCol>
                <a:gridCol w="2112735">
                  <a:extLst>
                    <a:ext uri="{9D8B030D-6E8A-4147-A177-3AD203B41FA5}">
                      <a16:colId xmlns:a16="http://schemas.microsoft.com/office/drawing/2014/main" val="13556313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Độ lớn</a:t>
                      </a:r>
                      <a:r>
                        <a:rPr lang="en-US" baseline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dữ liệu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Quy hoạch</a:t>
                      </a:r>
                      <a:r>
                        <a:rPr lang="en-US" baseline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ràng buộc: choco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Tìm</a:t>
                      </a:r>
                      <a:r>
                        <a:rPr lang="en-US" baseline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kiếm cục bộ: leo đồi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Tìm</a:t>
                      </a:r>
                      <a:r>
                        <a:rPr lang="en-US" baseline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kiếm cục bộ: tabu search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99332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4s67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2s47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1s97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0127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19s36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5s06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4s73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8773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1p10s46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7s81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42s15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3609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4p29s42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19s73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1p41s84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51039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16p21s65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33s02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2p39s85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46764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25p30s24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1p18s44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5p21s59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1628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1h02p38s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13p24s40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7p20s47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52941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3656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8640960" cy="1143000"/>
          </a:xfrm>
        </p:spPr>
        <p:txBody>
          <a:bodyPr>
            <a:normAutofit/>
          </a:bodyPr>
          <a:lstStyle/>
          <a:p>
            <a:pPr algn="ctr"/>
            <a:r>
              <a:rPr lang="en-GB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end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23528" y="1447800"/>
            <a:ext cx="8568952" cy="500553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GB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GB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GB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GB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GB" sz="3600">
                <a:latin typeface="Times New Roman" panose="02020603050405020304" pitchFamily="18" charset="0"/>
                <a:cs typeface="Times New Roman" panose="02020603050405020304" pitchFamily="18" charset="0"/>
              </a:rPr>
              <a:t>Thanks for </a:t>
            </a:r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watching</a:t>
            </a:r>
          </a:p>
          <a:p>
            <a:pPr marL="0" indent="0" algn="ctr">
              <a:buNone/>
            </a:pPr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Any question?</a:t>
            </a:r>
            <a:endParaRPr lang="en-GB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23528" y="1268760"/>
            <a:ext cx="8640960" cy="0"/>
          </a:xfrm>
          <a:prstGeom prst="line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08488-2DBE-4E62-B7EE-BA7D2927C7BD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70181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ACF296165D94F469ECB9747F5CE1570" ma:contentTypeVersion="2" ma:contentTypeDescription="Create a new document." ma:contentTypeScope="" ma:versionID="60feac5e08c04b152b2332c06adf7704">
  <xsd:schema xmlns:xsd="http://www.w3.org/2001/XMLSchema" xmlns:xs="http://www.w3.org/2001/XMLSchema" xmlns:p="http://schemas.microsoft.com/office/2006/metadata/properties" xmlns:ns2="77f86598-fbe8-4040-8f87-9d82638c0cb9" targetNamespace="http://schemas.microsoft.com/office/2006/metadata/properties" ma:root="true" ma:fieldsID="11d4a3661a4eec7a0faec7760f0f4af9" ns2:_="">
    <xsd:import namespace="77f86598-fbe8-4040-8f87-9d82638c0cb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7f86598-fbe8-4040-8f87-9d82638c0cb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2A3A422-D41D-489F-9060-D3A4B416AE3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543660C-8CA7-4D1F-907F-B841961CF076}">
  <ds:schemaRefs>
    <ds:schemaRef ds:uri="77f86598-fbe8-4040-8f87-9d82638c0cb9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FE351F17-EDE4-4A11-98C0-39450D753A12}">
  <ds:schemaRefs>
    <ds:schemaRef ds:uri="http://purl.org/dc/terms/"/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schemas.openxmlformats.org/package/2006/metadata/core-properties"/>
    <ds:schemaRef ds:uri="77f86598-fbe8-4040-8f87-9d82638c0cb9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282</TotalTime>
  <Words>510</Words>
  <Application>Microsoft Office PowerPoint</Application>
  <PresentationFormat>On-screen Show (4:3)</PresentationFormat>
  <Paragraphs>106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Cambria Math</vt:lpstr>
      <vt:lpstr>Franklin Gothic Book</vt:lpstr>
      <vt:lpstr>Perpetua</vt:lpstr>
      <vt:lpstr>Times New Roman</vt:lpstr>
      <vt:lpstr>Wingdings 2</vt:lpstr>
      <vt:lpstr>Equity</vt:lpstr>
      <vt:lpstr>Mini Project 15</vt:lpstr>
      <vt:lpstr>Nội dung</vt:lpstr>
      <vt:lpstr>Phát biểu bài toán</vt:lpstr>
      <vt:lpstr>Mô hình hóa bài toán</vt:lpstr>
      <vt:lpstr>Mô hình hóa bài toán</vt:lpstr>
      <vt:lpstr>Thuật toán sử dụng</vt:lpstr>
      <vt:lpstr>So sánh kết quả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CẤU TRÚC DỮ LIỆU VÀ GIẢI THUẬT</dc:title>
  <dc:creator>DHBK</dc:creator>
  <cp:lastModifiedBy>tae tae</cp:lastModifiedBy>
  <cp:revision>21</cp:revision>
  <cp:lastPrinted>2017-09-05T07:38:20Z</cp:lastPrinted>
  <dcterms:created xsi:type="dcterms:W3CDTF">2017-06-06T12:12:12Z</dcterms:created>
  <dcterms:modified xsi:type="dcterms:W3CDTF">2020-06-17T11:25:06Z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0x0101009ACF296165D94F469ECB9747F5CE1570</vt:lpwstr>
  </property>
</Properties>
</file>