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14"/>
  </p:notesMasterIdLst>
  <p:sldIdLst>
    <p:sldId id="256" r:id="rId2"/>
    <p:sldId id="273" r:id="rId3"/>
    <p:sldId id="257" r:id="rId4"/>
    <p:sldId id="262" r:id="rId5"/>
    <p:sldId id="274" r:id="rId6"/>
    <p:sldId id="259" r:id="rId7"/>
    <p:sldId id="260" r:id="rId8"/>
    <p:sldId id="278" r:id="rId9"/>
    <p:sldId id="267" r:id="rId10"/>
    <p:sldId id="279" r:id="rId11"/>
    <p:sldId id="276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4660"/>
  </p:normalViewPr>
  <p:slideViewPr>
    <p:cSldViewPr snapToGrid="0">
      <p:cViewPr>
        <p:scale>
          <a:sx n="60" d="100"/>
          <a:sy n="60" d="100"/>
        </p:scale>
        <p:origin x="16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94A63-1E3D-4AA1-BEB2-A1925F2AC247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7A7C9BC-FBE6-4764-9419-872A1F305CEE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1. Đề bài</a:t>
          </a:r>
        </a:p>
      </dgm:t>
    </dgm:pt>
    <dgm:pt modelId="{B3584222-D017-47A2-8CFE-116377A54DAF}" type="parTrans" cxnId="{3DEFDABB-4657-4450-BCA8-FE39E9A93AC6}">
      <dgm:prSet/>
      <dgm:spPr/>
      <dgm:t>
        <a:bodyPr/>
        <a:lstStyle/>
        <a:p>
          <a:endParaRPr lang="en-US"/>
        </a:p>
      </dgm:t>
    </dgm:pt>
    <dgm:pt modelId="{5172259F-60EA-4EF6-BB5F-75D87629F943}" type="sibTrans" cxnId="{3DEFDABB-4657-4450-BCA8-FE39E9A93AC6}">
      <dgm:prSet/>
      <dgm:spPr/>
      <dgm:t>
        <a:bodyPr/>
        <a:lstStyle/>
        <a:p>
          <a:endParaRPr lang="en-US"/>
        </a:p>
      </dgm:t>
    </dgm:pt>
    <dgm:pt modelId="{E9D0B0A2-6156-4868-B888-76764A588A5B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2. Mô hình hóa cho Choco và CBLS </a:t>
          </a:r>
        </a:p>
      </dgm:t>
    </dgm:pt>
    <dgm:pt modelId="{C16B313A-5302-43EB-A19E-201B49849204}" type="parTrans" cxnId="{94759191-E4B8-4352-82A9-8CEBFE6BE6E5}">
      <dgm:prSet/>
      <dgm:spPr/>
      <dgm:t>
        <a:bodyPr/>
        <a:lstStyle/>
        <a:p>
          <a:endParaRPr lang="en-US"/>
        </a:p>
      </dgm:t>
    </dgm:pt>
    <dgm:pt modelId="{18F80DCD-9038-4368-8437-97D44DEF4A5C}" type="sibTrans" cxnId="{94759191-E4B8-4352-82A9-8CEBFE6BE6E5}">
      <dgm:prSet/>
      <dgm:spPr/>
      <dgm:t>
        <a:bodyPr/>
        <a:lstStyle/>
        <a:p>
          <a:endParaRPr lang="en-US"/>
        </a:p>
      </dgm:t>
    </dgm:pt>
    <dgm:pt modelId="{0A5C637B-3A71-4D08-B218-BEBD1C9E4CE2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3. Mô hình hóa cho MIP - Ortools</a:t>
          </a:r>
        </a:p>
      </dgm:t>
    </dgm:pt>
    <dgm:pt modelId="{91494E28-6D9F-458B-A29F-256659821A8C}" type="parTrans" cxnId="{864ABC74-EC74-4DA2-A645-AF3805E82E75}">
      <dgm:prSet/>
      <dgm:spPr/>
      <dgm:t>
        <a:bodyPr/>
        <a:lstStyle/>
        <a:p>
          <a:endParaRPr lang="en-US"/>
        </a:p>
      </dgm:t>
    </dgm:pt>
    <dgm:pt modelId="{3A1A004C-8B99-4D38-A1BF-59C3E3795561}" type="sibTrans" cxnId="{864ABC74-EC74-4DA2-A645-AF3805E82E75}">
      <dgm:prSet/>
      <dgm:spPr/>
      <dgm:t>
        <a:bodyPr/>
        <a:lstStyle/>
        <a:p>
          <a:endParaRPr lang="en-US"/>
        </a:p>
      </dgm:t>
    </dgm:pt>
    <dgm:pt modelId="{EE45C9BF-BAF5-4D99-80AE-5446B270A725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4. So sánh kết quả</a:t>
          </a:r>
        </a:p>
      </dgm:t>
    </dgm:pt>
    <dgm:pt modelId="{E5BBC19C-3F03-4957-BB80-4C807B2E9C65}" type="parTrans" cxnId="{771F3103-BEF7-439F-8971-E5E3ADA0B64C}">
      <dgm:prSet/>
      <dgm:spPr/>
      <dgm:t>
        <a:bodyPr/>
        <a:lstStyle/>
        <a:p>
          <a:endParaRPr lang="en-US"/>
        </a:p>
      </dgm:t>
    </dgm:pt>
    <dgm:pt modelId="{C8930F65-19C5-4F85-9193-6289DA393A69}" type="sibTrans" cxnId="{771F3103-BEF7-439F-8971-E5E3ADA0B64C}">
      <dgm:prSet/>
      <dgm:spPr/>
      <dgm:t>
        <a:bodyPr/>
        <a:lstStyle/>
        <a:p>
          <a:endParaRPr lang="en-US"/>
        </a:p>
      </dgm:t>
    </dgm:pt>
    <dgm:pt modelId="{EAE59725-1CD8-42E5-B37F-DD7396F8F18D}" type="pres">
      <dgm:prSet presAssocID="{4DC94A63-1E3D-4AA1-BEB2-A1925F2AC247}" presName="vert0" presStyleCnt="0">
        <dgm:presLayoutVars>
          <dgm:dir/>
          <dgm:animOne val="branch"/>
          <dgm:animLvl val="lvl"/>
        </dgm:presLayoutVars>
      </dgm:prSet>
      <dgm:spPr/>
    </dgm:pt>
    <dgm:pt modelId="{08BE2E7E-980C-436D-825B-99F2C2D36F98}" type="pres">
      <dgm:prSet presAssocID="{37A7C9BC-FBE6-4764-9419-872A1F305CEE}" presName="thickLine" presStyleLbl="alignNode1" presStyleIdx="0" presStyleCnt="4"/>
      <dgm:spPr/>
    </dgm:pt>
    <dgm:pt modelId="{7A86EC4B-52BE-4D88-8B11-62A0E8D7190C}" type="pres">
      <dgm:prSet presAssocID="{37A7C9BC-FBE6-4764-9419-872A1F305CEE}" presName="horz1" presStyleCnt="0"/>
      <dgm:spPr/>
    </dgm:pt>
    <dgm:pt modelId="{E4316EE6-6B4E-4E7A-B769-E787B02F19D9}" type="pres">
      <dgm:prSet presAssocID="{37A7C9BC-FBE6-4764-9419-872A1F305CEE}" presName="tx1" presStyleLbl="revTx" presStyleIdx="0" presStyleCnt="4"/>
      <dgm:spPr/>
    </dgm:pt>
    <dgm:pt modelId="{B0E7E3F7-732B-4C44-BB13-6AFCCE1F7AEF}" type="pres">
      <dgm:prSet presAssocID="{37A7C9BC-FBE6-4764-9419-872A1F305CEE}" presName="vert1" presStyleCnt="0"/>
      <dgm:spPr/>
    </dgm:pt>
    <dgm:pt modelId="{A9E9F091-991C-4A34-A7F2-02A16D21ED1C}" type="pres">
      <dgm:prSet presAssocID="{E9D0B0A2-6156-4868-B888-76764A588A5B}" presName="thickLine" presStyleLbl="alignNode1" presStyleIdx="1" presStyleCnt="4"/>
      <dgm:spPr/>
    </dgm:pt>
    <dgm:pt modelId="{0ABCD2A4-8AA3-48A3-BB6E-F52C127AA37F}" type="pres">
      <dgm:prSet presAssocID="{E9D0B0A2-6156-4868-B888-76764A588A5B}" presName="horz1" presStyleCnt="0"/>
      <dgm:spPr/>
    </dgm:pt>
    <dgm:pt modelId="{C5AD848C-064E-4BB0-B520-FC92B5CE2EB1}" type="pres">
      <dgm:prSet presAssocID="{E9D0B0A2-6156-4868-B888-76764A588A5B}" presName="tx1" presStyleLbl="revTx" presStyleIdx="1" presStyleCnt="4"/>
      <dgm:spPr/>
    </dgm:pt>
    <dgm:pt modelId="{86840419-2385-46C9-A49D-D58A6C10FD7E}" type="pres">
      <dgm:prSet presAssocID="{E9D0B0A2-6156-4868-B888-76764A588A5B}" presName="vert1" presStyleCnt="0"/>
      <dgm:spPr/>
    </dgm:pt>
    <dgm:pt modelId="{DC418731-4800-4349-891D-A9E5559F1781}" type="pres">
      <dgm:prSet presAssocID="{0A5C637B-3A71-4D08-B218-BEBD1C9E4CE2}" presName="thickLine" presStyleLbl="alignNode1" presStyleIdx="2" presStyleCnt="4"/>
      <dgm:spPr/>
    </dgm:pt>
    <dgm:pt modelId="{616099C6-C4AA-4E17-8C7C-8CA2DF7512C2}" type="pres">
      <dgm:prSet presAssocID="{0A5C637B-3A71-4D08-B218-BEBD1C9E4CE2}" presName="horz1" presStyleCnt="0"/>
      <dgm:spPr/>
    </dgm:pt>
    <dgm:pt modelId="{3F9C923F-AC48-4AF0-B3C3-CFB2540889E3}" type="pres">
      <dgm:prSet presAssocID="{0A5C637B-3A71-4D08-B218-BEBD1C9E4CE2}" presName="tx1" presStyleLbl="revTx" presStyleIdx="2" presStyleCnt="4"/>
      <dgm:spPr/>
    </dgm:pt>
    <dgm:pt modelId="{2427DE30-C7FD-4FE8-97D5-D03792D19C31}" type="pres">
      <dgm:prSet presAssocID="{0A5C637B-3A71-4D08-B218-BEBD1C9E4CE2}" presName="vert1" presStyleCnt="0"/>
      <dgm:spPr/>
    </dgm:pt>
    <dgm:pt modelId="{4559C236-583D-4C07-AA9E-8E280189BD4B}" type="pres">
      <dgm:prSet presAssocID="{EE45C9BF-BAF5-4D99-80AE-5446B270A725}" presName="thickLine" presStyleLbl="alignNode1" presStyleIdx="3" presStyleCnt="4"/>
      <dgm:spPr/>
    </dgm:pt>
    <dgm:pt modelId="{AE5B1382-6F7F-4C6B-8092-632852CE1ECF}" type="pres">
      <dgm:prSet presAssocID="{EE45C9BF-BAF5-4D99-80AE-5446B270A725}" presName="horz1" presStyleCnt="0"/>
      <dgm:spPr/>
    </dgm:pt>
    <dgm:pt modelId="{03CC1989-A1C6-488B-B1E7-33B604919BD0}" type="pres">
      <dgm:prSet presAssocID="{EE45C9BF-BAF5-4D99-80AE-5446B270A725}" presName="tx1" presStyleLbl="revTx" presStyleIdx="3" presStyleCnt="4"/>
      <dgm:spPr/>
    </dgm:pt>
    <dgm:pt modelId="{7065CBD4-F7B1-4CCC-BA27-2730B77F5379}" type="pres">
      <dgm:prSet presAssocID="{EE45C9BF-BAF5-4D99-80AE-5446B270A725}" presName="vert1" presStyleCnt="0"/>
      <dgm:spPr/>
    </dgm:pt>
  </dgm:ptLst>
  <dgm:cxnLst>
    <dgm:cxn modelId="{771F3103-BEF7-439F-8971-E5E3ADA0B64C}" srcId="{4DC94A63-1E3D-4AA1-BEB2-A1925F2AC247}" destId="{EE45C9BF-BAF5-4D99-80AE-5446B270A725}" srcOrd="3" destOrd="0" parTransId="{E5BBC19C-3F03-4957-BB80-4C807B2E9C65}" sibTransId="{C8930F65-19C5-4F85-9193-6289DA393A69}"/>
    <dgm:cxn modelId="{49C7694C-AE52-41D8-A33F-0BFDC3CDD8C6}" type="presOf" srcId="{E9D0B0A2-6156-4868-B888-76764A588A5B}" destId="{C5AD848C-064E-4BB0-B520-FC92B5CE2EB1}" srcOrd="0" destOrd="0" presId="urn:microsoft.com/office/officeart/2008/layout/LinedList"/>
    <dgm:cxn modelId="{864ABC74-EC74-4DA2-A645-AF3805E82E75}" srcId="{4DC94A63-1E3D-4AA1-BEB2-A1925F2AC247}" destId="{0A5C637B-3A71-4D08-B218-BEBD1C9E4CE2}" srcOrd="2" destOrd="0" parTransId="{91494E28-6D9F-458B-A29F-256659821A8C}" sibTransId="{3A1A004C-8B99-4D38-A1BF-59C3E3795561}"/>
    <dgm:cxn modelId="{161A605A-E7E1-499E-9801-A2C2770732A2}" type="presOf" srcId="{37A7C9BC-FBE6-4764-9419-872A1F305CEE}" destId="{E4316EE6-6B4E-4E7A-B769-E787B02F19D9}" srcOrd="0" destOrd="0" presId="urn:microsoft.com/office/officeart/2008/layout/LinedList"/>
    <dgm:cxn modelId="{94759191-E4B8-4352-82A9-8CEBFE6BE6E5}" srcId="{4DC94A63-1E3D-4AA1-BEB2-A1925F2AC247}" destId="{E9D0B0A2-6156-4868-B888-76764A588A5B}" srcOrd="1" destOrd="0" parTransId="{C16B313A-5302-43EB-A19E-201B49849204}" sibTransId="{18F80DCD-9038-4368-8437-97D44DEF4A5C}"/>
    <dgm:cxn modelId="{3DEFDABB-4657-4450-BCA8-FE39E9A93AC6}" srcId="{4DC94A63-1E3D-4AA1-BEB2-A1925F2AC247}" destId="{37A7C9BC-FBE6-4764-9419-872A1F305CEE}" srcOrd="0" destOrd="0" parTransId="{B3584222-D017-47A2-8CFE-116377A54DAF}" sibTransId="{5172259F-60EA-4EF6-BB5F-75D87629F943}"/>
    <dgm:cxn modelId="{8EFC33C4-7A9F-4EA4-A51E-04C94829B74B}" type="presOf" srcId="{EE45C9BF-BAF5-4D99-80AE-5446B270A725}" destId="{03CC1989-A1C6-488B-B1E7-33B604919BD0}" srcOrd="0" destOrd="0" presId="urn:microsoft.com/office/officeart/2008/layout/LinedList"/>
    <dgm:cxn modelId="{9FB2CBCA-745A-4E0E-88B2-8EFB58E31560}" type="presOf" srcId="{4DC94A63-1E3D-4AA1-BEB2-A1925F2AC247}" destId="{EAE59725-1CD8-42E5-B37F-DD7396F8F18D}" srcOrd="0" destOrd="0" presId="urn:microsoft.com/office/officeart/2008/layout/LinedList"/>
    <dgm:cxn modelId="{9242ECF9-2D7E-4364-9170-FE9AD68A29BA}" type="presOf" srcId="{0A5C637B-3A71-4D08-B218-BEBD1C9E4CE2}" destId="{3F9C923F-AC48-4AF0-B3C3-CFB2540889E3}" srcOrd="0" destOrd="0" presId="urn:microsoft.com/office/officeart/2008/layout/LinedList"/>
    <dgm:cxn modelId="{118109C7-0ED5-464C-B829-3D6F41E5F890}" type="presParOf" srcId="{EAE59725-1CD8-42E5-B37F-DD7396F8F18D}" destId="{08BE2E7E-980C-436D-825B-99F2C2D36F98}" srcOrd="0" destOrd="0" presId="urn:microsoft.com/office/officeart/2008/layout/LinedList"/>
    <dgm:cxn modelId="{DADCE927-EE76-4456-96EE-4EA50EA0B9F6}" type="presParOf" srcId="{EAE59725-1CD8-42E5-B37F-DD7396F8F18D}" destId="{7A86EC4B-52BE-4D88-8B11-62A0E8D7190C}" srcOrd="1" destOrd="0" presId="urn:microsoft.com/office/officeart/2008/layout/LinedList"/>
    <dgm:cxn modelId="{F301B192-B90E-4B6B-8DB5-213FCD54F6E1}" type="presParOf" srcId="{7A86EC4B-52BE-4D88-8B11-62A0E8D7190C}" destId="{E4316EE6-6B4E-4E7A-B769-E787B02F19D9}" srcOrd="0" destOrd="0" presId="urn:microsoft.com/office/officeart/2008/layout/LinedList"/>
    <dgm:cxn modelId="{263661A4-0E46-4433-A50F-9BF12ED52914}" type="presParOf" srcId="{7A86EC4B-52BE-4D88-8B11-62A0E8D7190C}" destId="{B0E7E3F7-732B-4C44-BB13-6AFCCE1F7AEF}" srcOrd="1" destOrd="0" presId="urn:microsoft.com/office/officeart/2008/layout/LinedList"/>
    <dgm:cxn modelId="{1AE6D40E-47FE-4D69-BCE3-83F072550C68}" type="presParOf" srcId="{EAE59725-1CD8-42E5-B37F-DD7396F8F18D}" destId="{A9E9F091-991C-4A34-A7F2-02A16D21ED1C}" srcOrd="2" destOrd="0" presId="urn:microsoft.com/office/officeart/2008/layout/LinedList"/>
    <dgm:cxn modelId="{B90C741C-7F70-4FC3-94A1-A4EFBB885E60}" type="presParOf" srcId="{EAE59725-1CD8-42E5-B37F-DD7396F8F18D}" destId="{0ABCD2A4-8AA3-48A3-BB6E-F52C127AA37F}" srcOrd="3" destOrd="0" presId="urn:microsoft.com/office/officeart/2008/layout/LinedList"/>
    <dgm:cxn modelId="{83B7B6CB-7885-4312-8DD0-433323530916}" type="presParOf" srcId="{0ABCD2A4-8AA3-48A3-BB6E-F52C127AA37F}" destId="{C5AD848C-064E-4BB0-B520-FC92B5CE2EB1}" srcOrd="0" destOrd="0" presId="urn:microsoft.com/office/officeart/2008/layout/LinedList"/>
    <dgm:cxn modelId="{58211546-9D4F-41F0-AF0F-EA4CF90776DC}" type="presParOf" srcId="{0ABCD2A4-8AA3-48A3-BB6E-F52C127AA37F}" destId="{86840419-2385-46C9-A49D-D58A6C10FD7E}" srcOrd="1" destOrd="0" presId="urn:microsoft.com/office/officeart/2008/layout/LinedList"/>
    <dgm:cxn modelId="{01116359-8978-4992-9ACE-6A7AF960158E}" type="presParOf" srcId="{EAE59725-1CD8-42E5-B37F-DD7396F8F18D}" destId="{DC418731-4800-4349-891D-A9E5559F1781}" srcOrd="4" destOrd="0" presId="urn:microsoft.com/office/officeart/2008/layout/LinedList"/>
    <dgm:cxn modelId="{DAE7B521-1DA4-41FD-89CA-16B7C966D091}" type="presParOf" srcId="{EAE59725-1CD8-42E5-B37F-DD7396F8F18D}" destId="{616099C6-C4AA-4E17-8C7C-8CA2DF7512C2}" srcOrd="5" destOrd="0" presId="urn:microsoft.com/office/officeart/2008/layout/LinedList"/>
    <dgm:cxn modelId="{19DC1FA4-6C3D-4705-B12D-99C61F70D382}" type="presParOf" srcId="{616099C6-C4AA-4E17-8C7C-8CA2DF7512C2}" destId="{3F9C923F-AC48-4AF0-B3C3-CFB2540889E3}" srcOrd="0" destOrd="0" presId="urn:microsoft.com/office/officeart/2008/layout/LinedList"/>
    <dgm:cxn modelId="{CDED14B6-AA64-4977-930E-487806E473E2}" type="presParOf" srcId="{616099C6-C4AA-4E17-8C7C-8CA2DF7512C2}" destId="{2427DE30-C7FD-4FE8-97D5-D03792D19C31}" srcOrd="1" destOrd="0" presId="urn:microsoft.com/office/officeart/2008/layout/LinedList"/>
    <dgm:cxn modelId="{D64A5340-15DD-4FE4-830E-964389546E9A}" type="presParOf" srcId="{EAE59725-1CD8-42E5-B37F-DD7396F8F18D}" destId="{4559C236-583D-4C07-AA9E-8E280189BD4B}" srcOrd="6" destOrd="0" presId="urn:microsoft.com/office/officeart/2008/layout/LinedList"/>
    <dgm:cxn modelId="{4ADA0E75-7B16-41A0-A666-E80C81EC69C0}" type="presParOf" srcId="{EAE59725-1CD8-42E5-B37F-DD7396F8F18D}" destId="{AE5B1382-6F7F-4C6B-8092-632852CE1ECF}" srcOrd="7" destOrd="0" presId="urn:microsoft.com/office/officeart/2008/layout/LinedList"/>
    <dgm:cxn modelId="{30AC8232-B2C9-4577-A7EE-BF7BD7FDD72D}" type="presParOf" srcId="{AE5B1382-6F7F-4C6B-8092-632852CE1ECF}" destId="{03CC1989-A1C6-488B-B1E7-33B604919BD0}" srcOrd="0" destOrd="0" presId="urn:microsoft.com/office/officeart/2008/layout/LinedList"/>
    <dgm:cxn modelId="{BC139FB0-4CF2-49DD-B9AD-C60A89529456}" type="presParOf" srcId="{AE5B1382-6F7F-4C6B-8092-632852CE1ECF}" destId="{7065CBD4-F7B1-4CCC-BA27-2730B77F53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E2E7E-980C-436D-825B-99F2C2D36F98}">
      <dsp:nvSpPr>
        <dsp:cNvPr id="0" name=""/>
        <dsp:cNvSpPr/>
      </dsp:nvSpPr>
      <dsp:spPr>
        <a:xfrm>
          <a:off x="0" y="0"/>
          <a:ext cx="7543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16EE6-6B4E-4E7A-B769-E787B02F19D9}">
      <dsp:nvSpPr>
        <dsp:cNvPr id="0" name=""/>
        <dsp:cNvSpPr/>
      </dsp:nvSpPr>
      <dsp:spPr>
        <a:xfrm>
          <a:off x="0" y="0"/>
          <a:ext cx="7543800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1. Đề bài</a:t>
          </a:r>
        </a:p>
      </dsp:txBody>
      <dsp:txXfrm>
        <a:off x="0" y="0"/>
        <a:ext cx="7543800" cy="946520"/>
      </dsp:txXfrm>
    </dsp:sp>
    <dsp:sp modelId="{A9E9F091-991C-4A34-A7F2-02A16D21ED1C}">
      <dsp:nvSpPr>
        <dsp:cNvPr id="0" name=""/>
        <dsp:cNvSpPr/>
      </dsp:nvSpPr>
      <dsp:spPr>
        <a:xfrm>
          <a:off x="0" y="946520"/>
          <a:ext cx="7543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D848C-064E-4BB0-B520-FC92B5CE2EB1}">
      <dsp:nvSpPr>
        <dsp:cNvPr id="0" name=""/>
        <dsp:cNvSpPr/>
      </dsp:nvSpPr>
      <dsp:spPr>
        <a:xfrm>
          <a:off x="0" y="946520"/>
          <a:ext cx="7543800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2. Mô hình hóa cho Choco và CBLS </a:t>
          </a:r>
        </a:p>
      </dsp:txBody>
      <dsp:txXfrm>
        <a:off x="0" y="946520"/>
        <a:ext cx="7543800" cy="946520"/>
      </dsp:txXfrm>
    </dsp:sp>
    <dsp:sp modelId="{DC418731-4800-4349-891D-A9E5559F1781}">
      <dsp:nvSpPr>
        <dsp:cNvPr id="0" name=""/>
        <dsp:cNvSpPr/>
      </dsp:nvSpPr>
      <dsp:spPr>
        <a:xfrm>
          <a:off x="0" y="1893040"/>
          <a:ext cx="7543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C923F-AC48-4AF0-B3C3-CFB2540889E3}">
      <dsp:nvSpPr>
        <dsp:cNvPr id="0" name=""/>
        <dsp:cNvSpPr/>
      </dsp:nvSpPr>
      <dsp:spPr>
        <a:xfrm>
          <a:off x="0" y="1893040"/>
          <a:ext cx="7543800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3. Mô hình hóa cho MIP - Ortools</a:t>
          </a:r>
        </a:p>
      </dsp:txBody>
      <dsp:txXfrm>
        <a:off x="0" y="1893040"/>
        <a:ext cx="7543800" cy="946520"/>
      </dsp:txXfrm>
    </dsp:sp>
    <dsp:sp modelId="{4559C236-583D-4C07-AA9E-8E280189BD4B}">
      <dsp:nvSpPr>
        <dsp:cNvPr id="0" name=""/>
        <dsp:cNvSpPr/>
      </dsp:nvSpPr>
      <dsp:spPr>
        <a:xfrm>
          <a:off x="0" y="2839560"/>
          <a:ext cx="7543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C1989-A1C6-488B-B1E7-33B604919BD0}">
      <dsp:nvSpPr>
        <dsp:cNvPr id="0" name=""/>
        <dsp:cNvSpPr/>
      </dsp:nvSpPr>
      <dsp:spPr>
        <a:xfrm>
          <a:off x="0" y="2839560"/>
          <a:ext cx="7543800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Arial" panose="020B0604020202020204" pitchFamily="34" charset="0"/>
              <a:cs typeface="Arial" panose="020B0604020202020204" pitchFamily="34" charset="0"/>
            </a:rPr>
            <a:t>4. So sánh kết quả</a:t>
          </a:r>
        </a:p>
      </dsp:txBody>
      <dsp:txXfrm>
        <a:off x="0" y="2839560"/>
        <a:ext cx="7543800" cy="94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BFAB-B8C7-462C-B12E-6DE5F32773A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EC100-9A11-4219-A75A-2AF057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8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B632-CD7A-4196-A6A8-9302B60C665C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5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5E5F-8962-4715-9166-10B477EC6E60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37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5E5F-8962-4715-9166-10B477EC6E60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2762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5E5F-8962-4715-9166-10B477EC6E60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47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5E5F-8962-4715-9166-10B477EC6E60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6410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5E5F-8962-4715-9166-10B477EC6E60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75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D0B8-C0F9-48C1-B475-CB4C6453227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7DD1-B2B4-41C6-A131-89772A3B9D21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00E8-A5A0-4512-80E0-DC739C89B097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9555-CE72-4100-9BDD-F5BCEE1149BC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7F7B-D587-4AF1-BC63-FCC179E0757C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FF1B-35AB-4ECB-9301-5ACD92E63AF4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8D1-F568-40E7-8838-36B70EF1CC79}" type="datetime1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32E4-B858-476F-AA22-44E93D3F845A}" type="datetime1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0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66D-58AE-43E7-92E6-83861567B586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2364-14F7-422B-8908-81A348F14981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5E5F-8962-4715-9166-10B477EC6E60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26C878-B3A4-4F3F-A977-E1BB5A15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CB5E-5F54-4879-A73F-68D11CAB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949229"/>
            <a:ext cx="6600451" cy="22627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Project 8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Xếp lịch thi học kỳ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2902A-743E-49DB-AD26-FA98C987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215" y="4529541"/>
            <a:ext cx="6600451" cy="1126283"/>
          </a:xfrm>
        </p:spPr>
        <p:txBody>
          <a:bodyPr>
            <a:normAutofit lnSpcReduction="10000"/>
          </a:bodyPr>
          <a:lstStyle/>
          <a:p>
            <a:r>
              <a:rPr lang="en-US"/>
              <a:t>Thực hiện:</a:t>
            </a:r>
          </a:p>
          <a:p>
            <a:r>
              <a:rPr lang="en-US"/>
              <a:t>Trần Thị Dinh - 20173015</a:t>
            </a:r>
          </a:p>
          <a:p>
            <a:r>
              <a:rPr lang="en-US"/>
              <a:t>Trần Thị Quyên - 20173333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53670-4D6E-4C22-98F0-C955868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5F42-19F9-4CD8-BBCA-4C8E822A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156" y="670605"/>
            <a:ext cx="8171779" cy="1280890"/>
          </a:xfrm>
        </p:spPr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3. Mô hình hóa cho MIP – Ortools</a:t>
            </a:r>
            <a:endParaRPr 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54968-4B79-4579-B58A-BBB1F339D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Hàm mục tiêu: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 1, 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 1…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 1, 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54968-4B79-4579-B58A-BBB1F339D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FCEBF-0463-4EE8-A679-98686EF3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3F6DE-C858-4BE7-B9FB-AB7A8418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AAB1DF-0846-4E35-8D21-2E372AEDE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6926"/>
              </p:ext>
            </p:extLst>
          </p:nvPr>
        </p:nvGraphicFramePr>
        <p:xfrm>
          <a:off x="732659" y="471363"/>
          <a:ext cx="767868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779">
                  <a:extLst>
                    <a:ext uri="{9D8B030D-6E8A-4147-A177-3AD203B41FA5}">
                      <a16:colId xmlns:a16="http://schemas.microsoft.com/office/drawing/2014/main" val="4257009639"/>
                    </a:ext>
                  </a:extLst>
                </a:gridCol>
                <a:gridCol w="1749238">
                  <a:extLst>
                    <a:ext uri="{9D8B030D-6E8A-4147-A177-3AD203B41FA5}">
                      <a16:colId xmlns:a16="http://schemas.microsoft.com/office/drawing/2014/main" val="2132516731"/>
                    </a:ext>
                  </a:extLst>
                </a:gridCol>
                <a:gridCol w="2005065">
                  <a:extLst>
                    <a:ext uri="{9D8B030D-6E8A-4147-A177-3AD203B41FA5}">
                      <a16:colId xmlns:a16="http://schemas.microsoft.com/office/drawing/2014/main" val="2664112999"/>
                    </a:ext>
                  </a:extLst>
                </a:gridCol>
                <a:gridCol w="1985599">
                  <a:extLst>
                    <a:ext uri="{9D8B030D-6E8A-4147-A177-3AD203B41FA5}">
                      <a16:colId xmlns:a16="http://schemas.microsoft.com/office/drawing/2014/main" val="553708687"/>
                    </a:ext>
                  </a:extLst>
                </a:gridCol>
              </a:tblGrid>
              <a:tr h="598020">
                <a:tc>
                  <a:txBody>
                    <a:bodyPr/>
                    <a:lstStyle/>
                    <a:p>
                      <a:endParaRPr lang="en-US"/>
                    </a:p>
                    <a:p>
                      <a:r>
                        <a:rPr lang="en-US"/>
                        <a:t>N - M - 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CBLS with</a:t>
                      </a:r>
                    </a:p>
                    <a:p>
                      <a:r>
                        <a:rPr lang="en-US"/>
                        <a:t>TabuSearch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66571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r>
                        <a:rPr lang="en-US"/>
                        <a:t>9 - 3 - 3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 4.214s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 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 5.746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9127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r>
                        <a:rPr lang="en-US"/>
                        <a:t>15 - 3 - 4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 5.133s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 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 12.596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00364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r>
                        <a:rPr lang="en-US"/>
                        <a:t>25 - 5 - 4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8/221.122*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 8.765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7/ 64.103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261839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r>
                        <a:rPr lang="en-US"/>
                        <a:t>26 - 5 - 5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5/165.89*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 17.126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6/71.76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594001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r>
                        <a:rPr lang="en-US"/>
                        <a:t>30 - 8 - 15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 7.707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11/ 102.484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38632"/>
                  </a:ext>
                </a:extLst>
              </a:tr>
              <a:tr h="590782">
                <a:tc>
                  <a:txBody>
                    <a:bodyPr/>
                    <a:lstStyle/>
                    <a:p>
                      <a:r>
                        <a:rPr lang="en-US"/>
                        <a:t>50 - 8 - 20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9/ 228.802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26/116.544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67692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r>
                        <a:rPr lang="en-US"/>
                        <a:t>90 - 20 - 20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6/1598.84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74/2051.507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83141"/>
                  </a:ext>
                </a:extLst>
              </a:tr>
              <a:tr h="590782">
                <a:tc>
                  <a:txBody>
                    <a:bodyPr/>
                    <a:lstStyle/>
                    <a:p>
                      <a:r>
                        <a:rPr lang="en-US"/>
                        <a:t>100 - 25 - 45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86/2968.048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6627"/>
                  </a:ext>
                </a:extLst>
              </a:tr>
              <a:tr h="590782">
                <a:tc>
                  <a:txBody>
                    <a:bodyPr/>
                    <a:lstStyle/>
                    <a:p>
                      <a:r>
                        <a:rPr lang="en-US"/>
                        <a:t>150 - 30 - 70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131/6445.755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80700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r>
                        <a:rPr lang="en-US"/>
                        <a:t>200 – 40 – 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142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D4D860-C508-431C-89B8-3DD8276A32C2}"/>
              </a:ext>
            </a:extLst>
          </p:cNvPr>
          <p:cNvSpPr txBox="1"/>
          <p:nvPr/>
        </p:nvSpPr>
        <p:spPr>
          <a:xfrm>
            <a:off x="1573806" y="6063471"/>
            <a:ext cx="683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*Thuật toán chưa dừng, nhưng ch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ra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lời giải tối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**Thuật toán ch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ra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lời giải trong thời gian 2h</a:t>
            </a:r>
          </a:p>
        </p:txBody>
      </p:sp>
    </p:spTree>
    <p:extLst>
      <p:ext uri="{BB962C8B-B14F-4D97-AF65-F5344CB8AC3E}">
        <p14:creationId xmlns:p14="http://schemas.microsoft.com/office/powerpoint/2010/main" val="58727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2A50-818A-46CB-83B1-1A65931B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THANKS FOR WATHCHING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6B9B2-78DC-4199-A71B-346FC112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C3C6-B1DF-428A-AD83-D8B16045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E97B8CD-E096-4C2A-B14B-2A1AFA228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08792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2FC9E-6514-4144-A2EF-68018FE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26C878-B3A4-4F3F-A977-E1BB5A153C7C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4AF2-EEFB-4068-BE65-9D72D642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349" y="365126"/>
            <a:ext cx="6346668" cy="920336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Đề bài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A34F-8CDB-47E9-AF1B-FE43F97C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836" y="1285462"/>
            <a:ext cx="7470633" cy="4891501"/>
          </a:xfrm>
        </p:spPr>
        <p:txBody>
          <a:bodyPr>
            <a:noAutofit/>
          </a:bodyPr>
          <a:lstStyle/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 môn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; 0, 1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 2, ..., 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cần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kỳ.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[i]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 môn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2 môn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(i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) 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kíp, ngày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do 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M phòng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0,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1, 2, ..., 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 trong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j 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ngồi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chia thành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4 kíp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ra N môn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&lt;3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DCEC-AE09-4757-9041-1CED9970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9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61A-2B80-4248-9E99-04607EBB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42756"/>
          </a:xfrm>
        </p:spPr>
        <p:txBody>
          <a:bodyPr/>
          <a:lstStyle/>
          <a:p>
            <a:r>
              <a:rPr lang="en-US"/>
              <a:t>Ví dụ: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CC2BC89-9B2F-45B8-AE50-861BF2223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009525"/>
              </p:ext>
            </p:extLst>
          </p:nvPr>
        </p:nvGraphicFramePr>
        <p:xfrm>
          <a:off x="628650" y="1532574"/>
          <a:ext cx="78867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35291468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7639184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7147476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690370076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41218954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38946464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3618239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3542823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7470669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47905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Lớp 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Số SV đăng kí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3345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9AF2C-6C1E-4ED3-A1B1-A6A7DAAC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C8BF82C-6D26-46D5-8A57-090A6D96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59688"/>
              </p:ext>
            </p:extLst>
          </p:nvPr>
        </p:nvGraphicFramePr>
        <p:xfrm>
          <a:off x="628650" y="255627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696697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68857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58560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85420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2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Số chỗ ngồi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150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20C1F1C-1B43-4FB2-A8D0-72FB806AD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22234"/>
              </p:ext>
            </p:extLst>
          </p:nvPr>
        </p:nvGraphicFramePr>
        <p:xfrm>
          <a:off x="7239000" y="2556272"/>
          <a:ext cx="1400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88">
                  <a:extLst>
                    <a:ext uri="{9D8B030D-6E8A-4147-A177-3AD203B41FA5}">
                      <a16:colId xmlns:a16="http://schemas.microsoft.com/office/drawing/2014/main" val="2390052174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19953643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Conflict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8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1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08976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CF9F25D-A83F-426B-98FF-3ABDEA733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85305"/>
              </p:ext>
            </p:extLst>
          </p:nvPr>
        </p:nvGraphicFramePr>
        <p:xfrm>
          <a:off x="628650" y="4145280"/>
          <a:ext cx="62388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50922238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348302324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2805198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84564725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7189322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6797987"/>
                    </a:ext>
                  </a:extLst>
                </a:gridCol>
                <a:gridCol w="585791">
                  <a:extLst>
                    <a:ext uri="{9D8B030D-6E8A-4147-A177-3AD203B41FA5}">
                      <a16:colId xmlns:a16="http://schemas.microsoft.com/office/drawing/2014/main" val="171522036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36894524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1539759848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3151064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Lớp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Ngày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7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50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46854"/>
                  </a:ext>
                </a:extLst>
              </a:tr>
            </a:tbl>
          </a:graphicData>
        </a:graphic>
      </p:graphicFrame>
      <p:sp>
        <p:nvSpPr>
          <p:cNvPr id="19" name="Arrow: Down 18">
            <a:extLst>
              <a:ext uri="{FF2B5EF4-FFF2-40B4-BE49-F238E27FC236}">
                <a16:creationId xmlns:a16="http://schemas.microsoft.com/office/drawing/2014/main" id="{D76D8BE7-A7C3-4FA4-879E-1753B97626B2}"/>
              </a:ext>
            </a:extLst>
          </p:cNvPr>
          <p:cNvSpPr/>
          <p:nvPr/>
        </p:nvSpPr>
        <p:spPr>
          <a:xfrm>
            <a:off x="3314700" y="3429000"/>
            <a:ext cx="571500" cy="5429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F36A-858E-48EE-9C61-288938F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66" y="203179"/>
            <a:ext cx="7919634" cy="1098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Mô hình hóa cho Choco và CBLS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89C1-5961-4E8E-AEF7-DD660086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26C878-B3A4-4F3F-A977-E1BB5A153C7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0918FF-F374-4B68-8868-1DD494B5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013" y="1460534"/>
            <a:ext cx="6190604" cy="3936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X[i] = k : kíp thi của lớp i </a:t>
            </a:r>
          </a:p>
          <a:p>
            <a:pPr marL="400050" lvl="1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&gt; kíp thi thật sự = k mod 4 +1</a:t>
            </a:r>
          </a:p>
          <a:p>
            <a:pPr marL="400050" lvl="1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&gt; ngày thi t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ơng ứng = k div 4 + 1</a:t>
            </a:r>
          </a:p>
          <a:p>
            <a:pPr marL="400050" lvl="1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Miền giá trị D(X[i]) = {0, 1, …, N-1}, i = 0, … N-1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Y[i][j] = 1 : lớp i thi ở phòng j, </a:t>
            </a:r>
          </a:p>
          <a:p>
            <a:pPr marL="400050" lvl="1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 = 0, 1, …, N-1 </a:t>
            </a:r>
          </a:p>
          <a:p>
            <a:pPr marL="400050" lvl="1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j = 0, 1, …, M-1</a:t>
            </a:r>
          </a:p>
          <a:p>
            <a:pPr marL="400050" lvl="1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Miền giá trị D(Y) = {0, 1}</a:t>
            </a:r>
          </a:p>
        </p:txBody>
      </p:sp>
    </p:spTree>
    <p:extLst>
      <p:ext uri="{BB962C8B-B14F-4D97-AF65-F5344CB8AC3E}">
        <p14:creationId xmlns:p14="http://schemas.microsoft.com/office/powerpoint/2010/main" val="4417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4D89-7360-4F94-9721-DCB31745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02" y="387746"/>
            <a:ext cx="7543800" cy="800074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Mô hình hóa cho Choco và CBLS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B30A-862B-41F3-88A9-B1A922E6B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5328" y="1658320"/>
                <a:ext cx="6950021" cy="451864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Ràng buộc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Chỉ xếp lớp vào phòng có sức chứa phù hợp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với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1,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Một lớp thi chỉ xếp vào duy nhất 1 phòng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với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 1, 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Hai lớp cùng kíp thi thì không cùng phòng</a:t>
                </a:r>
              </a:p>
              <a:p>
                <a:pPr marL="0" indent="0">
                  <a:buNone/>
                </a:pPr>
                <a:r>
                  <a:rPr lang="en-US" sz="2000" b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 với i</a:t>
                </a:r>
                <a:r>
                  <a:rPr lang="en-US" sz="20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≠  i</a:t>
                </a:r>
                <a:r>
                  <a:rPr lang="en-US" sz="20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Hai lớp thi conflict thì không xếp cùng kíp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0" smtClean="0">
                              <a:latin typeface="Cambria Math" panose="02040503050406030204" pitchFamily="18" charset="0"/>
                            </a:rPr>
                            <m:t>ⅈ</m:t>
                          </m:r>
                        </m:e>
                      </m:d>
                      <m:r>
                        <a:rPr lang="en-US" sz="1900" i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ế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0" smtClean="0">
                              <a:latin typeface="Cambria Math" panose="02040503050406030204" pitchFamily="18" charset="0"/>
                            </a:rPr>
                            <m:t>ⅈ,</m:t>
                          </m:r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900" i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9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B30A-862B-41F3-88A9-B1A922E6B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5328" y="1658320"/>
                <a:ext cx="6950021" cy="4518644"/>
              </a:xfrm>
              <a:blipFill>
                <a:blip r:embed="rId2"/>
                <a:stretch>
                  <a:fillRect l="-702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BF50-7E4D-4481-8F71-EBC577D9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BB9B-D45E-480C-AB40-72C26783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Mô hình hóa cho Choco và CBLS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1140D-B769-4943-91FA-72BEC3E3F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Hàm mục tiêu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i = 0, 1, …, N-1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1140D-B769-4943-91FA-72BEC3E3F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8B584-6495-4CBF-A682-7EE7B86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9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F36A-858E-48EE-9C61-288938F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3" y="-331190"/>
            <a:ext cx="7997127" cy="11938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Mô hình hóa cho MIP – Ortools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89C1-5961-4E8E-AEF7-DD660086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26C878-B3A4-4F3F-A977-E1BB5A153C7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564AA1-65F1-4F3D-B156-FE8964F1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152908"/>
            <a:ext cx="7886700" cy="23227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Biến : </a:t>
            </a:r>
          </a:p>
          <a:p>
            <a:pPr marL="0" indent="0">
              <a:buNone/>
            </a:pPr>
            <a:r>
              <a:rPr lang="en-US"/>
              <a:t>X[i][j][k] = 1 : thi môn i ở phòng j kíp k</a:t>
            </a:r>
          </a:p>
          <a:p>
            <a:pPr marL="0" indent="0">
              <a:buNone/>
            </a:pPr>
            <a:r>
              <a:rPr lang="en-US"/>
              <a:t>	D(X[i][j][k] ) = {0,1} </a:t>
            </a:r>
          </a:p>
          <a:p>
            <a:pPr marL="0" indent="0">
              <a:buNone/>
            </a:pPr>
            <a:r>
              <a:rPr lang="en-US"/>
              <a:t>       i = 0, 1, 2, …, N-1</a:t>
            </a:r>
          </a:p>
          <a:p>
            <a:pPr marL="0" indent="0">
              <a:buNone/>
            </a:pPr>
            <a:r>
              <a:rPr lang="en-US"/>
              <a:t>	j = 0, 1, 2, … , M-1</a:t>
            </a:r>
          </a:p>
          <a:p>
            <a:pPr marL="0" indent="0">
              <a:buNone/>
            </a:pPr>
            <a:r>
              <a:rPr lang="en-US"/>
              <a:t>	k = 0, 1, 2,… , N-1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3E9D-8ACC-46E5-9006-D611E537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57870"/>
            <a:ext cx="7886700" cy="859825"/>
          </a:xfrm>
        </p:spPr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3. Mô hình hóa cho MIP – Ortools</a:t>
            </a:r>
            <a:endParaRPr 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892AD-4321-4C11-A9F3-1DA2D3183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3850" y="1152908"/>
                <a:ext cx="7780150" cy="502405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/>
                  <a:t>Ràng buộc: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/>
                  <a:t>Chỉ xếp vào phòng có sức chứa phù hợp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 1, 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/>
                  <a:t>Không xếp hai lớp conflict cùng kíp </a:t>
                </a:r>
              </a:p>
              <a:p>
                <a:pPr marL="0" indent="0">
                  <a:buNone/>
                </a:pPr>
                <a:r>
                  <a:rPr lang="en-US" sz="2000" b="0"/>
                  <a:t>	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sz="2000"/>
                  <a:t> 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/>
                  <a:t>Mỗi lớp chỉ thi 1 phòng, ở 1 kíp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 1, 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/>
                  <a:t>Tại 1 phòng, trong 1 kíp chỉ thi nhiều nhất 1 môn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1, 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892AD-4321-4C11-A9F3-1DA2D3183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3850" y="1152908"/>
                <a:ext cx="7780150" cy="5024055"/>
              </a:xfrm>
              <a:blipFill>
                <a:blip r:embed="rId2"/>
                <a:stretch>
                  <a:fillRect l="-627" t="-1335" b="-8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AA4E-ACA9-4E4B-9E9A-EB9CD359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878-B3A4-4F3F-A977-E1BB5A153C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9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</TotalTime>
  <Words>948</Words>
  <Application>Microsoft Office PowerPoint</Application>
  <PresentationFormat>On-screen Show (4:3)</PresentationFormat>
  <Paragraphs>214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Wisp</vt:lpstr>
      <vt:lpstr>Project 8 Xếp lịch thi học kỳ</vt:lpstr>
      <vt:lpstr>Nội dung</vt:lpstr>
      <vt:lpstr>1. Đề bài</vt:lpstr>
      <vt:lpstr>Ví dụ:</vt:lpstr>
      <vt:lpstr>2. Mô hình hóa cho Choco và CBLS</vt:lpstr>
      <vt:lpstr>2. Mô hình hóa cho Choco và CBLS</vt:lpstr>
      <vt:lpstr>2. Mô hình hóa cho Choco và CBLS</vt:lpstr>
      <vt:lpstr>3. Mô hình hóa cho MIP – Ortools</vt:lpstr>
      <vt:lpstr>3. Mô hình hóa cho MIP – Ortools</vt:lpstr>
      <vt:lpstr>3. Mô hình hóa cho MIP – Ortools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Xếp lịch thi học kỳ</dc:title>
  <dc:creator>Dinh Trần</dc:creator>
  <cp:lastModifiedBy>Dinh Trần</cp:lastModifiedBy>
  <cp:revision>31</cp:revision>
  <dcterms:created xsi:type="dcterms:W3CDTF">2020-06-10T03:57:30Z</dcterms:created>
  <dcterms:modified xsi:type="dcterms:W3CDTF">2020-06-10T09:52:38Z</dcterms:modified>
</cp:coreProperties>
</file>