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0" r:id="rId5"/>
    <p:sldId id="268" r:id="rId6"/>
    <p:sldId id="261" r:id="rId7"/>
    <p:sldId id="269" r:id="rId8"/>
    <p:sldId id="262" r:id="rId9"/>
    <p:sldId id="263" r:id="rId10"/>
    <p:sldId id="264" r:id="rId11"/>
    <p:sldId id="265" r:id="rId12"/>
    <p:sldId id="266" r:id="rId13"/>
    <p:sldId id="267" r:id="rId14"/>
    <p:sldId id="272" r:id="rId15"/>
    <p:sldId id="271" r:id="rId16"/>
    <p:sldId id="270" r:id="rId17"/>
    <p:sldId id="274" r:id="rId18"/>
    <p:sldId id="273" r:id="rId19"/>
    <p:sldId id="275" r:id="rId20"/>
    <p:sldId id="276" r:id="rId21"/>
    <p:sldId id="279" r:id="rId22"/>
    <p:sldId id="284" r:id="rId23"/>
    <p:sldId id="280" r:id="rId24"/>
    <p:sldId id="281" r:id="rId25"/>
    <p:sldId id="282" r:id="rId26"/>
    <p:sldId id="283" r:id="rId27"/>
    <p:sldId id="278" r:id="rId28"/>
    <p:sldId id="277" r:id="rId2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A4403-1C44-4DCC-95E7-C6FD1B366EEE}" type="datetimeFigureOut">
              <a:rPr lang="vi-VN" smtClean="0"/>
              <a:t>15/06/2020</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42C72-891B-4F1A-9EA6-7D5608AA31BD}" type="slidenum">
              <a:rPr lang="vi-VN" smtClean="0"/>
              <a:t>‹#›</a:t>
            </a:fld>
            <a:endParaRPr lang="vi-VN"/>
          </a:p>
        </p:txBody>
      </p:sp>
    </p:spTree>
    <p:extLst>
      <p:ext uri="{BB962C8B-B14F-4D97-AF65-F5344CB8AC3E}">
        <p14:creationId xmlns:p14="http://schemas.microsoft.com/office/powerpoint/2010/main" val="351514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2</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423173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11</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1837787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12</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3653098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13</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50021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14</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309553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15</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134160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16</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1085411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17</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1067421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18</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3742673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19</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1869940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20</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57262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3</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1296661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21</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4101135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22</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3861150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23</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2166081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24</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229388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25</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1405201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26</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3769722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4</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315995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5</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267120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6</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413051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7</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403742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8</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309021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9</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406368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10</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358698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7660E9-431B-4E4D-B3E5-EC471837EE41}"/>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BF1BDE4A-10AC-42D1-B37E-B3115FAD3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713142B3-72D1-4B51-86A3-A17A526CBBF2}"/>
              </a:ext>
            </a:extLst>
          </p:cNvPr>
          <p:cNvSpPr>
            <a:spLocks noGrp="1"/>
          </p:cNvSpPr>
          <p:nvPr>
            <p:ph type="dt" sz="half" idx="10"/>
          </p:nvPr>
        </p:nvSpPr>
        <p:spPr/>
        <p:txBody>
          <a:bodyPr/>
          <a:lstStyle/>
          <a:p>
            <a:fld id="{374B0485-ABD9-4CBA-BCF0-EE362B92498C}" type="datetime1">
              <a:rPr lang="vi-VN" smtClean="0"/>
              <a:t>15/06/2020</a:t>
            </a:fld>
            <a:endParaRPr lang="vi-VN"/>
          </a:p>
        </p:txBody>
      </p:sp>
      <p:sp>
        <p:nvSpPr>
          <p:cNvPr id="5" name="Chỗ dành sẵn cho Chân trang 4">
            <a:extLst>
              <a:ext uri="{FF2B5EF4-FFF2-40B4-BE49-F238E27FC236}">
                <a16:creationId xmlns:a16="http://schemas.microsoft.com/office/drawing/2014/main" id="{12FAFA33-04A2-4E5A-9F03-4A08447FC24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4CA0D885-3838-4F15-96A9-2DDC012095FC}"/>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292733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8EB5FA-D0C8-4812-9248-845B9F9C0EC3}"/>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F2033B19-8AE5-46ED-8AAB-C0373993DD55}"/>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5F0AA7E-602B-422D-B873-72A7F4BCEC56}"/>
              </a:ext>
            </a:extLst>
          </p:cNvPr>
          <p:cNvSpPr>
            <a:spLocks noGrp="1"/>
          </p:cNvSpPr>
          <p:nvPr>
            <p:ph type="dt" sz="half" idx="10"/>
          </p:nvPr>
        </p:nvSpPr>
        <p:spPr/>
        <p:txBody>
          <a:bodyPr/>
          <a:lstStyle/>
          <a:p>
            <a:fld id="{56089468-8DD3-4C8A-ADD9-74EAF5DE6AAF}" type="datetime1">
              <a:rPr lang="vi-VN" smtClean="0"/>
              <a:t>15/06/2020</a:t>
            </a:fld>
            <a:endParaRPr lang="vi-VN"/>
          </a:p>
        </p:txBody>
      </p:sp>
      <p:sp>
        <p:nvSpPr>
          <p:cNvPr id="5" name="Chỗ dành sẵn cho Chân trang 4">
            <a:extLst>
              <a:ext uri="{FF2B5EF4-FFF2-40B4-BE49-F238E27FC236}">
                <a16:creationId xmlns:a16="http://schemas.microsoft.com/office/drawing/2014/main" id="{EE445B78-C378-4BAB-8EB9-E01A02DD4002}"/>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887A12D-A2BE-4910-A6A9-7BB74DFF2C34}"/>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208341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2C2005C0-D3EA-4E8A-8814-DFF874330088}"/>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184EC92E-36D9-4111-BEF4-571813A7ABF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2460979-C85E-454F-8404-7976BFC505E3}"/>
              </a:ext>
            </a:extLst>
          </p:cNvPr>
          <p:cNvSpPr>
            <a:spLocks noGrp="1"/>
          </p:cNvSpPr>
          <p:nvPr>
            <p:ph type="dt" sz="half" idx="10"/>
          </p:nvPr>
        </p:nvSpPr>
        <p:spPr/>
        <p:txBody>
          <a:bodyPr/>
          <a:lstStyle/>
          <a:p>
            <a:fld id="{5E501F22-ED6E-45BE-AF02-8FD800EDFA75}" type="datetime1">
              <a:rPr lang="vi-VN" smtClean="0"/>
              <a:t>15/06/2020</a:t>
            </a:fld>
            <a:endParaRPr lang="vi-VN"/>
          </a:p>
        </p:txBody>
      </p:sp>
      <p:sp>
        <p:nvSpPr>
          <p:cNvPr id="5" name="Chỗ dành sẵn cho Chân trang 4">
            <a:extLst>
              <a:ext uri="{FF2B5EF4-FFF2-40B4-BE49-F238E27FC236}">
                <a16:creationId xmlns:a16="http://schemas.microsoft.com/office/drawing/2014/main" id="{C293FF93-B366-41DD-8782-E71149F7FB4B}"/>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843AABF2-FBE1-4EE5-AB57-0201248B4364}"/>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172206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47A6FC-CED9-4265-A05B-75697EF5B23F}"/>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F5455FCC-95F9-48E4-9972-A690FFD0AFF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F87AB386-717A-4C49-A24A-1F586C413396}"/>
              </a:ext>
            </a:extLst>
          </p:cNvPr>
          <p:cNvSpPr>
            <a:spLocks noGrp="1"/>
          </p:cNvSpPr>
          <p:nvPr>
            <p:ph type="dt" sz="half" idx="10"/>
          </p:nvPr>
        </p:nvSpPr>
        <p:spPr/>
        <p:txBody>
          <a:bodyPr/>
          <a:lstStyle/>
          <a:p>
            <a:fld id="{D12B5180-3DDF-4DEA-9F22-C4EE6EE33765}" type="datetime1">
              <a:rPr lang="vi-VN" smtClean="0"/>
              <a:t>15/06/2020</a:t>
            </a:fld>
            <a:endParaRPr lang="vi-VN"/>
          </a:p>
        </p:txBody>
      </p:sp>
      <p:sp>
        <p:nvSpPr>
          <p:cNvPr id="5" name="Chỗ dành sẵn cho Chân trang 4">
            <a:extLst>
              <a:ext uri="{FF2B5EF4-FFF2-40B4-BE49-F238E27FC236}">
                <a16:creationId xmlns:a16="http://schemas.microsoft.com/office/drawing/2014/main" id="{C5ECC6A7-EA00-4B86-80F5-97DEE945C42B}"/>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6BDA5B7-A717-4AD2-9A09-9B4CB9C812A9}"/>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227721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CA302E-0206-436D-87D2-B2E1658E581A}"/>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2B01D208-9107-48D5-8A19-B171372463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65CB2BC-25B0-4EBC-BC00-6A031C7478D3}"/>
              </a:ext>
            </a:extLst>
          </p:cNvPr>
          <p:cNvSpPr>
            <a:spLocks noGrp="1"/>
          </p:cNvSpPr>
          <p:nvPr>
            <p:ph type="dt" sz="half" idx="10"/>
          </p:nvPr>
        </p:nvSpPr>
        <p:spPr/>
        <p:txBody>
          <a:bodyPr/>
          <a:lstStyle/>
          <a:p>
            <a:fld id="{E6FF6BD3-F19F-44E6-9A48-16491BA3E76F}" type="datetime1">
              <a:rPr lang="vi-VN" smtClean="0"/>
              <a:t>15/06/2020</a:t>
            </a:fld>
            <a:endParaRPr lang="vi-VN"/>
          </a:p>
        </p:txBody>
      </p:sp>
      <p:sp>
        <p:nvSpPr>
          <p:cNvPr id="5" name="Chỗ dành sẵn cho Chân trang 4">
            <a:extLst>
              <a:ext uri="{FF2B5EF4-FFF2-40B4-BE49-F238E27FC236}">
                <a16:creationId xmlns:a16="http://schemas.microsoft.com/office/drawing/2014/main" id="{07E4256F-C4FA-434B-93A4-DBEA990E4E3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7AD89F4-3569-4BFA-99B4-17FFCEFB25DE}"/>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20155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213601-831C-4C02-90EE-DF355FEFBDFF}"/>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7F83E71E-CB7B-4DA7-BAC0-B08845C4E529}"/>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23E92324-3481-4944-B19E-0D85D1D17C5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4A6878C4-0F6F-4B3D-8758-6AE2408FB851}"/>
              </a:ext>
            </a:extLst>
          </p:cNvPr>
          <p:cNvSpPr>
            <a:spLocks noGrp="1"/>
          </p:cNvSpPr>
          <p:nvPr>
            <p:ph type="dt" sz="half" idx="10"/>
          </p:nvPr>
        </p:nvSpPr>
        <p:spPr/>
        <p:txBody>
          <a:bodyPr/>
          <a:lstStyle/>
          <a:p>
            <a:fld id="{AAEDA7BF-3EED-4358-B8C5-B0532C2C94DA}" type="datetime1">
              <a:rPr lang="vi-VN" smtClean="0"/>
              <a:t>15/06/2020</a:t>
            </a:fld>
            <a:endParaRPr lang="vi-VN"/>
          </a:p>
        </p:txBody>
      </p:sp>
      <p:sp>
        <p:nvSpPr>
          <p:cNvPr id="6" name="Chỗ dành sẵn cho Chân trang 5">
            <a:extLst>
              <a:ext uri="{FF2B5EF4-FFF2-40B4-BE49-F238E27FC236}">
                <a16:creationId xmlns:a16="http://schemas.microsoft.com/office/drawing/2014/main" id="{D94009A1-D61C-4022-97C6-F796845B8F98}"/>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0CF39890-DFAF-4362-AB26-94517C9C885A}"/>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362404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EE9BEDB-D005-4D3E-8640-108AD1BEFAEF}"/>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EA8A7925-6803-4B94-8899-A651C1F11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7037DFF5-1574-456F-87C5-777AD2D9CCD2}"/>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C1080DD2-E6F8-42D0-B906-52B57F18B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5421DF87-6B05-466F-8000-449B083C594E}"/>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D5DDBCF2-05BC-47FB-8924-D91ABB5ABEE7}"/>
              </a:ext>
            </a:extLst>
          </p:cNvPr>
          <p:cNvSpPr>
            <a:spLocks noGrp="1"/>
          </p:cNvSpPr>
          <p:nvPr>
            <p:ph type="dt" sz="half" idx="10"/>
          </p:nvPr>
        </p:nvSpPr>
        <p:spPr/>
        <p:txBody>
          <a:bodyPr/>
          <a:lstStyle/>
          <a:p>
            <a:fld id="{644DB353-F470-4590-B0E2-0B341AE6B02A}" type="datetime1">
              <a:rPr lang="vi-VN" smtClean="0"/>
              <a:t>15/06/2020</a:t>
            </a:fld>
            <a:endParaRPr lang="vi-VN"/>
          </a:p>
        </p:txBody>
      </p:sp>
      <p:sp>
        <p:nvSpPr>
          <p:cNvPr id="8" name="Chỗ dành sẵn cho Chân trang 7">
            <a:extLst>
              <a:ext uri="{FF2B5EF4-FFF2-40B4-BE49-F238E27FC236}">
                <a16:creationId xmlns:a16="http://schemas.microsoft.com/office/drawing/2014/main" id="{E672C849-28A2-42F4-834F-05361B08DD3B}"/>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9102E4F9-132A-4716-BE43-898030F71951}"/>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309781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4254762-FD70-464C-BE07-4DC8FE46D78F}"/>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57EE3F3D-47F7-483F-B299-27D4813C0E78}"/>
              </a:ext>
            </a:extLst>
          </p:cNvPr>
          <p:cNvSpPr>
            <a:spLocks noGrp="1"/>
          </p:cNvSpPr>
          <p:nvPr>
            <p:ph type="dt" sz="half" idx="10"/>
          </p:nvPr>
        </p:nvSpPr>
        <p:spPr/>
        <p:txBody>
          <a:bodyPr/>
          <a:lstStyle/>
          <a:p>
            <a:fld id="{9193FC01-CCFA-4502-901E-C21F97F9C463}" type="datetime1">
              <a:rPr lang="vi-VN" smtClean="0"/>
              <a:t>15/06/2020</a:t>
            </a:fld>
            <a:endParaRPr lang="vi-VN"/>
          </a:p>
        </p:txBody>
      </p:sp>
      <p:sp>
        <p:nvSpPr>
          <p:cNvPr id="4" name="Chỗ dành sẵn cho Chân trang 3">
            <a:extLst>
              <a:ext uri="{FF2B5EF4-FFF2-40B4-BE49-F238E27FC236}">
                <a16:creationId xmlns:a16="http://schemas.microsoft.com/office/drawing/2014/main" id="{F9FA1B64-238E-470B-AD1F-EA47B1C178CF}"/>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0BA24716-E4A0-4A5B-9FDE-30C548063531}"/>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196343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F5B6F79-155F-42E1-BC5F-1C787823FD29}"/>
              </a:ext>
            </a:extLst>
          </p:cNvPr>
          <p:cNvSpPr>
            <a:spLocks noGrp="1"/>
          </p:cNvSpPr>
          <p:nvPr>
            <p:ph type="dt" sz="half" idx="10"/>
          </p:nvPr>
        </p:nvSpPr>
        <p:spPr/>
        <p:txBody>
          <a:bodyPr/>
          <a:lstStyle/>
          <a:p>
            <a:fld id="{B78854ED-1092-4014-99EB-1C5F03B29B84}" type="datetime1">
              <a:rPr lang="vi-VN" smtClean="0"/>
              <a:t>15/06/2020</a:t>
            </a:fld>
            <a:endParaRPr lang="vi-VN"/>
          </a:p>
        </p:txBody>
      </p:sp>
      <p:sp>
        <p:nvSpPr>
          <p:cNvPr id="3" name="Chỗ dành sẵn cho Chân trang 2">
            <a:extLst>
              <a:ext uri="{FF2B5EF4-FFF2-40B4-BE49-F238E27FC236}">
                <a16:creationId xmlns:a16="http://schemas.microsoft.com/office/drawing/2014/main" id="{15C90D05-9B52-4205-81C2-3C14F05354D3}"/>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410BD92C-63AD-4C91-B69B-573948F28BF7}"/>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332087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B21F38-9B57-4AA4-97CB-8E23AF613D2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52F40854-3C40-481E-AAEC-C9377B8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4D277780-9BBD-4780-8DD1-782214F46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4F18E9E-2DF7-4F76-9A46-6DDA76B5C7B0}"/>
              </a:ext>
            </a:extLst>
          </p:cNvPr>
          <p:cNvSpPr>
            <a:spLocks noGrp="1"/>
          </p:cNvSpPr>
          <p:nvPr>
            <p:ph type="dt" sz="half" idx="10"/>
          </p:nvPr>
        </p:nvSpPr>
        <p:spPr/>
        <p:txBody>
          <a:bodyPr/>
          <a:lstStyle/>
          <a:p>
            <a:fld id="{CA2BFA5C-58FA-4A48-915B-250F7D3FB7F4}" type="datetime1">
              <a:rPr lang="vi-VN" smtClean="0"/>
              <a:t>15/06/2020</a:t>
            </a:fld>
            <a:endParaRPr lang="vi-VN"/>
          </a:p>
        </p:txBody>
      </p:sp>
      <p:sp>
        <p:nvSpPr>
          <p:cNvPr id="6" name="Chỗ dành sẵn cho Chân trang 5">
            <a:extLst>
              <a:ext uri="{FF2B5EF4-FFF2-40B4-BE49-F238E27FC236}">
                <a16:creationId xmlns:a16="http://schemas.microsoft.com/office/drawing/2014/main" id="{AB8F7751-31AF-4866-A263-99854E058601}"/>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27FBA0B-8BF2-4915-8218-FA17894D4FF0}"/>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146480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A6CFA0-BB29-4567-853E-0D9181FD4FA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0905A5C1-1B1D-458D-87E6-C325C1BC4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F555EA68-026F-45A2-A7CF-B1944659E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5B5DC6D-E0CD-4526-B99E-657ECD7F76EE}"/>
              </a:ext>
            </a:extLst>
          </p:cNvPr>
          <p:cNvSpPr>
            <a:spLocks noGrp="1"/>
          </p:cNvSpPr>
          <p:nvPr>
            <p:ph type="dt" sz="half" idx="10"/>
          </p:nvPr>
        </p:nvSpPr>
        <p:spPr/>
        <p:txBody>
          <a:bodyPr/>
          <a:lstStyle/>
          <a:p>
            <a:fld id="{BE74BA2A-9234-44FA-8C98-A88B4B0B0794}" type="datetime1">
              <a:rPr lang="vi-VN" smtClean="0"/>
              <a:t>15/06/2020</a:t>
            </a:fld>
            <a:endParaRPr lang="vi-VN"/>
          </a:p>
        </p:txBody>
      </p:sp>
      <p:sp>
        <p:nvSpPr>
          <p:cNvPr id="6" name="Chỗ dành sẵn cho Chân trang 5">
            <a:extLst>
              <a:ext uri="{FF2B5EF4-FFF2-40B4-BE49-F238E27FC236}">
                <a16:creationId xmlns:a16="http://schemas.microsoft.com/office/drawing/2014/main" id="{419E3F5C-6CA8-4B43-8B3F-F7D0E30D1538}"/>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E8B3FEEB-3EC1-4599-8168-D1B35E2E3FFC}"/>
              </a:ext>
            </a:extLst>
          </p:cNvPr>
          <p:cNvSpPr>
            <a:spLocks noGrp="1"/>
          </p:cNvSpPr>
          <p:nvPr>
            <p:ph type="sldNum" sz="quarter" idx="12"/>
          </p:nvPr>
        </p:nvSpPr>
        <p:spPr/>
        <p:txBody>
          <a:bodyPr/>
          <a:lstStyle/>
          <a:p>
            <a:fld id="{D63F4886-D31B-426E-B3CD-089FD15D3A5E}" type="slidenum">
              <a:rPr lang="vi-VN" smtClean="0"/>
              <a:t>‹#›</a:t>
            </a:fld>
            <a:endParaRPr lang="vi-VN"/>
          </a:p>
        </p:txBody>
      </p:sp>
    </p:spTree>
    <p:extLst>
      <p:ext uri="{BB962C8B-B14F-4D97-AF65-F5344CB8AC3E}">
        <p14:creationId xmlns:p14="http://schemas.microsoft.com/office/powerpoint/2010/main" val="339611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8B7F1E24-4EB2-4C50-8D64-786B79E33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08E9A2DA-F5B3-4279-B031-31E3EA633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B6CD70C-5184-409C-A281-5113EF5A5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AA639-57B8-4778-951A-879926E50608}" type="datetime1">
              <a:rPr lang="vi-VN" smtClean="0"/>
              <a:t>15/06/2020</a:t>
            </a:fld>
            <a:endParaRPr lang="vi-VN"/>
          </a:p>
        </p:txBody>
      </p:sp>
      <p:sp>
        <p:nvSpPr>
          <p:cNvPr id="5" name="Chỗ dành sẵn cho Chân trang 4">
            <a:extLst>
              <a:ext uri="{FF2B5EF4-FFF2-40B4-BE49-F238E27FC236}">
                <a16:creationId xmlns:a16="http://schemas.microsoft.com/office/drawing/2014/main" id="{7CCB7A04-72C4-4B07-BFBA-9D021F11FA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D29D6B0B-2A0E-448B-BB2E-599F236C2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F4886-D31B-426E-B3CD-089FD15D3A5E}" type="slidenum">
              <a:rPr lang="vi-VN" smtClean="0"/>
              <a:t>‹#›</a:t>
            </a:fld>
            <a:endParaRPr lang="vi-VN"/>
          </a:p>
        </p:txBody>
      </p:sp>
    </p:spTree>
    <p:extLst>
      <p:ext uri="{BB962C8B-B14F-4D97-AF65-F5344CB8AC3E}">
        <p14:creationId xmlns:p14="http://schemas.microsoft.com/office/powerpoint/2010/main" val="1405468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0503001-62D6-407C-B948-394D36B00828}"/>
              </a:ext>
            </a:extLst>
          </p:cNvPr>
          <p:cNvSpPr txBox="1">
            <a:spLocks/>
          </p:cNvSpPr>
          <p:nvPr/>
        </p:nvSpPr>
        <p:spPr>
          <a:xfrm>
            <a:off x="2068049" y="105273"/>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dirty="0">
                <a:solidFill>
                  <a:srgbClr val="C00000"/>
                </a:solidFill>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TRƯỜNG ĐẠI HỌC BÁCH KHOA HÀ NỘI</a:t>
            </a:r>
          </a:p>
          <a:p>
            <a:pPr algn="l">
              <a:spcBef>
                <a:spcPts val="0"/>
              </a:spcBef>
            </a:pPr>
            <a:r>
              <a:rPr lang="en-US" sz="1050" b="1" dirty="0">
                <a:solidFill>
                  <a:srgbClr val="C00000"/>
                </a:solidFill>
                <a:latin typeface="Arial" panose="020B0604020202020204" pitchFamily="34" charset="0"/>
                <a:cs typeface="Arial" panose="020B0604020202020204" pitchFamily="34" charset="0"/>
              </a:rPr>
              <a:t>	              </a:t>
            </a:r>
            <a:r>
              <a:rPr lang="en-US" sz="1050" dirty="0">
                <a:solidFill>
                  <a:schemeClr val="bg1">
                    <a:lumMod val="50000"/>
                  </a:schemeClr>
                </a:solidFill>
                <a:latin typeface="Arial" panose="020B0604020202020204" pitchFamily="34" charset="0"/>
                <a:cs typeface="Arial" panose="020B0604020202020204" pitchFamily="34" charset="0"/>
              </a:rPr>
              <a:t>HANOI UNIVERSITY OF SCIENCE AND TECHNOLOGY</a:t>
            </a:r>
          </a:p>
        </p:txBody>
      </p:sp>
      <p:pic>
        <p:nvPicPr>
          <p:cNvPr id="6" name="Picture 4">
            <a:extLst>
              <a:ext uri="{FF2B5EF4-FFF2-40B4-BE49-F238E27FC236}">
                <a16:creationId xmlns:a16="http://schemas.microsoft.com/office/drawing/2014/main" id="{663E5A3B-43CD-4D0F-9491-68AB9FF6A859}"/>
              </a:ext>
            </a:extLst>
          </p:cNvPr>
          <p:cNvPicPr>
            <a:picLocks noChangeAspect="1"/>
          </p:cNvPicPr>
          <p:nvPr/>
        </p:nvPicPr>
        <p:blipFill>
          <a:blip r:embed="rId2" cstate="print"/>
          <a:stretch>
            <a:fillRect/>
          </a:stretch>
        </p:blipFill>
        <p:spPr>
          <a:xfrm>
            <a:off x="2068049" y="417993"/>
            <a:ext cx="990600" cy="971088"/>
          </a:xfrm>
          <a:prstGeom prst="rect">
            <a:avLst/>
          </a:prstGeom>
        </p:spPr>
      </p:pic>
      <p:sp>
        <p:nvSpPr>
          <p:cNvPr id="7" name="Hộp Văn bản 6">
            <a:extLst>
              <a:ext uri="{FF2B5EF4-FFF2-40B4-BE49-F238E27FC236}">
                <a16:creationId xmlns:a16="http://schemas.microsoft.com/office/drawing/2014/main" id="{D3E9D854-2E9E-4FC0-A1F9-79747DF2C7C8}"/>
              </a:ext>
            </a:extLst>
          </p:cNvPr>
          <p:cNvSpPr txBox="1"/>
          <p:nvPr/>
        </p:nvSpPr>
        <p:spPr>
          <a:xfrm>
            <a:off x="1196622" y="1975556"/>
            <a:ext cx="10848622" cy="861774"/>
          </a:xfrm>
          <a:prstGeom prst="rect">
            <a:avLst/>
          </a:prstGeom>
          <a:noFill/>
        </p:spPr>
        <p:txBody>
          <a:bodyPr wrap="square" rtlCol="0">
            <a:sp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Course Project </a:t>
            </a:r>
            <a:br>
              <a:rPr lang="en-US" sz="2400" dirty="0">
                <a:solidFill>
                  <a:srgbClr val="0070C0"/>
                </a:solidFill>
                <a:latin typeface="Times New Roman" panose="02020603050405020304" pitchFamily="18" charset="0"/>
                <a:cs typeface="Times New Roman" panose="02020603050405020304" pitchFamily="18" charset="0"/>
              </a:rPr>
            </a:br>
            <a:r>
              <a:rPr lang="vi-VN" sz="2400" dirty="0" err="1">
                <a:solidFill>
                  <a:srgbClr val="0070C0"/>
                </a:solidFill>
                <a:latin typeface="+mj-lt"/>
                <a:cs typeface="Times New Roman" panose="02020603050405020304" pitchFamily="18" charset="0"/>
              </a:rPr>
              <a:t>P</a:t>
            </a:r>
            <a:r>
              <a:rPr lang="vi-VN" sz="2400" dirty="0" err="1">
                <a:solidFill>
                  <a:srgbClr val="0070C0"/>
                </a:solidFill>
                <a:latin typeface="+mj-lt"/>
              </a:rPr>
              <a:t>lanning</a:t>
            </a:r>
            <a:r>
              <a:rPr lang="vi-VN" sz="2400">
                <a:solidFill>
                  <a:srgbClr val="0070C0"/>
                </a:solidFill>
                <a:latin typeface="+mj-lt"/>
              </a:rPr>
              <a:t> Optimization</a:t>
            </a:r>
            <a:endParaRPr lang="vi-VN" sz="2400">
              <a:solidFill>
                <a:srgbClr val="0070C0"/>
              </a:solidFill>
              <a:latin typeface="+mj-lt"/>
              <a:cs typeface="Times New Roman" panose="02020603050405020304" pitchFamily="18" charset="0"/>
            </a:endParaRPr>
          </a:p>
        </p:txBody>
      </p:sp>
      <p:pic>
        <p:nvPicPr>
          <p:cNvPr id="8" name="Picture 5" descr="pp1.jpg">
            <a:extLst>
              <a:ext uri="{FF2B5EF4-FFF2-40B4-BE49-F238E27FC236}">
                <a16:creationId xmlns:a16="http://schemas.microsoft.com/office/drawing/2014/main" id="{2E997765-5F9D-4B0D-8801-0396615C341B}"/>
              </a:ext>
            </a:extLst>
          </p:cNvPr>
          <p:cNvPicPr>
            <a:picLocks noChangeAspect="1"/>
          </p:cNvPicPr>
          <p:nvPr/>
        </p:nvPicPr>
        <p:blipFill>
          <a:blip r:embed="rId3"/>
          <a:srcRect t="45556"/>
          <a:stretch>
            <a:fillRect/>
          </a:stretch>
        </p:blipFill>
        <p:spPr>
          <a:xfrm>
            <a:off x="0" y="3676073"/>
            <a:ext cx="12192000" cy="3181927"/>
          </a:xfrm>
          <a:prstGeom prst="rect">
            <a:avLst/>
          </a:prstGeom>
        </p:spPr>
      </p:pic>
      <p:sp>
        <p:nvSpPr>
          <p:cNvPr id="9" name="Hộp Văn bản 8">
            <a:extLst>
              <a:ext uri="{FF2B5EF4-FFF2-40B4-BE49-F238E27FC236}">
                <a16:creationId xmlns:a16="http://schemas.microsoft.com/office/drawing/2014/main" id="{4C068B76-60C7-4CB5-9D51-E2D4077E603B}"/>
              </a:ext>
            </a:extLst>
          </p:cNvPr>
          <p:cNvSpPr txBox="1"/>
          <p:nvPr/>
        </p:nvSpPr>
        <p:spPr>
          <a:xfrm>
            <a:off x="3833091" y="5590370"/>
            <a:ext cx="5080000" cy="369332"/>
          </a:xfrm>
          <a:prstGeom prst="rect">
            <a:avLst/>
          </a:prstGeom>
          <a:noFill/>
        </p:spPr>
        <p:txBody>
          <a:bodyPr wrap="square" rtlCol="0">
            <a:spAutoFit/>
          </a:bodyPr>
          <a:lstStyle/>
          <a:p>
            <a:pPr algn="ctr"/>
            <a:r>
              <a:rPr lang="en-US">
                <a:solidFill>
                  <a:schemeClr val="bg2"/>
                </a:solidFill>
              </a:rPr>
              <a:t>SoICT - 2020</a:t>
            </a:r>
            <a:endParaRPr lang="en-US" dirty="0">
              <a:solidFill>
                <a:schemeClr val="bg2"/>
              </a:solidFill>
            </a:endParaRPr>
          </a:p>
        </p:txBody>
      </p:sp>
      <p:sp>
        <p:nvSpPr>
          <p:cNvPr id="3" name="Chỗ dành sẵn cho Số hiệu Bản chiếu 2">
            <a:extLst>
              <a:ext uri="{FF2B5EF4-FFF2-40B4-BE49-F238E27FC236}">
                <a16:creationId xmlns:a16="http://schemas.microsoft.com/office/drawing/2014/main" id="{3B62A1D8-A118-46E4-B5AD-C3D8C6DAD2C5}"/>
              </a:ext>
            </a:extLst>
          </p:cNvPr>
          <p:cNvSpPr>
            <a:spLocks noGrp="1"/>
          </p:cNvSpPr>
          <p:nvPr>
            <p:ph type="sldNum" sz="quarter" idx="12"/>
          </p:nvPr>
        </p:nvSpPr>
        <p:spPr/>
        <p:txBody>
          <a:bodyPr/>
          <a:lstStyle/>
          <a:p>
            <a:fld id="{D63F4886-D31B-426E-B3CD-089FD15D3A5E}" type="slidenum">
              <a:rPr lang="vi-VN" smtClean="0"/>
              <a:t>1</a:t>
            </a:fld>
            <a:endParaRPr lang="vi-VN"/>
          </a:p>
        </p:txBody>
      </p:sp>
    </p:spTree>
    <p:extLst>
      <p:ext uri="{BB962C8B-B14F-4D97-AF65-F5344CB8AC3E}">
        <p14:creationId xmlns:p14="http://schemas.microsoft.com/office/powerpoint/2010/main" val="357462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369332"/>
          </a:xfrm>
          <a:prstGeom prst="rect">
            <a:avLst/>
          </a:prstGeom>
          <a:noFill/>
        </p:spPr>
        <p:txBody>
          <a:bodyPr wrap="square" rtlCol="0">
            <a:spAutoFit/>
          </a:bodyPr>
          <a:lstStyle/>
          <a:p>
            <a:r>
              <a:rPr lang="en-US">
                <a:solidFill>
                  <a:schemeClr val="bg1"/>
                </a:solidFill>
              </a:rPr>
              <a:t>Modeling the problem</a:t>
            </a:r>
            <a:endParaRPr lang="vi-VN">
              <a:solidFill>
                <a:schemeClr val="bg1"/>
              </a:solidFill>
            </a:endParaRPr>
          </a:p>
        </p:txBody>
      </p:sp>
      <p:sp>
        <p:nvSpPr>
          <p:cNvPr id="2" name="Hộp Văn bản 1">
            <a:extLst>
              <a:ext uri="{FF2B5EF4-FFF2-40B4-BE49-F238E27FC236}">
                <a16:creationId xmlns:a16="http://schemas.microsoft.com/office/drawing/2014/main" id="{3C99E1C3-ADA3-4FD4-9F67-5AA84DFBEC16}"/>
              </a:ext>
            </a:extLst>
          </p:cNvPr>
          <p:cNvSpPr txBox="1"/>
          <p:nvPr/>
        </p:nvSpPr>
        <p:spPr>
          <a:xfrm>
            <a:off x="922789" y="2400928"/>
            <a:ext cx="8875552" cy="400110"/>
          </a:xfrm>
          <a:prstGeom prst="rect">
            <a:avLst/>
          </a:prstGeom>
          <a:noFill/>
        </p:spPr>
        <p:txBody>
          <a:bodyPr wrap="square" rtlCol="0">
            <a:spAutoFit/>
          </a:bodyPr>
          <a:lstStyle/>
          <a:p>
            <a:r>
              <a:rPr lang="vi-VN" sz="2000">
                <a:solidFill>
                  <a:srgbClr val="FF0000"/>
                </a:solidFill>
              </a:rPr>
              <a:t>Biểu diễn các ràng buộc</a:t>
            </a:r>
          </a:p>
        </p:txBody>
      </p:sp>
      <p:sp>
        <p:nvSpPr>
          <p:cNvPr id="4" name="Hộp Văn bản 3">
            <a:extLst>
              <a:ext uri="{FF2B5EF4-FFF2-40B4-BE49-F238E27FC236}">
                <a16:creationId xmlns:a16="http://schemas.microsoft.com/office/drawing/2014/main" id="{4EA9187B-B716-421D-A748-0D38E71486B3}"/>
              </a:ext>
            </a:extLst>
          </p:cNvPr>
          <p:cNvSpPr txBox="1"/>
          <p:nvPr/>
        </p:nvSpPr>
        <p:spPr>
          <a:xfrm>
            <a:off x="1058779" y="3144253"/>
            <a:ext cx="9753600" cy="1908215"/>
          </a:xfrm>
          <a:prstGeom prst="rect">
            <a:avLst/>
          </a:prstGeom>
          <a:noFill/>
        </p:spPr>
        <p:txBody>
          <a:bodyPr wrap="square" rtlCol="0">
            <a:spAutoFit/>
          </a:bodyPr>
          <a:lstStyle/>
          <a:p>
            <a:pPr marL="285750" indent="-285750">
              <a:buFont typeface="Arial" panose="020B0604020202020204" pitchFamily="34" charset="0"/>
              <a:buChar char="•"/>
            </a:pPr>
            <a:r>
              <a:rPr lang="vi-VN" sz="2000"/>
              <a:t>Các phần tử trong mảng chỉ nhận 2 giá trị 0 và 1 tương ứng với có hay không đi</a:t>
            </a:r>
          </a:p>
          <a:p>
            <a:pPr marL="285750" indent="-285750">
              <a:buFont typeface="Arial" panose="020B0604020202020204" pitchFamily="34" charset="0"/>
              <a:buChar char="•"/>
            </a:pPr>
            <a:r>
              <a:rPr lang="vi-VN" sz="2000"/>
              <a:t>Mỗi kệ tối đa chỉ đi 1 lần ngoại trừ điểm 0</a:t>
            </a:r>
          </a:p>
          <a:p>
            <a:pPr marL="285750" indent="-285750">
              <a:buFont typeface="Arial" panose="020B0604020202020204" pitchFamily="34" charset="0"/>
              <a:buChar char="•"/>
            </a:pPr>
            <a:r>
              <a:rPr lang="vi-VN" sz="2000"/>
              <a:t>Mỗi lần chỉ có thể đi tối đa 1 kệ</a:t>
            </a:r>
          </a:p>
          <a:p>
            <a:pPr marL="285750" indent="-285750">
              <a:buFont typeface="Arial" panose="020B0604020202020204" pitchFamily="34" charset="0"/>
              <a:buChar char="•"/>
            </a:pPr>
            <a:r>
              <a:rPr lang="vi-VN" sz="2000"/>
              <a:t>Với mỗi sản phầm cần lấy thì số sản phẩm có trên các kệ đi qua phải lớn hơn hoặc bằng</a:t>
            </a:r>
          </a:p>
          <a:p>
            <a:pPr marL="285750" indent="-285750">
              <a:buFont typeface="Arial" panose="020B0604020202020204" pitchFamily="34" charset="0"/>
              <a:buChar char="•"/>
            </a:pPr>
            <a:endParaRPr lang="vi-VN"/>
          </a:p>
        </p:txBody>
      </p:sp>
      <p:sp>
        <p:nvSpPr>
          <p:cNvPr id="6" name="Chỗ dành sẵn cho Số hiệu Bản chiếu 5">
            <a:extLst>
              <a:ext uri="{FF2B5EF4-FFF2-40B4-BE49-F238E27FC236}">
                <a16:creationId xmlns:a16="http://schemas.microsoft.com/office/drawing/2014/main" id="{5E4E8139-6997-48E3-9D1C-2893FAB8FEDC}"/>
              </a:ext>
            </a:extLst>
          </p:cNvPr>
          <p:cNvSpPr>
            <a:spLocks noGrp="1"/>
          </p:cNvSpPr>
          <p:nvPr>
            <p:ph type="sldNum" sz="quarter" idx="12"/>
          </p:nvPr>
        </p:nvSpPr>
        <p:spPr/>
        <p:txBody>
          <a:bodyPr/>
          <a:lstStyle/>
          <a:p>
            <a:fld id="{D63F4886-D31B-426E-B3CD-089FD15D3A5E}" type="slidenum">
              <a:rPr lang="vi-VN" smtClean="0"/>
              <a:t>10</a:t>
            </a:fld>
            <a:endParaRPr lang="vi-VN"/>
          </a:p>
        </p:txBody>
      </p:sp>
    </p:spTree>
    <p:extLst>
      <p:ext uri="{BB962C8B-B14F-4D97-AF65-F5344CB8AC3E}">
        <p14:creationId xmlns:p14="http://schemas.microsoft.com/office/powerpoint/2010/main" val="993102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4000" y="0"/>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rPr>
              <a:t>Modeling the problem</a:t>
            </a:r>
            <a:endParaRPr lang="vi-VN">
              <a:solidFill>
                <a:schemeClr val="bg1"/>
              </a:solidFill>
            </a:endParaRPr>
          </a:p>
          <a:p>
            <a:endParaRPr lang="vi-VN">
              <a:solidFill>
                <a:schemeClr val="bg1"/>
              </a:solidFill>
            </a:endParaRPr>
          </a:p>
        </p:txBody>
      </p:sp>
      <p:sp>
        <p:nvSpPr>
          <p:cNvPr id="2" name="Hộp Văn bản 1">
            <a:extLst>
              <a:ext uri="{FF2B5EF4-FFF2-40B4-BE49-F238E27FC236}">
                <a16:creationId xmlns:a16="http://schemas.microsoft.com/office/drawing/2014/main" id="{4F5F4FE4-6206-4E8B-B83F-7DBCFCBD8D1A}"/>
              </a:ext>
            </a:extLst>
          </p:cNvPr>
          <p:cNvSpPr txBox="1"/>
          <p:nvPr/>
        </p:nvSpPr>
        <p:spPr>
          <a:xfrm>
            <a:off x="1249960" y="2684477"/>
            <a:ext cx="8513618" cy="677108"/>
          </a:xfrm>
          <a:prstGeom prst="rect">
            <a:avLst/>
          </a:prstGeom>
          <a:noFill/>
        </p:spPr>
        <p:txBody>
          <a:bodyPr wrap="square" rtlCol="0">
            <a:spAutoFit/>
          </a:bodyPr>
          <a:lstStyle/>
          <a:p>
            <a:r>
              <a:rPr lang="vi-VN" sz="2000">
                <a:solidFill>
                  <a:srgbClr val="FF0000"/>
                </a:solidFill>
              </a:rPr>
              <a:t>Biểu diễn các ràng buộc</a:t>
            </a:r>
          </a:p>
          <a:p>
            <a:endParaRPr lang="vi-VN"/>
          </a:p>
        </p:txBody>
      </p:sp>
      <p:sp>
        <p:nvSpPr>
          <p:cNvPr id="4" name="Hộp Văn bản 3">
            <a:extLst>
              <a:ext uri="{FF2B5EF4-FFF2-40B4-BE49-F238E27FC236}">
                <a16:creationId xmlns:a16="http://schemas.microsoft.com/office/drawing/2014/main" id="{8A047BD4-FEE0-4DEF-ADF4-F57A0EEE83E8}"/>
              </a:ext>
            </a:extLst>
          </p:cNvPr>
          <p:cNvSpPr txBox="1"/>
          <p:nvPr/>
        </p:nvSpPr>
        <p:spPr>
          <a:xfrm>
            <a:off x="1124125" y="3171039"/>
            <a:ext cx="10100345" cy="2123658"/>
          </a:xfrm>
          <a:prstGeom prst="rect">
            <a:avLst/>
          </a:prstGeom>
          <a:noFill/>
        </p:spPr>
        <p:txBody>
          <a:bodyPr wrap="square" rtlCol="0">
            <a:spAutoFit/>
          </a:bodyPr>
          <a:lstStyle/>
          <a:p>
            <a:r>
              <a:rPr lang="vi-VN" sz="2000"/>
              <a:t>Mỗi kệ tối đa chỉ đi 1 lần ngoại trừ điểm 0</a:t>
            </a:r>
          </a:p>
          <a:p>
            <a:pPr marL="285750" indent="-285750">
              <a:buFont typeface="Symbol" panose="05050102010706020507" pitchFamily="18" charset="2"/>
              <a:buChar char="Þ"/>
            </a:pPr>
            <a:r>
              <a:rPr lang="vi-VN" sz="2000"/>
              <a:t>Nếu có 1 phần tử trên 1 cột bằng 0 thì các phần tử trên cùng cột đó phải bằng 0</a:t>
            </a:r>
          </a:p>
          <a:p>
            <a:pPr marL="285750" indent="-285750">
              <a:buFont typeface="Symbol" panose="05050102010706020507" pitchFamily="18" charset="2"/>
              <a:buChar char="Þ"/>
            </a:pPr>
            <a:endParaRPr lang="vi-VN" sz="2000"/>
          </a:p>
          <a:p>
            <a:pPr marL="285750" indent="-285750">
              <a:buFont typeface="Symbol" panose="05050102010706020507" pitchFamily="18" charset="2"/>
              <a:buChar char="Þ"/>
            </a:pPr>
            <a:endParaRPr lang="vi-VN"/>
          </a:p>
          <a:p>
            <a:endParaRPr lang="vi-VN"/>
          </a:p>
          <a:p>
            <a:endParaRPr lang="vi-VN"/>
          </a:p>
          <a:p>
            <a:endParaRPr lang="vi-VN"/>
          </a:p>
        </p:txBody>
      </p:sp>
      <p:pic>
        <p:nvPicPr>
          <p:cNvPr id="6" name="Hình ảnh 5">
            <a:extLst>
              <a:ext uri="{FF2B5EF4-FFF2-40B4-BE49-F238E27FC236}">
                <a16:creationId xmlns:a16="http://schemas.microsoft.com/office/drawing/2014/main" id="{04F830DA-4B8D-47AB-9E76-1A99F0DA40AA}"/>
              </a:ext>
            </a:extLst>
          </p:cNvPr>
          <p:cNvPicPr>
            <a:picLocks noChangeAspect="1"/>
          </p:cNvPicPr>
          <p:nvPr/>
        </p:nvPicPr>
        <p:blipFill>
          <a:blip r:embed="rId4"/>
          <a:stretch>
            <a:fillRect/>
          </a:stretch>
        </p:blipFill>
        <p:spPr>
          <a:xfrm>
            <a:off x="328915" y="4406673"/>
            <a:ext cx="10885365" cy="1952182"/>
          </a:xfrm>
          <a:prstGeom prst="rect">
            <a:avLst/>
          </a:prstGeom>
        </p:spPr>
      </p:pic>
      <p:sp>
        <p:nvSpPr>
          <p:cNvPr id="9" name="Chỗ dành sẵn cho Số hiệu Bản chiếu 8">
            <a:extLst>
              <a:ext uri="{FF2B5EF4-FFF2-40B4-BE49-F238E27FC236}">
                <a16:creationId xmlns:a16="http://schemas.microsoft.com/office/drawing/2014/main" id="{D7D6E708-F75A-4122-8CAE-137823ECC06C}"/>
              </a:ext>
            </a:extLst>
          </p:cNvPr>
          <p:cNvSpPr>
            <a:spLocks noGrp="1"/>
          </p:cNvSpPr>
          <p:nvPr>
            <p:ph type="sldNum" sz="quarter" idx="12"/>
          </p:nvPr>
        </p:nvSpPr>
        <p:spPr/>
        <p:txBody>
          <a:bodyPr/>
          <a:lstStyle/>
          <a:p>
            <a:fld id="{D63F4886-D31B-426E-B3CD-089FD15D3A5E}" type="slidenum">
              <a:rPr lang="vi-VN" smtClean="0"/>
              <a:t>11</a:t>
            </a:fld>
            <a:endParaRPr lang="vi-VN"/>
          </a:p>
        </p:txBody>
      </p:sp>
    </p:spTree>
    <p:extLst>
      <p:ext uri="{BB962C8B-B14F-4D97-AF65-F5344CB8AC3E}">
        <p14:creationId xmlns:p14="http://schemas.microsoft.com/office/powerpoint/2010/main" val="3121831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rPr>
              <a:t>Modeling the problem</a:t>
            </a:r>
            <a:endParaRPr lang="vi-VN">
              <a:solidFill>
                <a:schemeClr val="bg1"/>
              </a:solidFill>
            </a:endParaRPr>
          </a:p>
          <a:p>
            <a:endParaRPr lang="vi-VN">
              <a:solidFill>
                <a:schemeClr val="bg1"/>
              </a:solidFill>
            </a:endParaRPr>
          </a:p>
        </p:txBody>
      </p:sp>
      <p:sp>
        <p:nvSpPr>
          <p:cNvPr id="2" name="Hộp Văn bản 1">
            <a:extLst>
              <a:ext uri="{FF2B5EF4-FFF2-40B4-BE49-F238E27FC236}">
                <a16:creationId xmlns:a16="http://schemas.microsoft.com/office/drawing/2014/main" id="{C4F0502F-36EF-42FA-A8D5-4FA1071A33DE}"/>
              </a:ext>
            </a:extLst>
          </p:cNvPr>
          <p:cNvSpPr txBox="1"/>
          <p:nvPr/>
        </p:nvSpPr>
        <p:spPr>
          <a:xfrm>
            <a:off x="813732" y="2667699"/>
            <a:ext cx="8045042" cy="646331"/>
          </a:xfrm>
          <a:prstGeom prst="rect">
            <a:avLst/>
          </a:prstGeom>
          <a:noFill/>
        </p:spPr>
        <p:txBody>
          <a:bodyPr wrap="square" rtlCol="0">
            <a:spAutoFit/>
          </a:bodyPr>
          <a:lstStyle/>
          <a:p>
            <a:r>
              <a:rPr lang="vi-VN">
                <a:solidFill>
                  <a:srgbClr val="FF0000"/>
                </a:solidFill>
              </a:rPr>
              <a:t>Biểu diễn các ràng buộc</a:t>
            </a:r>
          </a:p>
          <a:p>
            <a:endParaRPr lang="vi-VN"/>
          </a:p>
        </p:txBody>
      </p:sp>
      <p:sp>
        <p:nvSpPr>
          <p:cNvPr id="4" name="Hộp Văn bản 3">
            <a:extLst>
              <a:ext uri="{FF2B5EF4-FFF2-40B4-BE49-F238E27FC236}">
                <a16:creationId xmlns:a16="http://schemas.microsoft.com/office/drawing/2014/main" id="{65A5CCD6-1E68-4E3D-86A3-82C6079BD7D8}"/>
              </a:ext>
            </a:extLst>
          </p:cNvPr>
          <p:cNvSpPr txBox="1"/>
          <p:nvPr/>
        </p:nvSpPr>
        <p:spPr>
          <a:xfrm>
            <a:off x="813732" y="3147020"/>
            <a:ext cx="8590326" cy="707886"/>
          </a:xfrm>
          <a:prstGeom prst="rect">
            <a:avLst/>
          </a:prstGeom>
          <a:noFill/>
        </p:spPr>
        <p:txBody>
          <a:bodyPr wrap="square" rtlCol="0">
            <a:spAutoFit/>
          </a:bodyPr>
          <a:lstStyle/>
          <a:p>
            <a:r>
              <a:rPr lang="vi-VN" sz="2000">
                <a:latin typeface="+mj-lt"/>
              </a:rPr>
              <a:t>Mỗi lần chỉ có thể đi tối đa 1 kệ</a:t>
            </a:r>
          </a:p>
          <a:p>
            <a:r>
              <a:rPr lang="vi-VN" sz="2000">
                <a:latin typeface="+mj-lt"/>
              </a:rPr>
              <a:t>=&gt; Tổng các phần tử trên cùng 1 hàng nhỏ hơn hoặc bằng 1</a:t>
            </a:r>
          </a:p>
        </p:txBody>
      </p:sp>
      <p:pic>
        <p:nvPicPr>
          <p:cNvPr id="6" name="Hình ảnh 5">
            <a:extLst>
              <a:ext uri="{FF2B5EF4-FFF2-40B4-BE49-F238E27FC236}">
                <a16:creationId xmlns:a16="http://schemas.microsoft.com/office/drawing/2014/main" id="{011FA3ED-46BC-4A08-A4A6-906BD130FB7A}"/>
              </a:ext>
            </a:extLst>
          </p:cNvPr>
          <p:cNvPicPr>
            <a:picLocks noChangeAspect="1"/>
          </p:cNvPicPr>
          <p:nvPr/>
        </p:nvPicPr>
        <p:blipFill>
          <a:blip r:embed="rId4"/>
          <a:stretch>
            <a:fillRect/>
          </a:stretch>
        </p:blipFill>
        <p:spPr>
          <a:xfrm>
            <a:off x="813732" y="4138952"/>
            <a:ext cx="10452683" cy="2571663"/>
          </a:xfrm>
          <a:prstGeom prst="rect">
            <a:avLst/>
          </a:prstGeom>
        </p:spPr>
      </p:pic>
      <p:sp>
        <p:nvSpPr>
          <p:cNvPr id="9" name="Chỗ dành sẵn cho Số hiệu Bản chiếu 8">
            <a:extLst>
              <a:ext uri="{FF2B5EF4-FFF2-40B4-BE49-F238E27FC236}">
                <a16:creationId xmlns:a16="http://schemas.microsoft.com/office/drawing/2014/main" id="{998B8266-322B-47D0-AA34-F6CD1D03955C}"/>
              </a:ext>
            </a:extLst>
          </p:cNvPr>
          <p:cNvSpPr>
            <a:spLocks noGrp="1"/>
          </p:cNvSpPr>
          <p:nvPr>
            <p:ph type="sldNum" sz="quarter" idx="12"/>
          </p:nvPr>
        </p:nvSpPr>
        <p:spPr/>
        <p:txBody>
          <a:bodyPr/>
          <a:lstStyle/>
          <a:p>
            <a:fld id="{D63F4886-D31B-426E-B3CD-089FD15D3A5E}" type="slidenum">
              <a:rPr lang="vi-VN" smtClean="0"/>
              <a:t>12</a:t>
            </a:fld>
            <a:endParaRPr lang="vi-VN"/>
          </a:p>
        </p:txBody>
      </p:sp>
    </p:spTree>
    <p:extLst>
      <p:ext uri="{BB962C8B-B14F-4D97-AF65-F5344CB8AC3E}">
        <p14:creationId xmlns:p14="http://schemas.microsoft.com/office/powerpoint/2010/main" val="2994610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rPr>
              <a:t>Modeling the problem</a:t>
            </a:r>
            <a:endParaRPr lang="vi-VN">
              <a:solidFill>
                <a:schemeClr val="bg1"/>
              </a:solidFill>
            </a:endParaRPr>
          </a:p>
          <a:p>
            <a:endParaRPr lang="vi-VN">
              <a:solidFill>
                <a:schemeClr val="bg1"/>
              </a:solidFill>
            </a:endParaRPr>
          </a:p>
        </p:txBody>
      </p:sp>
      <p:sp>
        <p:nvSpPr>
          <p:cNvPr id="2" name="Hộp Văn bản 1">
            <a:extLst>
              <a:ext uri="{FF2B5EF4-FFF2-40B4-BE49-F238E27FC236}">
                <a16:creationId xmlns:a16="http://schemas.microsoft.com/office/drawing/2014/main" id="{E31A9F60-2CB2-4580-B509-75399D17F8F7}"/>
              </a:ext>
            </a:extLst>
          </p:cNvPr>
          <p:cNvSpPr txBox="1"/>
          <p:nvPr/>
        </p:nvSpPr>
        <p:spPr>
          <a:xfrm>
            <a:off x="771787" y="2443513"/>
            <a:ext cx="9169167" cy="369332"/>
          </a:xfrm>
          <a:prstGeom prst="rect">
            <a:avLst/>
          </a:prstGeom>
          <a:noFill/>
        </p:spPr>
        <p:txBody>
          <a:bodyPr wrap="square" rtlCol="0">
            <a:spAutoFit/>
          </a:bodyPr>
          <a:lstStyle/>
          <a:p>
            <a:r>
              <a:rPr lang="vi-VN">
                <a:solidFill>
                  <a:srgbClr val="FF0000"/>
                </a:solidFill>
              </a:rPr>
              <a:t>Biểu diễn các ràng buộc</a:t>
            </a:r>
          </a:p>
        </p:txBody>
      </p:sp>
      <p:sp>
        <p:nvSpPr>
          <p:cNvPr id="4" name="Hộp Văn bản 3">
            <a:extLst>
              <a:ext uri="{FF2B5EF4-FFF2-40B4-BE49-F238E27FC236}">
                <a16:creationId xmlns:a16="http://schemas.microsoft.com/office/drawing/2014/main" id="{40C45D42-4203-4D94-97EC-042B14C56B7E}"/>
              </a:ext>
            </a:extLst>
          </p:cNvPr>
          <p:cNvSpPr txBox="1"/>
          <p:nvPr/>
        </p:nvSpPr>
        <p:spPr>
          <a:xfrm>
            <a:off x="771787" y="2761884"/>
            <a:ext cx="10729519" cy="3693319"/>
          </a:xfrm>
          <a:prstGeom prst="rect">
            <a:avLst/>
          </a:prstGeom>
          <a:noFill/>
        </p:spPr>
        <p:txBody>
          <a:bodyPr wrap="square" rtlCol="0">
            <a:spAutoFit/>
          </a:bodyPr>
          <a:lstStyle/>
          <a:p>
            <a:r>
              <a:rPr lang="vi-VN"/>
              <a:t>Với mỗi sản phầm cần lấy thì số sản phẩm có trên các kệ đi qua phải lớn hơn hoặc bằng</a:t>
            </a:r>
          </a:p>
          <a:p>
            <a:pPr marL="285750" indent="-285750">
              <a:buFont typeface="Symbol" panose="05050102010706020507" pitchFamily="18" charset="2"/>
              <a:buChar char="Þ"/>
            </a:pPr>
            <a:r>
              <a:rPr lang="vi-VN"/>
              <a:t>Tạo ra ma trận phụ chứa khối lượng sản phẩm i (1..N) của từng  có kích thước giống như của ma trận biến ràng buộc M * (M+1)</a:t>
            </a:r>
          </a:p>
          <a:p>
            <a:pPr marL="285750" indent="-285750">
              <a:buFont typeface="Symbol" panose="05050102010706020507" pitchFamily="18" charset="2"/>
              <a:buChar char="Þ"/>
            </a:pPr>
            <a:r>
              <a:rPr lang="vi-VN"/>
              <a:t>Mỗi phần tử của ma trận  này được tinh bằng tích của phần tử ma trận biến rầng buộc với  số lượng sản phầm i có trên kệ</a:t>
            </a:r>
          </a:p>
          <a:p>
            <a:pPr marL="285750" indent="-285750">
              <a:buFont typeface="Symbol" panose="05050102010706020507" pitchFamily="18" charset="2"/>
              <a:buChar char="Þ"/>
            </a:pPr>
            <a:endParaRPr lang="vi-VN"/>
          </a:p>
          <a:p>
            <a:pPr marL="285750" indent="-285750">
              <a:buFont typeface="Symbol" panose="05050102010706020507" pitchFamily="18" charset="2"/>
              <a:buChar char="Þ"/>
            </a:pPr>
            <a:r>
              <a:rPr lang="vi-VN"/>
              <a:t>Ta tạo ra một ma trận tinh tổng của sản phầm i có trên kệ</a:t>
            </a:r>
          </a:p>
          <a:p>
            <a:pPr marL="285750" indent="-285750">
              <a:buFont typeface="Symbol" panose="05050102010706020507" pitchFamily="18" charset="2"/>
              <a:buChar char="Þ"/>
            </a:pPr>
            <a:endParaRPr lang="vi-VN"/>
          </a:p>
          <a:p>
            <a:endParaRPr lang="vi-VN"/>
          </a:p>
          <a:p>
            <a:endParaRPr lang="vi-VN"/>
          </a:p>
          <a:p>
            <a:endParaRPr lang="vi-VN"/>
          </a:p>
          <a:p>
            <a:endParaRPr lang="vi-VN"/>
          </a:p>
          <a:p>
            <a:endParaRPr lang="vi-VN"/>
          </a:p>
        </p:txBody>
      </p:sp>
      <p:sp>
        <p:nvSpPr>
          <p:cNvPr id="7" name="Chỗ dành sẵn cho Số hiệu Bản chiếu 6">
            <a:extLst>
              <a:ext uri="{FF2B5EF4-FFF2-40B4-BE49-F238E27FC236}">
                <a16:creationId xmlns:a16="http://schemas.microsoft.com/office/drawing/2014/main" id="{94C5D1E7-885C-46A0-8FFA-9B39521CF65D}"/>
              </a:ext>
            </a:extLst>
          </p:cNvPr>
          <p:cNvSpPr>
            <a:spLocks noGrp="1"/>
          </p:cNvSpPr>
          <p:nvPr>
            <p:ph type="sldNum" sz="quarter" idx="12"/>
          </p:nvPr>
        </p:nvSpPr>
        <p:spPr/>
        <p:txBody>
          <a:bodyPr/>
          <a:lstStyle/>
          <a:p>
            <a:fld id="{D63F4886-D31B-426E-B3CD-089FD15D3A5E}" type="slidenum">
              <a:rPr lang="vi-VN" smtClean="0"/>
              <a:t>13</a:t>
            </a:fld>
            <a:endParaRPr lang="vi-VN"/>
          </a:p>
        </p:txBody>
      </p:sp>
    </p:spTree>
    <p:extLst>
      <p:ext uri="{BB962C8B-B14F-4D97-AF65-F5344CB8AC3E}">
        <p14:creationId xmlns:p14="http://schemas.microsoft.com/office/powerpoint/2010/main" val="2881280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0" y="1400937"/>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65407" y="1527231"/>
            <a:ext cx="6363854" cy="646331"/>
          </a:xfrm>
          <a:prstGeom prst="rect">
            <a:avLst/>
          </a:prstGeom>
          <a:noFill/>
        </p:spPr>
        <p:txBody>
          <a:bodyPr wrap="square" rtlCol="0">
            <a:spAutoFit/>
          </a:bodyPr>
          <a:lstStyle/>
          <a:p>
            <a:r>
              <a:rPr lang="en-US">
                <a:solidFill>
                  <a:schemeClr val="bg1"/>
                </a:solidFill>
              </a:rPr>
              <a:t>Modeling the problem</a:t>
            </a:r>
            <a:endParaRPr lang="vi-VN">
              <a:solidFill>
                <a:schemeClr val="bg1"/>
              </a:solidFill>
            </a:endParaRPr>
          </a:p>
          <a:p>
            <a:endParaRPr lang="vi-VN">
              <a:solidFill>
                <a:schemeClr val="bg1"/>
              </a:solidFill>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9E8F6BBE-B1CE-4DEB-A984-E0618AC70E85}"/>
                  </a:ext>
                </a:extLst>
              </p:cNvPr>
              <p:cNvSpPr txBox="1"/>
              <p:nvPr/>
            </p:nvSpPr>
            <p:spPr>
              <a:xfrm>
                <a:off x="813224" y="2867069"/>
                <a:ext cx="9605394" cy="4585871"/>
              </a:xfrm>
              <a:prstGeom prst="rect">
                <a:avLst/>
              </a:prstGeom>
              <a:noFill/>
            </p:spPr>
            <p:txBody>
              <a:bodyPr wrap="square" rtlCol="0">
                <a:spAutoFit/>
              </a:bodyPr>
              <a:lstStyle/>
              <a:p>
                <a:r>
                  <a:rPr lang="vi-VN" sz="1700"/>
                  <a:t>Ma trận phụ chứa khối lượng sản phẩm </a:t>
                </a:r>
              </a:p>
              <a:p>
                <a:endParaRPr lang="vi-VN" sz="1700"/>
              </a:p>
              <a:p>
                <a:r>
                  <a:rPr lang="vi-VN" sz="1700"/>
                  <a:t>N là số lượng sản phẩm</a:t>
                </a:r>
              </a:p>
              <a:p>
                <a:r>
                  <a:rPr lang="vi-VN" sz="1700"/>
                  <a:t>Q[][] chứa số lương phẩm trên các kệ</a:t>
                </a:r>
              </a:p>
              <a:p>
                <a:r>
                  <a:rPr lang="vi-VN" sz="1700"/>
                  <a:t>P_sub[][] ma trận phụ </a:t>
                </a:r>
              </a:p>
              <a:p>
                <a:r>
                  <a:rPr lang="vi-VN" sz="1700"/>
                  <a:t>P[][] là tổng số lượng sản phẩm i có trên các kệ</a:t>
                </a:r>
              </a:p>
              <a:p>
                <a:endParaRPr lang="vi-VN" sz="1700"/>
              </a:p>
              <a:p>
                <a:r>
                  <a:rPr lang="vi-VN" sz="1700"/>
                  <a:t>Mã giả :</a:t>
                </a:r>
              </a:p>
              <a:p>
                <a:r>
                  <a:rPr lang="vi-VN" sz="1700"/>
                  <a:t>	for i in  range(0, N):</a:t>
                </a:r>
              </a:p>
              <a:p>
                <a:r>
                  <a:rPr lang="vi-VN" sz="1700"/>
                  <a:t>	      P_sub = new [][]</a:t>
                </a:r>
              </a:p>
              <a:p>
                <a:r>
                  <a:rPr lang="vi-VN" sz="1700"/>
                  <a:t>                     for k in range(0, rows) :</a:t>
                </a:r>
              </a:p>
              <a:p>
                <a:r>
                  <a:rPr lang="vi-VN" sz="1700"/>
                  <a:t>	 </a:t>
                </a:r>
                <a14:m>
                  <m:oMath xmlns:m="http://schemas.openxmlformats.org/officeDocument/2006/math">
                    <m:r>
                      <a:rPr lang="vi-VN" sz="1700" b="0" i="0" smtClean="0">
                        <a:latin typeface="Cambria Math" panose="02040503050406030204" pitchFamily="18" charset="0"/>
                      </a:rPr>
                      <m:t>       </m:t>
                    </m:r>
                    <m:r>
                      <a:rPr lang="vi-VN" sz="1700" b="0" i="1" smtClean="0">
                        <a:latin typeface="Cambria Math" panose="02040503050406030204" pitchFamily="18" charset="0"/>
                      </a:rPr>
                      <m:t>𝑃</m:t>
                    </m:r>
                    <m:r>
                      <a:rPr lang="vi-VN" sz="1700" b="0" i="1" smtClean="0">
                        <a:latin typeface="Cambria Math" panose="02040503050406030204" pitchFamily="18" charset="0"/>
                      </a:rPr>
                      <m:t>[</m:t>
                    </m:r>
                    <m:r>
                      <a:rPr lang="vi-VN" sz="1700" b="0" i="1" smtClean="0">
                        <a:latin typeface="Cambria Math" panose="02040503050406030204" pitchFamily="18" charset="0"/>
                      </a:rPr>
                      <m:t>𝑖</m:t>
                    </m:r>
                    <m:r>
                      <a:rPr lang="vi-VN" sz="1700" b="0" i="1" smtClean="0">
                        <a:latin typeface="Cambria Math" panose="02040503050406030204" pitchFamily="18" charset="0"/>
                      </a:rPr>
                      <m:t>]</m:t>
                    </m:r>
                    <m:d>
                      <m:dPr>
                        <m:begChr m:val="["/>
                        <m:endChr m:val="]"/>
                        <m:ctrlPr>
                          <a:rPr lang="vi-VN" sz="1700" b="0" i="1" smtClean="0">
                            <a:latin typeface="Cambria Math" panose="02040503050406030204" pitchFamily="18" charset="0"/>
                          </a:rPr>
                        </m:ctrlPr>
                      </m:dPr>
                      <m:e>
                        <m:r>
                          <a:rPr lang="vi-VN" sz="1700" b="0" i="1" smtClean="0">
                            <a:latin typeface="Cambria Math" panose="02040503050406030204" pitchFamily="18" charset="0"/>
                          </a:rPr>
                          <m:t>𝑘</m:t>
                        </m:r>
                      </m:e>
                    </m:d>
                    <m:r>
                      <a:rPr lang="vi-VN" sz="1700" b="0" i="1" smtClean="0">
                        <a:latin typeface="Cambria Math" panose="02040503050406030204" pitchFamily="18" charset="0"/>
                      </a:rPr>
                      <m:t>= </m:t>
                    </m:r>
                    <m:nary>
                      <m:naryPr>
                        <m:chr m:val="∑"/>
                        <m:ctrlPr>
                          <a:rPr lang="pt-BR" sz="1700" i="1">
                            <a:latin typeface="Cambria Math" panose="02040503050406030204" pitchFamily="18" charset="0"/>
                          </a:rPr>
                        </m:ctrlPr>
                      </m:naryPr>
                      <m:sub>
                        <m:r>
                          <a:rPr lang="pt-BR" sz="1700" i="1">
                            <a:latin typeface="Cambria Math" panose="02040503050406030204" pitchFamily="18" charset="0"/>
                          </a:rPr>
                          <m:t>𝑛</m:t>
                        </m:r>
                        <m:r>
                          <a:rPr lang="pt-BR" sz="1700" i="1">
                            <a:latin typeface="Cambria Math" panose="02040503050406030204" pitchFamily="18" charset="0"/>
                          </a:rPr>
                          <m:t>=</m:t>
                        </m:r>
                        <m:r>
                          <a:rPr lang="vi-VN" sz="1700" b="0" i="1" smtClean="0">
                            <a:latin typeface="Cambria Math" panose="02040503050406030204" pitchFamily="18" charset="0"/>
                          </a:rPr>
                          <m:t>𝑜</m:t>
                        </m:r>
                      </m:sub>
                      <m:sup>
                        <m:r>
                          <a:rPr lang="vi-VN" sz="1700" b="0" i="1" smtClean="0">
                            <a:latin typeface="Cambria Math" panose="02040503050406030204" pitchFamily="18" charset="0"/>
                          </a:rPr>
                          <m:t>𝑟𝑜𝑤𝑠</m:t>
                        </m:r>
                        <m:r>
                          <a:rPr lang="vi-VN" sz="1700" b="0" i="1" smtClean="0">
                            <a:latin typeface="Cambria Math" panose="02040503050406030204" pitchFamily="18" charset="0"/>
                          </a:rPr>
                          <m:t>−1</m:t>
                        </m:r>
                      </m:sup>
                      <m:e>
                        <m:d>
                          <m:dPr>
                            <m:ctrlPr>
                              <a:rPr lang="pt-BR" sz="1700" i="1">
                                <a:latin typeface="Cambria Math" panose="02040503050406030204" pitchFamily="18" charset="0"/>
                              </a:rPr>
                            </m:ctrlPr>
                          </m:dPr>
                          <m:e>
                            <m:r>
                              <a:rPr lang="vi-VN" sz="1700" b="0" i="1" smtClean="0">
                                <a:latin typeface="Cambria Math" panose="02040503050406030204" pitchFamily="18" charset="0"/>
                              </a:rPr>
                              <m:t>𝑃</m:t>
                            </m:r>
                            <m:r>
                              <a:rPr lang="vi-VN" sz="1700" b="0" i="1" smtClean="0">
                                <a:latin typeface="Cambria Math" panose="02040503050406030204" pitchFamily="18" charset="0"/>
                              </a:rPr>
                              <m:t>_</m:t>
                            </m:r>
                            <m:r>
                              <a:rPr lang="vi-VN" sz="1700" b="0" i="1" smtClean="0">
                                <a:latin typeface="Cambria Math" panose="02040503050406030204" pitchFamily="18" charset="0"/>
                              </a:rPr>
                              <m:t>𝑠𝑢𝑏</m:t>
                            </m:r>
                            <m:r>
                              <a:rPr lang="vi-VN" sz="1700" b="0" i="1" smtClean="0">
                                <a:latin typeface="Cambria Math" panose="02040503050406030204" pitchFamily="18" charset="0"/>
                              </a:rPr>
                              <m:t>[</m:t>
                            </m:r>
                            <m:r>
                              <a:rPr lang="vi-VN" sz="1700" b="0" i="1" smtClean="0">
                                <a:latin typeface="Cambria Math" panose="02040503050406030204" pitchFamily="18" charset="0"/>
                              </a:rPr>
                              <m:t>𝑟</m:t>
                            </m:r>
                            <m:r>
                              <a:rPr lang="vi-VN" sz="1700" b="0" i="1" smtClean="0">
                                <a:latin typeface="Cambria Math" panose="02040503050406030204" pitchFamily="18" charset="0"/>
                              </a:rPr>
                              <m:t>]</m:t>
                            </m:r>
                          </m:e>
                        </m:d>
                      </m:e>
                    </m:nary>
                    <m:r>
                      <a:rPr lang="pt-BR" sz="1700" i="1">
                        <a:latin typeface="Cambria Math" panose="02040503050406030204" pitchFamily="18" charset="0"/>
                      </a:rPr>
                      <m:t> </m:t>
                    </m:r>
                  </m:oMath>
                </a14:m>
                <a:r>
                  <a:rPr lang="vi-VN" sz="1700"/>
                  <a:t>	</a:t>
                </a:r>
              </a:p>
              <a:p>
                <a:r>
                  <a:rPr lang="vi-VN" sz="1700"/>
                  <a:t>		for j in range (0, columns):</a:t>
                </a:r>
              </a:p>
              <a:p>
                <a:r>
                  <a:rPr lang="vi-VN" sz="1700"/>
                  <a:t>		       p_sub[k][j] = matrix[k][j] *  Q[i][j-1]</a:t>
                </a:r>
              </a:p>
              <a:p>
                <a:endParaRPr lang="vi-VN"/>
              </a:p>
              <a:p>
                <a:r>
                  <a:rPr lang="vi-VN"/>
                  <a:t>	</a:t>
                </a:r>
              </a:p>
              <a:p>
                <a:r>
                  <a:rPr lang="vi-VN"/>
                  <a:t> </a:t>
                </a:r>
              </a:p>
            </p:txBody>
          </p:sp>
        </mc:Choice>
        <mc:Fallback xmlns="">
          <p:sp>
            <p:nvSpPr>
              <p:cNvPr id="4" name="Hộp Văn bản 3">
                <a:extLst>
                  <a:ext uri="{FF2B5EF4-FFF2-40B4-BE49-F238E27FC236}">
                    <a16:creationId xmlns:a16="http://schemas.microsoft.com/office/drawing/2014/main" id="{9E8F6BBE-B1CE-4DEB-A984-E0618AC70E85}"/>
                  </a:ext>
                </a:extLst>
              </p:cNvPr>
              <p:cNvSpPr txBox="1">
                <a:spLocks noRot="1" noChangeAspect="1" noMove="1" noResize="1" noEditPoints="1" noAdjustHandles="1" noChangeArrowheads="1" noChangeShapeType="1" noTextEdit="1"/>
              </p:cNvSpPr>
              <p:nvPr/>
            </p:nvSpPr>
            <p:spPr>
              <a:xfrm>
                <a:off x="813224" y="2867069"/>
                <a:ext cx="9605394" cy="4585871"/>
              </a:xfrm>
              <a:prstGeom prst="rect">
                <a:avLst/>
              </a:prstGeom>
              <a:blipFill>
                <a:blip r:embed="rId4"/>
                <a:stretch>
                  <a:fillRect l="-508" t="-398" b="-1062"/>
                </a:stretch>
              </a:blipFill>
            </p:spPr>
            <p:txBody>
              <a:bodyPr/>
              <a:lstStyle/>
              <a:p>
                <a:r>
                  <a:rPr lang="vi-VN">
                    <a:noFill/>
                  </a:rPr>
                  <a:t> </a:t>
                </a:r>
              </a:p>
            </p:txBody>
          </p:sp>
        </mc:Fallback>
      </mc:AlternateContent>
      <p:sp>
        <p:nvSpPr>
          <p:cNvPr id="6" name="Hộp Văn bản 5">
            <a:extLst>
              <a:ext uri="{FF2B5EF4-FFF2-40B4-BE49-F238E27FC236}">
                <a16:creationId xmlns:a16="http://schemas.microsoft.com/office/drawing/2014/main" id="{7F00176D-F083-43AD-8DFD-6161E2C22AAF}"/>
              </a:ext>
            </a:extLst>
          </p:cNvPr>
          <p:cNvSpPr txBox="1"/>
          <p:nvPr/>
        </p:nvSpPr>
        <p:spPr>
          <a:xfrm>
            <a:off x="872455" y="2226886"/>
            <a:ext cx="8900719" cy="646331"/>
          </a:xfrm>
          <a:prstGeom prst="rect">
            <a:avLst/>
          </a:prstGeom>
          <a:noFill/>
        </p:spPr>
        <p:txBody>
          <a:bodyPr wrap="square" rtlCol="0">
            <a:spAutoFit/>
          </a:bodyPr>
          <a:lstStyle/>
          <a:p>
            <a:r>
              <a:rPr lang="vi-VN">
                <a:solidFill>
                  <a:srgbClr val="FF0000"/>
                </a:solidFill>
              </a:rPr>
              <a:t>Biểu diễn các ràng buộc</a:t>
            </a:r>
          </a:p>
          <a:p>
            <a:endParaRPr lang="vi-VN"/>
          </a:p>
        </p:txBody>
      </p:sp>
      <p:sp>
        <p:nvSpPr>
          <p:cNvPr id="7" name="Chỗ dành sẵn cho Số hiệu Bản chiếu 6">
            <a:extLst>
              <a:ext uri="{FF2B5EF4-FFF2-40B4-BE49-F238E27FC236}">
                <a16:creationId xmlns:a16="http://schemas.microsoft.com/office/drawing/2014/main" id="{31B7E401-9D2B-471F-BC18-84D5C4EE7311}"/>
              </a:ext>
            </a:extLst>
          </p:cNvPr>
          <p:cNvSpPr>
            <a:spLocks noGrp="1"/>
          </p:cNvSpPr>
          <p:nvPr>
            <p:ph type="sldNum" sz="quarter" idx="12"/>
          </p:nvPr>
        </p:nvSpPr>
        <p:spPr/>
        <p:txBody>
          <a:bodyPr/>
          <a:lstStyle/>
          <a:p>
            <a:fld id="{D63F4886-D31B-426E-B3CD-089FD15D3A5E}" type="slidenum">
              <a:rPr lang="vi-VN" smtClean="0"/>
              <a:t>14</a:t>
            </a:fld>
            <a:endParaRPr lang="vi-VN"/>
          </a:p>
        </p:txBody>
      </p:sp>
    </p:spTree>
    <p:extLst>
      <p:ext uri="{BB962C8B-B14F-4D97-AF65-F5344CB8AC3E}">
        <p14:creationId xmlns:p14="http://schemas.microsoft.com/office/powerpoint/2010/main" val="3929128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rPr>
              <a:t>Modeling the problem</a:t>
            </a:r>
            <a:endParaRPr lang="vi-VN">
              <a:solidFill>
                <a:schemeClr val="bg1"/>
              </a:solidFill>
            </a:endParaRPr>
          </a:p>
          <a:p>
            <a:endParaRPr lang="vi-VN">
              <a:solidFill>
                <a:schemeClr val="bg1"/>
              </a:solidFill>
            </a:endParaRPr>
          </a:p>
        </p:txBody>
      </p:sp>
      <p:sp>
        <p:nvSpPr>
          <p:cNvPr id="6" name="Hộp Văn bản 5">
            <a:extLst>
              <a:ext uri="{FF2B5EF4-FFF2-40B4-BE49-F238E27FC236}">
                <a16:creationId xmlns:a16="http://schemas.microsoft.com/office/drawing/2014/main" id="{95DB03BB-1810-4FE4-BD05-5B8DB109A3DF}"/>
              </a:ext>
            </a:extLst>
          </p:cNvPr>
          <p:cNvSpPr txBox="1"/>
          <p:nvPr/>
        </p:nvSpPr>
        <p:spPr>
          <a:xfrm>
            <a:off x="629174" y="2411692"/>
            <a:ext cx="9555061" cy="369332"/>
          </a:xfrm>
          <a:prstGeom prst="rect">
            <a:avLst/>
          </a:prstGeom>
          <a:noFill/>
        </p:spPr>
        <p:txBody>
          <a:bodyPr wrap="square" rtlCol="0">
            <a:spAutoFit/>
          </a:bodyPr>
          <a:lstStyle/>
          <a:p>
            <a:r>
              <a:rPr lang="en-US">
                <a:solidFill>
                  <a:srgbClr val="FF0000"/>
                </a:solidFill>
              </a:rPr>
              <a:t>Biểu diễn giá trị khoảng cách cần tối </a:t>
            </a:r>
            <a:r>
              <a:rPr lang="vi-VN">
                <a:solidFill>
                  <a:srgbClr val="FF0000"/>
                </a:solidFill>
              </a:rPr>
              <a:t>ư</a:t>
            </a:r>
            <a:r>
              <a:rPr lang="en-US">
                <a:solidFill>
                  <a:srgbClr val="FF0000"/>
                </a:solidFill>
              </a:rPr>
              <a:t>u</a:t>
            </a:r>
            <a:endParaRPr lang="vi-VN">
              <a:solidFill>
                <a:srgbClr val="FF0000"/>
              </a:solidFill>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05B7BFFE-0F3E-4813-8DF4-C73B0C4A03DA}"/>
                  </a:ext>
                </a:extLst>
              </p:cNvPr>
              <p:cNvSpPr txBox="1"/>
              <p:nvPr/>
            </p:nvSpPr>
            <p:spPr>
              <a:xfrm>
                <a:off x="896053" y="2861806"/>
                <a:ext cx="11249637" cy="2862322"/>
              </a:xfrm>
              <a:prstGeom prst="rect">
                <a:avLst/>
              </a:prstGeom>
              <a:noFill/>
            </p:spPr>
            <p:txBody>
              <a:bodyPr wrap="square" rtlCol="0">
                <a:spAutoFit/>
              </a:bodyPr>
              <a:lstStyle/>
              <a:p>
                <a:r>
                  <a:rPr lang="en-US"/>
                  <a:t>Vấn đề : Ta không thể mô hình hóa biến cần tối </a:t>
                </a:r>
                <a:r>
                  <a:rPr lang="vi-VN"/>
                  <a:t>ư</a:t>
                </a:r>
                <a:r>
                  <a:rPr lang="en-US"/>
                  <a:t>u một cách trực tiếp từ giá trị của biến  ràng buộc đ</a:t>
                </a:r>
                <a:r>
                  <a:rPr lang="vi-VN"/>
                  <a:t>ược !</a:t>
                </a:r>
              </a:p>
              <a:p>
                <a:r>
                  <a:rPr lang="vi-VN"/>
                  <a:t>Tức là ta không thể mô hình hóa biến distance cần tối ưu kiểu như:</a:t>
                </a:r>
              </a:p>
              <a:p>
                <a:endParaRPr lang="vi-VN"/>
              </a:p>
              <a:p>
                <a:r>
                  <a:rPr lang="vi-VN"/>
                  <a:t> for i in range (0, rows):</a:t>
                </a:r>
              </a:p>
              <a:p>
                <a:r>
                  <a:rPr lang="vi-VN"/>
                  <a:t>       for k in range(0, columns):</a:t>
                </a:r>
              </a:p>
              <a:p>
                <a:r>
                  <a:rPr lang="vi-VN"/>
                  <a:t>            for j in range (0, columns):</a:t>
                </a:r>
              </a:p>
              <a:p>
                <a:r>
                  <a:rPr lang="vi-VN"/>
                  <a:t>	</a:t>
                </a:r>
                <a14:m>
                  <m:oMath xmlns:m="http://schemas.openxmlformats.org/officeDocument/2006/math">
                    <m:r>
                      <m:rPr>
                        <m:sty m:val="p"/>
                      </m:rPr>
                      <a:rPr lang="vi-VN">
                        <a:latin typeface="Cambria Math" panose="02040503050406030204" pitchFamily="18" charset="0"/>
                      </a:rPr>
                      <m:t>i</m:t>
                    </m:r>
                    <m:r>
                      <m:rPr>
                        <m:sty m:val="p"/>
                      </m:rPr>
                      <a:rPr lang="vi-VN" b="0" i="0" smtClean="0">
                        <a:latin typeface="Cambria Math" panose="02040503050406030204" pitchFamily="18" charset="0"/>
                      </a:rPr>
                      <m:t>f</m:t>
                    </m:r>
                    <m:r>
                      <a:rPr lang="vi-VN" b="0" i="0" smtClean="0">
                        <a:latin typeface="Cambria Math" panose="02040503050406030204" pitchFamily="18" charset="0"/>
                      </a:rPr>
                      <m:t> </m:t>
                    </m:r>
                    <m:r>
                      <m:rPr>
                        <m:sty m:val="p"/>
                      </m:rPr>
                      <a:rPr lang="vi-VN" b="0" i="0" smtClean="0">
                        <a:latin typeface="Cambria Math" panose="02040503050406030204" pitchFamily="18" charset="0"/>
                      </a:rPr>
                      <m:t>matrix</m:t>
                    </m:r>
                    <m:d>
                      <m:dPr>
                        <m:begChr m:val="["/>
                        <m:endChr m:val="]"/>
                        <m:ctrlPr>
                          <a:rPr lang="vi-VN" b="0" i="1" smtClean="0">
                            <a:latin typeface="Cambria Math" panose="02040503050406030204" pitchFamily="18" charset="0"/>
                          </a:rPr>
                        </m:ctrlPr>
                      </m:dPr>
                      <m:e>
                        <m:r>
                          <m:rPr>
                            <m:sty m:val="p"/>
                          </m:rPr>
                          <a:rPr lang="vi-VN" b="0" i="0" smtClean="0">
                            <a:latin typeface="Cambria Math" panose="02040503050406030204" pitchFamily="18" charset="0"/>
                          </a:rPr>
                          <m:t>i</m:t>
                        </m:r>
                      </m:e>
                    </m:d>
                    <m:d>
                      <m:dPr>
                        <m:begChr m:val="["/>
                        <m:endChr m:val="]"/>
                        <m:ctrlPr>
                          <a:rPr lang="vi-VN" b="0" i="1" smtClean="0">
                            <a:latin typeface="Cambria Math" panose="02040503050406030204" pitchFamily="18" charset="0"/>
                          </a:rPr>
                        </m:ctrlPr>
                      </m:dPr>
                      <m:e>
                        <m:r>
                          <m:rPr>
                            <m:sty m:val="p"/>
                          </m:rPr>
                          <a:rPr lang="vi-VN" b="0" i="0" smtClean="0">
                            <a:latin typeface="Cambria Math" panose="02040503050406030204" pitchFamily="18" charset="0"/>
                          </a:rPr>
                          <m:t>k</m:t>
                        </m:r>
                      </m:e>
                    </m:d>
                    <m:r>
                      <a:rPr lang="vi-VN" b="0" i="0" smtClean="0">
                        <a:latin typeface="Cambria Math" panose="02040503050406030204" pitchFamily="18" charset="0"/>
                      </a:rPr>
                      <m:t>==</m:t>
                    </m:r>
                    <m:r>
                      <a:rPr lang="vi-VN" b="0" i="0" smtClean="0">
                        <a:latin typeface="Cambria Math" panose="02040503050406030204" pitchFamily="18" charset="0"/>
                      </a:rPr>
                      <m:t>1</m:t>
                    </m:r>
                    <m:r>
                      <a:rPr lang="vi-VN" b="0" i="0" smtClean="0">
                        <a:latin typeface="Cambria Math" panose="02040503050406030204" pitchFamily="18" charset="0"/>
                      </a:rPr>
                      <m:t> </m:t>
                    </m:r>
                    <m:r>
                      <m:rPr>
                        <m:sty m:val="p"/>
                      </m:rPr>
                      <a:rPr lang="vi-VN" b="0" i="0" smtClean="0">
                        <a:latin typeface="Cambria Math" panose="02040503050406030204" pitchFamily="18" charset="0"/>
                      </a:rPr>
                      <m:t>and</m:t>
                    </m:r>
                    <m:r>
                      <a:rPr lang="vi-VN" b="0" i="0" smtClean="0">
                        <a:latin typeface="Cambria Math" panose="02040503050406030204" pitchFamily="18" charset="0"/>
                      </a:rPr>
                      <m:t> </m:t>
                    </m:r>
                    <m:r>
                      <m:rPr>
                        <m:sty m:val="p"/>
                      </m:rPr>
                      <a:rPr lang="vi-VN" b="0" i="0" smtClean="0">
                        <a:latin typeface="Cambria Math" panose="02040503050406030204" pitchFamily="18" charset="0"/>
                      </a:rPr>
                      <m:t>matrix</m:t>
                    </m:r>
                    <m:d>
                      <m:dPr>
                        <m:begChr m:val="["/>
                        <m:endChr m:val="]"/>
                        <m:ctrlPr>
                          <a:rPr lang="vi-VN" b="0" i="1" smtClean="0">
                            <a:latin typeface="Cambria Math" panose="02040503050406030204" pitchFamily="18" charset="0"/>
                          </a:rPr>
                        </m:ctrlPr>
                      </m:dPr>
                      <m:e>
                        <m:r>
                          <m:rPr>
                            <m:sty m:val="p"/>
                          </m:rPr>
                          <a:rPr lang="vi-VN" b="0" i="0" smtClean="0">
                            <a:latin typeface="Cambria Math" panose="02040503050406030204" pitchFamily="18" charset="0"/>
                          </a:rPr>
                          <m:t>i</m:t>
                        </m:r>
                        <m:r>
                          <a:rPr lang="vi-VN" b="0" i="0" smtClean="0">
                            <a:latin typeface="Cambria Math" panose="02040503050406030204" pitchFamily="18" charset="0"/>
                          </a:rPr>
                          <m:t>+</m:t>
                        </m:r>
                        <m:r>
                          <a:rPr lang="vi-VN" b="0" i="0" smtClean="0">
                            <a:latin typeface="Cambria Math" panose="02040503050406030204" pitchFamily="18" charset="0"/>
                          </a:rPr>
                          <m:t>1</m:t>
                        </m:r>
                      </m:e>
                    </m:d>
                    <m:d>
                      <m:dPr>
                        <m:begChr m:val="["/>
                        <m:endChr m:val="]"/>
                        <m:ctrlPr>
                          <a:rPr lang="vi-VN" b="0" i="1" smtClean="0">
                            <a:latin typeface="Cambria Math" panose="02040503050406030204" pitchFamily="18" charset="0"/>
                          </a:rPr>
                        </m:ctrlPr>
                      </m:dPr>
                      <m:e>
                        <m:r>
                          <m:rPr>
                            <m:sty m:val="p"/>
                          </m:rPr>
                          <a:rPr lang="vi-VN" b="0" i="0" smtClean="0">
                            <a:latin typeface="Cambria Math" panose="02040503050406030204" pitchFamily="18" charset="0"/>
                          </a:rPr>
                          <m:t>j</m:t>
                        </m:r>
                      </m:e>
                    </m:d>
                    <m:r>
                      <a:rPr lang="vi-VN" b="0" i="0" smtClean="0">
                        <a:latin typeface="Cambria Math" panose="02040503050406030204" pitchFamily="18" charset="0"/>
                      </a:rPr>
                      <m:t>==</m:t>
                    </m:r>
                    <m:r>
                      <a:rPr lang="vi-VN" b="0" i="0" smtClean="0">
                        <a:latin typeface="Cambria Math" panose="02040503050406030204" pitchFamily="18" charset="0"/>
                      </a:rPr>
                      <m:t>1</m:t>
                    </m:r>
                    <m:r>
                      <a:rPr lang="vi-VN" b="0" i="0" smtClean="0">
                        <a:latin typeface="Cambria Math" panose="02040503050406030204" pitchFamily="18" charset="0"/>
                      </a:rPr>
                      <m:t>: </m:t>
                    </m:r>
                  </m:oMath>
                </a14:m>
                <a:endParaRPr lang="vi-VN" b="0" i="0">
                  <a:latin typeface="Cambria Math" panose="02040503050406030204" pitchFamily="18" charset="0"/>
                </a:endParaRPr>
              </a:p>
              <a:p>
                <a:r>
                  <a:rPr lang="vi-VN">
                    <a:latin typeface="Cambria Math" panose="02040503050406030204" pitchFamily="18" charset="0"/>
                  </a:rPr>
                  <a:t>		</a:t>
                </a:r>
                <a14:m>
                  <m:oMath xmlns:m="http://schemas.openxmlformats.org/officeDocument/2006/math">
                    <m:r>
                      <m:rPr>
                        <m:sty m:val="p"/>
                      </m:rPr>
                      <a:rPr lang="vi-VN">
                        <a:latin typeface="Cambria Math" panose="02040503050406030204" pitchFamily="18" charset="0"/>
                      </a:rPr>
                      <m:t>distance</m:t>
                    </m:r>
                    <m:r>
                      <a:rPr lang="vi-VN">
                        <a:latin typeface="Cambria Math" panose="02040503050406030204" pitchFamily="18" charset="0"/>
                      </a:rPr>
                      <m:t>+=</m:t>
                    </m:r>
                    <m:r>
                      <m:rPr>
                        <m:sty m:val="p"/>
                      </m:rPr>
                      <a:rPr lang="vi-VN">
                        <a:latin typeface="Cambria Math" panose="02040503050406030204" pitchFamily="18" charset="0"/>
                      </a:rPr>
                      <m:t>d</m:t>
                    </m:r>
                    <m:d>
                      <m:dPr>
                        <m:begChr m:val="["/>
                        <m:endChr m:val="]"/>
                        <m:ctrlPr>
                          <a:rPr lang="vi-VN" i="1">
                            <a:latin typeface="Cambria Math" panose="02040503050406030204" pitchFamily="18" charset="0"/>
                          </a:rPr>
                        </m:ctrlPr>
                      </m:dPr>
                      <m:e>
                        <m:r>
                          <m:rPr>
                            <m:sty m:val="p"/>
                          </m:rPr>
                          <a:rPr lang="vi-VN">
                            <a:latin typeface="Cambria Math" panose="02040503050406030204" pitchFamily="18" charset="0"/>
                          </a:rPr>
                          <m:t>i</m:t>
                        </m:r>
                      </m:e>
                    </m:d>
                    <m:r>
                      <a:rPr lang="vi-VN">
                        <a:latin typeface="Cambria Math" panose="02040503050406030204" pitchFamily="18" charset="0"/>
                      </a:rPr>
                      <m:t>[</m:t>
                    </m:r>
                    <m:r>
                      <m:rPr>
                        <m:sty m:val="p"/>
                      </m:rPr>
                      <a:rPr lang="vi-VN">
                        <a:latin typeface="Cambria Math" panose="02040503050406030204" pitchFamily="18" charset="0"/>
                      </a:rPr>
                      <m:t>j</m:t>
                    </m:r>
                    <m:r>
                      <a:rPr lang="vi-VN">
                        <a:latin typeface="Cambria Math" panose="02040503050406030204" pitchFamily="18" charset="0"/>
                      </a:rPr>
                      <m:t>]</m:t>
                    </m:r>
                  </m:oMath>
                </a14:m>
                <a:endParaRPr lang="vi-VN"/>
              </a:p>
              <a:p>
                <a:endParaRPr lang="vi-VN" b="0" i="0">
                  <a:latin typeface="Cambria Math" panose="02040503050406030204" pitchFamily="18" charset="0"/>
                </a:endParaRPr>
              </a:p>
              <a:p>
                <a:endParaRPr lang="vi-VN" b="0" i="0">
                  <a:latin typeface="Cambria Math" panose="02040503050406030204" pitchFamily="18" charset="0"/>
                </a:endParaRPr>
              </a:p>
            </p:txBody>
          </p:sp>
        </mc:Choice>
        <mc:Fallback xmlns="">
          <p:sp>
            <p:nvSpPr>
              <p:cNvPr id="7" name="Hộp Văn bản 6">
                <a:extLst>
                  <a:ext uri="{FF2B5EF4-FFF2-40B4-BE49-F238E27FC236}">
                    <a16:creationId xmlns:a16="http://schemas.microsoft.com/office/drawing/2014/main" id="{05B7BFFE-0F3E-4813-8DF4-C73B0C4A03DA}"/>
                  </a:ext>
                </a:extLst>
              </p:cNvPr>
              <p:cNvSpPr txBox="1">
                <a:spLocks noRot="1" noChangeAspect="1" noMove="1" noResize="1" noEditPoints="1" noAdjustHandles="1" noChangeArrowheads="1" noChangeShapeType="1" noTextEdit="1"/>
              </p:cNvSpPr>
              <p:nvPr/>
            </p:nvSpPr>
            <p:spPr>
              <a:xfrm>
                <a:off x="896053" y="2861806"/>
                <a:ext cx="11249637" cy="2862322"/>
              </a:xfrm>
              <a:prstGeom prst="rect">
                <a:avLst/>
              </a:prstGeom>
              <a:blipFill>
                <a:blip r:embed="rId4"/>
                <a:stretch>
                  <a:fillRect l="-488" t="-1277"/>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07D65481-DF4D-4789-BADC-A46423439F38}"/>
              </a:ext>
            </a:extLst>
          </p:cNvPr>
          <p:cNvSpPr txBox="1"/>
          <p:nvPr/>
        </p:nvSpPr>
        <p:spPr>
          <a:xfrm>
            <a:off x="1523104" y="6266576"/>
            <a:ext cx="184731" cy="369332"/>
          </a:xfrm>
          <a:prstGeom prst="rect">
            <a:avLst/>
          </a:prstGeom>
          <a:noFill/>
        </p:spPr>
        <p:txBody>
          <a:bodyPr wrap="none" rtlCol="0">
            <a:spAutoFit/>
          </a:bodyPr>
          <a:lstStyle/>
          <a:p>
            <a:endParaRPr lang="vi-VN"/>
          </a:p>
        </p:txBody>
      </p:sp>
      <p:sp>
        <p:nvSpPr>
          <p:cNvPr id="9" name="Hộp Văn bản 8">
            <a:extLst>
              <a:ext uri="{FF2B5EF4-FFF2-40B4-BE49-F238E27FC236}">
                <a16:creationId xmlns:a16="http://schemas.microsoft.com/office/drawing/2014/main" id="{C4D41D83-2328-4873-A2C4-19FA2F7EA915}"/>
              </a:ext>
            </a:extLst>
          </p:cNvPr>
          <p:cNvSpPr txBox="1"/>
          <p:nvPr/>
        </p:nvSpPr>
        <p:spPr>
          <a:xfrm>
            <a:off x="5771383" y="5765903"/>
            <a:ext cx="9791441" cy="461665"/>
          </a:xfrm>
          <a:prstGeom prst="rect">
            <a:avLst/>
          </a:prstGeom>
          <a:noFill/>
        </p:spPr>
        <p:txBody>
          <a:bodyPr wrap="square" rtlCol="0">
            <a:spAutoFit/>
          </a:bodyPr>
          <a:lstStyle/>
          <a:p>
            <a:r>
              <a:rPr lang="vi-VN"/>
              <a:t>Giải quyết như nào </a:t>
            </a:r>
            <a:r>
              <a:rPr lang="vi-VN" sz="2400">
                <a:solidFill>
                  <a:srgbClr val="FF0000"/>
                </a:solidFill>
              </a:rPr>
              <a:t>???</a:t>
            </a:r>
          </a:p>
        </p:txBody>
      </p:sp>
      <p:sp>
        <p:nvSpPr>
          <p:cNvPr id="4" name="Chỗ dành sẵn cho Số hiệu Bản chiếu 3">
            <a:extLst>
              <a:ext uri="{FF2B5EF4-FFF2-40B4-BE49-F238E27FC236}">
                <a16:creationId xmlns:a16="http://schemas.microsoft.com/office/drawing/2014/main" id="{FEC40A7B-ADF9-401A-BEB9-4AAE6D826610}"/>
              </a:ext>
            </a:extLst>
          </p:cNvPr>
          <p:cNvSpPr>
            <a:spLocks noGrp="1"/>
          </p:cNvSpPr>
          <p:nvPr>
            <p:ph type="sldNum" sz="quarter" idx="12"/>
          </p:nvPr>
        </p:nvSpPr>
        <p:spPr/>
        <p:txBody>
          <a:bodyPr/>
          <a:lstStyle/>
          <a:p>
            <a:fld id="{D63F4886-D31B-426E-B3CD-089FD15D3A5E}" type="slidenum">
              <a:rPr lang="vi-VN" smtClean="0"/>
              <a:t>15</a:t>
            </a:fld>
            <a:endParaRPr lang="vi-VN"/>
          </a:p>
        </p:txBody>
      </p:sp>
    </p:spTree>
    <p:extLst>
      <p:ext uri="{BB962C8B-B14F-4D97-AF65-F5344CB8AC3E}">
        <p14:creationId xmlns:p14="http://schemas.microsoft.com/office/powerpoint/2010/main" val="211664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rPr>
              <a:t>Modeling the problem</a:t>
            </a:r>
            <a:endParaRPr lang="vi-VN">
              <a:solidFill>
                <a:schemeClr val="bg1"/>
              </a:solidFill>
            </a:endParaRPr>
          </a:p>
          <a:p>
            <a:endParaRPr lang="vi-VN">
              <a:solidFill>
                <a:schemeClr val="bg1"/>
              </a:solidFill>
            </a:endParaRPr>
          </a:p>
        </p:txBody>
      </p:sp>
      <p:sp>
        <p:nvSpPr>
          <p:cNvPr id="2" name="Hộp Văn bản 1">
            <a:extLst>
              <a:ext uri="{FF2B5EF4-FFF2-40B4-BE49-F238E27FC236}">
                <a16:creationId xmlns:a16="http://schemas.microsoft.com/office/drawing/2014/main" id="{31BE3CB1-F1EF-4641-957E-04D05F44CD8C}"/>
              </a:ext>
            </a:extLst>
          </p:cNvPr>
          <p:cNvSpPr txBox="1"/>
          <p:nvPr/>
        </p:nvSpPr>
        <p:spPr>
          <a:xfrm>
            <a:off x="1166070" y="2820778"/>
            <a:ext cx="8942664" cy="1477328"/>
          </a:xfrm>
          <a:prstGeom prst="rect">
            <a:avLst/>
          </a:prstGeom>
          <a:noFill/>
        </p:spPr>
        <p:txBody>
          <a:bodyPr wrap="square" rtlCol="0">
            <a:spAutoFit/>
          </a:bodyPr>
          <a:lstStyle/>
          <a:p>
            <a:r>
              <a:rPr lang="vi-VN"/>
              <a:t>Ý tưởng của cách giải quyết đó là:</a:t>
            </a:r>
          </a:p>
          <a:p>
            <a:r>
              <a:rPr lang="vi-VN"/>
              <a:t>Tạo ra mảng phụ chứa khoảng cách giữa các kệ trong 2 lần đi liên tiếp nhau!</a:t>
            </a:r>
          </a:p>
          <a:p>
            <a:endParaRPr lang="vi-VN"/>
          </a:p>
          <a:p>
            <a:endParaRPr lang="vi-VN"/>
          </a:p>
          <a:p>
            <a:endParaRPr lang="vi-VN"/>
          </a:p>
        </p:txBody>
      </p:sp>
      <p:sp>
        <p:nvSpPr>
          <p:cNvPr id="4" name="Chỗ dành sẵn cho Số hiệu Bản chiếu 3">
            <a:extLst>
              <a:ext uri="{FF2B5EF4-FFF2-40B4-BE49-F238E27FC236}">
                <a16:creationId xmlns:a16="http://schemas.microsoft.com/office/drawing/2014/main" id="{F7BBA617-9302-409A-90E3-82068FF3A51E}"/>
              </a:ext>
            </a:extLst>
          </p:cNvPr>
          <p:cNvSpPr>
            <a:spLocks noGrp="1"/>
          </p:cNvSpPr>
          <p:nvPr>
            <p:ph type="sldNum" sz="quarter" idx="12"/>
          </p:nvPr>
        </p:nvSpPr>
        <p:spPr/>
        <p:txBody>
          <a:bodyPr/>
          <a:lstStyle/>
          <a:p>
            <a:fld id="{D63F4886-D31B-426E-B3CD-089FD15D3A5E}" type="slidenum">
              <a:rPr lang="vi-VN" smtClean="0"/>
              <a:t>16</a:t>
            </a:fld>
            <a:endParaRPr lang="vi-VN"/>
          </a:p>
        </p:txBody>
      </p:sp>
    </p:spTree>
    <p:extLst>
      <p:ext uri="{BB962C8B-B14F-4D97-AF65-F5344CB8AC3E}">
        <p14:creationId xmlns:p14="http://schemas.microsoft.com/office/powerpoint/2010/main" val="399771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rPr>
              <a:t>Modeling the problem</a:t>
            </a:r>
            <a:endParaRPr lang="vi-VN">
              <a:solidFill>
                <a:schemeClr val="bg1"/>
              </a:solidFill>
            </a:endParaRPr>
          </a:p>
          <a:p>
            <a:endParaRPr lang="vi-VN">
              <a:solidFill>
                <a:schemeClr val="bg1"/>
              </a:solidFill>
            </a:endParaRPr>
          </a:p>
        </p:txBody>
      </p:sp>
      <p:sp>
        <p:nvSpPr>
          <p:cNvPr id="2" name="Hộp Văn bản 1">
            <a:extLst>
              <a:ext uri="{FF2B5EF4-FFF2-40B4-BE49-F238E27FC236}">
                <a16:creationId xmlns:a16="http://schemas.microsoft.com/office/drawing/2014/main" id="{BF549973-D3F2-42DD-8F19-39CDA5213375}"/>
              </a:ext>
            </a:extLst>
          </p:cNvPr>
          <p:cNvSpPr txBox="1"/>
          <p:nvPr/>
        </p:nvSpPr>
        <p:spPr>
          <a:xfrm>
            <a:off x="905164" y="2752436"/>
            <a:ext cx="9513454" cy="369332"/>
          </a:xfrm>
          <a:prstGeom prst="rect">
            <a:avLst/>
          </a:prstGeom>
          <a:noFill/>
        </p:spPr>
        <p:txBody>
          <a:bodyPr wrap="square" rtlCol="0">
            <a:spAutoFit/>
          </a:bodyPr>
          <a:lstStyle/>
          <a:p>
            <a:r>
              <a:rPr lang="vi-VN"/>
              <a:t>Lợi ích của việc trải phẳng ma trận đó là ta có thể tinh được khoảng cách cần di chuyển !</a:t>
            </a:r>
          </a:p>
        </p:txBody>
      </p:sp>
      <p:sp>
        <p:nvSpPr>
          <p:cNvPr id="6" name="Chỗ dành sẵn cho Số hiệu Bản chiếu 5">
            <a:extLst>
              <a:ext uri="{FF2B5EF4-FFF2-40B4-BE49-F238E27FC236}">
                <a16:creationId xmlns:a16="http://schemas.microsoft.com/office/drawing/2014/main" id="{C70B9FDF-2405-4A4B-9B53-9C22E0B6DF80}"/>
              </a:ext>
            </a:extLst>
          </p:cNvPr>
          <p:cNvSpPr>
            <a:spLocks noGrp="1"/>
          </p:cNvSpPr>
          <p:nvPr>
            <p:ph type="sldNum" sz="quarter" idx="12"/>
          </p:nvPr>
        </p:nvSpPr>
        <p:spPr/>
        <p:txBody>
          <a:bodyPr/>
          <a:lstStyle/>
          <a:p>
            <a:fld id="{D63F4886-D31B-426E-B3CD-089FD15D3A5E}" type="slidenum">
              <a:rPr lang="vi-VN" smtClean="0"/>
              <a:t>17</a:t>
            </a:fld>
            <a:endParaRPr lang="vi-VN"/>
          </a:p>
        </p:txBody>
      </p:sp>
    </p:spTree>
    <p:extLst>
      <p:ext uri="{BB962C8B-B14F-4D97-AF65-F5344CB8AC3E}">
        <p14:creationId xmlns:p14="http://schemas.microsoft.com/office/powerpoint/2010/main" val="2009321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369332"/>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Experiment and result</a:t>
            </a:r>
            <a:endParaRPr lang="vi-VN">
              <a:solidFill>
                <a:schemeClr val="bg1"/>
              </a:solidFill>
            </a:endParaRPr>
          </a:p>
        </p:txBody>
      </p:sp>
      <p:sp>
        <p:nvSpPr>
          <p:cNvPr id="2" name="Hộp Văn bản 1">
            <a:extLst>
              <a:ext uri="{FF2B5EF4-FFF2-40B4-BE49-F238E27FC236}">
                <a16:creationId xmlns:a16="http://schemas.microsoft.com/office/drawing/2014/main" id="{4753AD2E-01CF-4A7D-89AF-BD2571CC556F}"/>
              </a:ext>
            </a:extLst>
          </p:cNvPr>
          <p:cNvSpPr txBox="1"/>
          <p:nvPr/>
        </p:nvSpPr>
        <p:spPr>
          <a:xfrm>
            <a:off x="997527" y="2964873"/>
            <a:ext cx="6927273" cy="1477328"/>
          </a:xfrm>
          <a:prstGeom prst="rect">
            <a:avLst/>
          </a:prstGeom>
          <a:noFill/>
        </p:spPr>
        <p:txBody>
          <a:bodyPr wrap="square" rtlCol="0">
            <a:spAutoFit/>
          </a:bodyPr>
          <a:lstStyle/>
          <a:p>
            <a:r>
              <a:rPr lang="en-US"/>
              <a:t>Với số kệ bằng 15 và số sản phẩm bằng 5 dungf th</a:t>
            </a:r>
            <a:r>
              <a:rPr lang="vi-VN"/>
              <a:t>ư</a:t>
            </a:r>
            <a:r>
              <a:rPr lang="en-US"/>
              <a:t> viện choco solver cho ta lời giải tối </a:t>
            </a:r>
            <a:r>
              <a:rPr lang="vi-VN"/>
              <a:t>ư</a:t>
            </a:r>
            <a:r>
              <a:rPr lang="en-US"/>
              <a:t>u trong 10 phút </a:t>
            </a:r>
          </a:p>
          <a:p>
            <a:endParaRPr lang="en-US"/>
          </a:p>
          <a:p>
            <a:r>
              <a:rPr lang="en-US"/>
              <a:t>Với số kệ bằng 20 và số sản phẩm bằng 35 thì choco solver cho lời giải tối </a:t>
            </a:r>
            <a:r>
              <a:rPr lang="vi-VN"/>
              <a:t>ư</a:t>
            </a:r>
            <a:r>
              <a:rPr lang="en-US"/>
              <a:t>u xấp xỉ 60 phút </a:t>
            </a:r>
            <a:r>
              <a:rPr lang="en-US">
                <a:sym typeface="Wingdings" panose="05000000000000000000" pitchFamily="2" charset="2"/>
              </a:rPr>
              <a:t></a:t>
            </a:r>
            <a:endParaRPr lang="en-US"/>
          </a:p>
        </p:txBody>
      </p:sp>
      <p:sp>
        <p:nvSpPr>
          <p:cNvPr id="4" name="Hộp Văn bản 3">
            <a:extLst>
              <a:ext uri="{FF2B5EF4-FFF2-40B4-BE49-F238E27FC236}">
                <a16:creationId xmlns:a16="http://schemas.microsoft.com/office/drawing/2014/main" id="{515E76D5-E873-4650-AEBE-4863669BAB4F}"/>
              </a:ext>
            </a:extLst>
          </p:cNvPr>
          <p:cNvSpPr txBox="1"/>
          <p:nvPr/>
        </p:nvSpPr>
        <p:spPr>
          <a:xfrm>
            <a:off x="1385455" y="5029200"/>
            <a:ext cx="7730836" cy="1200329"/>
          </a:xfrm>
          <a:prstGeom prst="rect">
            <a:avLst/>
          </a:prstGeom>
          <a:noFill/>
        </p:spPr>
        <p:txBody>
          <a:bodyPr wrap="square" rtlCol="0">
            <a:spAutoFit/>
          </a:bodyPr>
          <a:lstStyle/>
          <a:p>
            <a:r>
              <a:rPr lang="en-US"/>
              <a:t>Với số l</a:t>
            </a:r>
            <a:r>
              <a:rPr lang="vi-VN"/>
              <a:t>ượng kệ hàng và sản phẩm trong thực tế có thể lên đến 500 kệ và 5000 sản phẩm thì bài toan có thể không giải quyết được trong thời gian thực tế </a:t>
            </a:r>
            <a:r>
              <a:rPr lang="vi-VN">
                <a:sym typeface="Wingdings" panose="05000000000000000000" pitchFamily="2" charset="2"/>
              </a:rPr>
              <a:t>:(</a:t>
            </a:r>
          </a:p>
          <a:p>
            <a:endParaRPr lang="vi-VN"/>
          </a:p>
        </p:txBody>
      </p:sp>
      <p:sp>
        <p:nvSpPr>
          <p:cNvPr id="7" name="Chỗ dành sẵn cho Số hiệu Bản chiếu 6">
            <a:extLst>
              <a:ext uri="{FF2B5EF4-FFF2-40B4-BE49-F238E27FC236}">
                <a16:creationId xmlns:a16="http://schemas.microsoft.com/office/drawing/2014/main" id="{45DEE399-FE4F-42A4-BD3E-B3FA4F6E796E}"/>
              </a:ext>
            </a:extLst>
          </p:cNvPr>
          <p:cNvSpPr>
            <a:spLocks noGrp="1"/>
          </p:cNvSpPr>
          <p:nvPr>
            <p:ph type="sldNum" sz="quarter" idx="12"/>
          </p:nvPr>
        </p:nvSpPr>
        <p:spPr/>
        <p:txBody>
          <a:bodyPr/>
          <a:lstStyle/>
          <a:p>
            <a:fld id="{D63F4886-D31B-426E-B3CD-089FD15D3A5E}" type="slidenum">
              <a:rPr lang="vi-VN" smtClean="0"/>
              <a:t>18</a:t>
            </a:fld>
            <a:endParaRPr lang="vi-VN"/>
          </a:p>
        </p:txBody>
      </p:sp>
    </p:spTree>
    <p:extLst>
      <p:ext uri="{BB962C8B-B14F-4D97-AF65-F5344CB8AC3E}">
        <p14:creationId xmlns:p14="http://schemas.microsoft.com/office/powerpoint/2010/main" val="437835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Experiment and result</a:t>
            </a:r>
            <a:endParaRPr lang="vi-VN">
              <a:solidFill>
                <a:schemeClr val="bg1"/>
              </a:solidFill>
            </a:endParaRPr>
          </a:p>
          <a:p>
            <a:endParaRPr lang="vi-VN">
              <a:solidFill>
                <a:schemeClr val="bg1"/>
              </a:solidFill>
            </a:endParaRPr>
          </a:p>
        </p:txBody>
      </p:sp>
      <p:sp>
        <p:nvSpPr>
          <p:cNvPr id="2" name="Hộp Văn bản 1">
            <a:extLst>
              <a:ext uri="{FF2B5EF4-FFF2-40B4-BE49-F238E27FC236}">
                <a16:creationId xmlns:a16="http://schemas.microsoft.com/office/drawing/2014/main" id="{BF549973-D3F2-42DD-8F19-39CDA5213375}"/>
              </a:ext>
            </a:extLst>
          </p:cNvPr>
          <p:cNvSpPr txBox="1"/>
          <p:nvPr/>
        </p:nvSpPr>
        <p:spPr>
          <a:xfrm>
            <a:off x="2324100" y="3960213"/>
            <a:ext cx="9513454" cy="738664"/>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Experiment and result</a:t>
            </a:r>
            <a:endParaRPr lang="vi-VN">
              <a:solidFill>
                <a:schemeClr val="bg1"/>
              </a:solidFill>
            </a:endParaRPr>
          </a:p>
          <a:p>
            <a:r>
              <a:rPr lang="vi-VN" sz="2400">
                <a:solidFill>
                  <a:srgbClr val="FF0000"/>
                </a:solidFill>
              </a:rPr>
              <a:t>Solve ???</a:t>
            </a:r>
          </a:p>
        </p:txBody>
      </p:sp>
      <p:sp>
        <p:nvSpPr>
          <p:cNvPr id="6" name="Chỗ dành sẵn cho Số hiệu Bản chiếu 5">
            <a:extLst>
              <a:ext uri="{FF2B5EF4-FFF2-40B4-BE49-F238E27FC236}">
                <a16:creationId xmlns:a16="http://schemas.microsoft.com/office/drawing/2014/main" id="{E60A52F0-54CD-4F81-B130-1B8BC7C5857E}"/>
              </a:ext>
            </a:extLst>
          </p:cNvPr>
          <p:cNvSpPr>
            <a:spLocks noGrp="1"/>
          </p:cNvSpPr>
          <p:nvPr>
            <p:ph type="sldNum" sz="quarter" idx="12"/>
          </p:nvPr>
        </p:nvSpPr>
        <p:spPr/>
        <p:txBody>
          <a:bodyPr/>
          <a:lstStyle/>
          <a:p>
            <a:fld id="{D63F4886-D31B-426E-B3CD-089FD15D3A5E}" type="slidenum">
              <a:rPr lang="vi-VN" smtClean="0"/>
              <a:t>19</a:t>
            </a:fld>
            <a:endParaRPr lang="vi-VN"/>
          </a:p>
        </p:txBody>
      </p:sp>
    </p:spTree>
    <p:extLst>
      <p:ext uri="{BB962C8B-B14F-4D97-AF65-F5344CB8AC3E}">
        <p14:creationId xmlns:p14="http://schemas.microsoft.com/office/powerpoint/2010/main" val="4285779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1" y="3676073"/>
            <a:ext cx="12129240" cy="3181927"/>
          </a:xfrm>
          <a:prstGeom prst="rect">
            <a:avLst/>
          </a:prstGeom>
        </p:spPr>
      </p:pic>
      <p:sp>
        <p:nvSpPr>
          <p:cNvPr id="3" name="Subtitle 2"/>
          <p:cNvSpPr>
            <a:spLocks noGrp="1"/>
          </p:cNvSpPr>
          <p:nvPr>
            <p:ph type="subTitle" idx="1"/>
          </p:nvPr>
        </p:nvSpPr>
        <p:spPr>
          <a:xfrm>
            <a:off x="1905000" y="5029200"/>
            <a:ext cx="8513618" cy="990600"/>
          </a:xfrm>
        </p:spPr>
        <p:txBody>
          <a:bodyPr>
            <a:normAutofit/>
          </a:bodyPr>
          <a:lstStyle/>
          <a:p>
            <a:r>
              <a:rPr lang="en-US" sz="2000" dirty="0" err="1">
                <a:solidFill>
                  <a:schemeClr val="bg2"/>
                </a:solidFill>
              </a:rPr>
              <a:t>SoICT</a:t>
            </a:r>
            <a:r>
              <a:rPr lang="en-US" sz="2000" dirty="0">
                <a:solidFill>
                  <a:schemeClr val="bg2"/>
                </a:solidFill>
              </a:rPr>
              <a:t> - 2020</a:t>
            </a: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stretch>
            <a:fillRect/>
          </a:stretch>
        </p:blipFill>
        <p:spPr>
          <a:xfrm>
            <a:off x="1828800" y="327984"/>
            <a:ext cx="990600" cy="971088"/>
          </a:xfrm>
          <a:prstGeom prst="rect">
            <a:avLst/>
          </a:prstGeom>
        </p:spPr>
      </p:pic>
      <p:sp>
        <p:nvSpPr>
          <p:cNvPr id="7" name="Hộp Văn bản 6">
            <a:extLst>
              <a:ext uri="{FF2B5EF4-FFF2-40B4-BE49-F238E27FC236}">
                <a16:creationId xmlns:a16="http://schemas.microsoft.com/office/drawing/2014/main" id="{FD48117A-DFCA-4058-B2D4-A6566571B269}"/>
              </a:ext>
            </a:extLst>
          </p:cNvPr>
          <p:cNvSpPr txBox="1"/>
          <p:nvPr/>
        </p:nvSpPr>
        <p:spPr>
          <a:xfrm>
            <a:off x="711200" y="1431636"/>
            <a:ext cx="10732655" cy="369332"/>
          </a:xfrm>
          <a:prstGeom prst="rect">
            <a:avLst/>
          </a:prstGeom>
          <a:noFill/>
        </p:spPr>
        <p:txBody>
          <a:bodyPr wrap="square" rtlCol="0">
            <a:spAutoFit/>
          </a:bodyPr>
          <a:lstStyle/>
          <a:p>
            <a:r>
              <a:rPr lang="en-US"/>
              <a:t>Member:</a:t>
            </a:r>
            <a:endParaRPr lang="vi-VN"/>
          </a:p>
        </p:txBody>
      </p:sp>
      <p:sp>
        <p:nvSpPr>
          <p:cNvPr id="9" name="Hộp Văn bản 8">
            <a:extLst>
              <a:ext uri="{FF2B5EF4-FFF2-40B4-BE49-F238E27FC236}">
                <a16:creationId xmlns:a16="http://schemas.microsoft.com/office/drawing/2014/main" id="{EA11B58E-FED4-4EAE-BE1E-66689DABFDB1}"/>
              </a:ext>
            </a:extLst>
          </p:cNvPr>
          <p:cNvSpPr txBox="1"/>
          <p:nvPr/>
        </p:nvSpPr>
        <p:spPr>
          <a:xfrm>
            <a:off x="2586182" y="1431636"/>
            <a:ext cx="5698836" cy="646331"/>
          </a:xfrm>
          <a:prstGeom prst="rect">
            <a:avLst/>
          </a:prstGeom>
          <a:noFill/>
        </p:spPr>
        <p:txBody>
          <a:bodyPr wrap="square" rtlCol="0">
            <a:spAutoFit/>
          </a:bodyPr>
          <a:lstStyle/>
          <a:p>
            <a:r>
              <a:rPr lang="en-US"/>
              <a:t>Đào Hoài Nam – 20173271</a:t>
            </a:r>
            <a:br>
              <a:rPr lang="en-US"/>
            </a:br>
            <a:r>
              <a:rPr lang="en-US"/>
              <a:t>Phạm Thành Đông - 20173020</a:t>
            </a:r>
            <a:endParaRPr lang="vi-VN"/>
          </a:p>
        </p:txBody>
      </p:sp>
      <p:sp>
        <p:nvSpPr>
          <p:cNvPr id="11" name="Hộp Văn bản 10">
            <a:extLst>
              <a:ext uri="{FF2B5EF4-FFF2-40B4-BE49-F238E27FC236}">
                <a16:creationId xmlns:a16="http://schemas.microsoft.com/office/drawing/2014/main" id="{46FB32BE-AC57-4BF3-9811-6DA6C358117B}"/>
              </a:ext>
            </a:extLst>
          </p:cNvPr>
          <p:cNvSpPr txBox="1"/>
          <p:nvPr/>
        </p:nvSpPr>
        <p:spPr>
          <a:xfrm>
            <a:off x="711201" y="2826327"/>
            <a:ext cx="7573818" cy="369332"/>
          </a:xfrm>
          <a:prstGeom prst="rect">
            <a:avLst/>
          </a:prstGeom>
          <a:noFill/>
        </p:spPr>
        <p:txBody>
          <a:bodyPr wrap="square" rtlCol="0">
            <a:spAutoFit/>
          </a:bodyPr>
          <a:lstStyle/>
          <a:p>
            <a:r>
              <a:rPr lang="en-US"/>
              <a:t>Teacher : Phạm Quang Dũng</a:t>
            </a:r>
            <a:endParaRPr lang="vi-VN"/>
          </a:p>
        </p:txBody>
      </p:sp>
      <p:sp>
        <p:nvSpPr>
          <p:cNvPr id="4" name="Chỗ dành sẵn cho Số hiệu Bản chiếu 3">
            <a:extLst>
              <a:ext uri="{FF2B5EF4-FFF2-40B4-BE49-F238E27FC236}">
                <a16:creationId xmlns:a16="http://schemas.microsoft.com/office/drawing/2014/main" id="{05130617-48CB-4BE4-A78F-34C44BA1EB8E}"/>
              </a:ext>
            </a:extLst>
          </p:cNvPr>
          <p:cNvSpPr>
            <a:spLocks noGrp="1"/>
          </p:cNvSpPr>
          <p:nvPr>
            <p:ph type="sldNum" sz="quarter" idx="12"/>
          </p:nvPr>
        </p:nvSpPr>
        <p:spPr/>
        <p:txBody>
          <a:bodyPr/>
          <a:lstStyle/>
          <a:p>
            <a:fld id="{D63F4886-D31B-426E-B3CD-089FD15D3A5E}" type="slidenum">
              <a:rPr lang="vi-VN" smtClean="0"/>
              <a:t>2</a:t>
            </a:fld>
            <a:endParaRPr lang="vi-VN"/>
          </a:p>
        </p:txBody>
      </p:sp>
    </p:spTree>
    <p:extLst>
      <p:ext uri="{BB962C8B-B14F-4D97-AF65-F5344CB8AC3E}">
        <p14:creationId xmlns:p14="http://schemas.microsoft.com/office/powerpoint/2010/main" val="4292936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Experiment and result</a:t>
            </a:r>
            <a:endParaRPr lang="vi-VN">
              <a:solidFill>
                <a:schemeClr val="bg1"/>
              </a:solidFill>
            </a:endParaRPr>
          </a:p>
          <a:p>
            <a:endParaRPr lang="vi-VN">
              <a:solidFill>
                <a:schemeClr val="bg1"/>
              </a:solidFill>
            </a:endParaRPr>
          </a:p>
        </p:txBody>
      </p:sp>
      <p:sp>
        <p:nvSpPr>
          <p:cNvPr id="4" name="Hộp Văn bản 3">
            <a:extLst>
              <a:ext uri="{FF2B5EF4-FFF2-40B4-BE49-F238E27FC236}">
                <a16:creationId xmlns:a16="http://schemas.microsoft.com/office/drawing/2014/main" id="{FD8E7664-0EC1-4B44-BCF7-9123A02BB19D}"/>
              </a:ext>
            </a:extLst>
          </p:cNvPr>
          <p:cNvSpPr txBox="1"/>
          <p:nvPr/>
        </p:nvSpPr>
        <p:spPr>
          <a:xfrm>
            <a:off x="868218" y="2536980"/>
            <a:ext cx="7934036" cy="1200329"/>
          </a:xfrm>
          <a:prstGeom prst="rect">
            <a:avLst/>
          </a:prstGeom>
          <a:noFill/>
        </p:spPr>
        <p:txBody>
          <a:bodyPr wrap="square" rtlCol="0">
            <a:spAutoFit/>
          </a:bodyPr>
          <a:lstStyle/>
          <a:p>
            <a:r>
              <a:rPr lang="en-US" sz="2400"/>
              <a:t>Thay vì đ</a:t>
            </a:r>
            <a:r>
              <a:rPr lang="vi-VN" sz="2400"/>
              <a:t>ư</a:t>
            </a:r>
            <a:r>
              <a:rPr lang="en-US" sz="2400"/>
              <a:t>a ra lời giải tối </a:t>
            </a:r>
            <a:r>
              <a:rPr lang="vi-VN" sz="2400"/>
              <a:t>ư</a:t>
            </a:r>
            <a:r>
              <a:rPr lang="en-US" sz="2400"/>
              <a:t>u toàn cục trong thời gian gần như là không t</a:t>
            </a:r>
            <a:r>
              <a:rPr lang="vi-VN" sz="2400"/>
              <a:t>ưởng, ta đưa ra lời giải chấp nhận được trong thời gian chấp nhận được !</a:t>
            </a:r>
          </a:p>
        </p:txBody>
      </p:sp>
      <p:sp>
        <p:nvSpPr>
          <p:cNvPr id="6" name="Hộp Văn bản 5">
            <a:extLst>
              <a:ext uri="{FF2B5EF4-FFF2-40B4-BE49-F238E27FC236}">
                <a16:creationId xmlns:a16="http://schemas.microsoft.com/office/drawing/2014/main" id="{D1EBF7E3-80D4-47A6-8A4C-505CCC20D182}"/>
              </a:ext>
            </a:extLst>
          </p:cNvPr>
          <p:cNvSpPr txBox="1"/>
          <p:nvPr/>
        </p:nvSpPr>
        <p:spPr>
          <a:xfrm>
            <a:off x="1219200" y="4147127"/>
            <a:ext cx="8432800" cy="369332"/>
          </a:xfrm>
          <a:prstGeom prst="rect">
            <a:avLst/>
          </a:prstGeom>
          <a:noFill/>
        </p:spPr>
        <p:txBody>
          <a:bodyPr wrap="square" rtlCol="0">
            <a:spAutoFit/>
          </a:bodyPr>
          <a:lstStyle/>
          <a:p>
            <a:r>
              <a:rPr lang="en-US"/>
              <a:t>Sử dụng thuật toán </a:t>
            </a:r>
            <a:r>
              <a:rPr lang="en-US">
                <a:solidFill>
                  <a:srgbClr val="FF0000"/>
                </a:solidFill>
              </a:rPr>
              <a:t>Local search </a:t>
            </a:r>
            <a:r>
              <a:rPr lang="en-US"/>
              <a:t>và </a:t>
            </a:r>
            <a:r>
              <a:rPr lang="en-US">
                <a:solidFill>
                  <a:srgbClr val="FF0000"/>
                </a:solidFill>
              </a:rPr>
              <a:t>thuật giải di truyền !</a:t>
            </a:r>
            <a:endParaRPr lang="vi-VN">
              <a:solidFill>
                <a:srgbClr val="FF0000"/>
              </a:solidFill>
            </a:endParaRPr>
          </a:p>
        </p:txBody>
      </p:sp>
      <p:sp>
        <p:nvSpPr>
          <p:cNvPr id="7" name="Chỗ dành sẵn cho Số hiệu Bản chiếu 6">
            <a:extLst>
              <a:ext uri="{FF2B5EF4-FFF2-40B4-BE49-F238E27FC236}">
                <a16:creationId xmlns:a16="http://schemas.microsoft.com/office/drawing/2014/main" id="{79BE14F6-CA52-4EE3-A549-D21445AD1D44}"/>
              </a:ext>
            </a:extLst>
          </p:cNvPr>
          <p:cNvSpPr>
            <a:spLocks noGrp="1"/>
          </p:cNvSpPr>
          <p:nvPr>
            <p:ph type="sldNum" sz="quarter" idx="12"/>
          </p:nvPr>
        </p:nvSpPr>
        <p:spPr/>
        <p:txBody>
          <a:bodyPr/>
          <a:lstStyle/>
          <a:p>
            <a:fld id="{D63F4886-D31B-426E-B3CD-089FD15D3A5E}" type="slidenum">
              <a:rPr lang="vi-VN" smtClean="0"/>
              <a:t>20</a:t>
            </a:fld>
            <a:endParaRPr lang="vi-VN"/>
          </a:p>
        </p:txBody>
      </p:sp>
    </p:spTree>
    <p:extLst>
      <p:ext uri="{BB962C8B-B14F-4D97-AF65-F5344CB8AC3E}">
        <p14:creationId xmlns:p14="http://schemas.microsoft.com/office/powerpoint/2010/main" val="3115521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Thuật giải di truyền</a:t>
            </a:r>
            <a:endParaRPr lang="vi-VN">
              <a:solidFill>
                <a:schemeClr val="bg1"/>
              </a:solidFill>
            </a:endParaRPr>
          </a:p>
          <a:p>
            <a:endParaRPr lang="vi-VN">
              <a:solidFill>
                <a:schemeClr val="bg1"/>
              </a:solidFill>
            </a:endParaRPr>
          </a:p>
        </p:txBody>
      </p:sp>
      <p:sp>
        <p:nvSpPr>
          <p:cNvPr id="4" name="Hộp Văn bản 3">
            <a:extLst>
              <a:ext uri="{FF2B5EF4-FFF2-40B4-BE49-F238E27FC236}">
                <a16:creationId xmlns:a16="http://schemas.microsoft.com/office/drawing/2014/main" id="{FD8E7664-0EC1-4B44-BCF7-9123A02BB19D}"/>
              </a:ext>
            </a:extLst>
          </p:cNvPr>
          <p:cNvSpPr txBox="1"/>
          <p:nvPr/>
        </p:nvSpPr>
        <p:spPr>
          <a:xfrm>
            <a:off x="868218" y="2536980"/>
            <a:ext cx="7934036" cy="1569660"/>
          </a:xfrm>
          <a:prstGeom prst="rect">
            <a:avLst/>
          </a:prstGeom>
          <a:noFill/>
        </p:spPr>
        <p:txBody>
          <a:bodyPr wrap="square" rtlCol="0">
            <a:spAutoFit/>
          </a:bodyPr>
          <a:lstStyle/>
          <a:p>
            <a:r>
              <a:rPr lang="en-US" sz="2400"/>
              <a:t>Mỗi lộ trình là một chuỗi gen</a:t>
            </a:r>
          </a:p>
          <a:p>
            <a:endParaRPr lang="en-US" sz="2400"/>
          </a:p>
          <a:p>
            <a:endParaRPr lang="en-US" sz="2400"/>
          </a:p>
          <a:p>
            <a:r>
              <a:rPr lang="en-US" sz="2400"/>
              <a:t>Hàm đánh giá fitness</a:t>
            </a:r>
            <a:endParaRPr lang="vi-VN" sz="2400"/>
          </a:p>
        </p:txBody>
      </p:sp>
      <p:sp>
        <p:nvSpPr>
          <p:cNvPr id="7" name="Chỗ dành sẵn cho Số hiệu Bản chiếu 6">
            <a:extLst>
              <a:ext uri="{FF2B5EF4-FFF2-40B4-BE49-F238E27FC236}">
                <a16:creationId xmlns:a16="http://schemas.microsoft.com/office/drawing/2014/main" id="{C0440FE0-08F3-48A9-A5EC-CEB6B41D56D1}"/>
              </a:ext>
            </a:extLst>
          </p:cNvPr>
          <p:cNvSpPr>
            <a:spLocks noGrp="1"/>
          </p:cNvSpPr>
          <p:nvPr>
            <p:ph type="sldNum" sz="quarter" idx="12"/>
          </p:nvPr>
        </p:nvSpPr>
        <p:spPr/>
        <p:txBody>
          <a:bodyPr/>
          <a:lstStyle/>
          <a:p>
            <a:fld id="{D63F4886-D31B-426E-B3CD-089FD15D3A5E}" type="slidenum">
              <a:rPr lang="vi-VN" smtClean="0"/>
              <a:t>21</a:t>
            </a:fld>
            <a:endParaRPr lang="vi-VN"/>
          </a:p>
        </p:txBody>
      </p:sp>
    </p:spTree>
    <p:extLst>
      <p:ext uri="{BB962C8B-B14F-4D97-AF65-F5344CB8AC3E}">
        <p14:creationId xmlns:p14="http://schemas.microsoft.com/office/powerpoint/2010/main" val="1582945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Thuật giải di truyền</a:t>
            </a:r>
            <a:endParaRPr lang="vi-VN">
              <a:solidFill>
                <a:schemeClr val="bg1"/>
              </a:solidFill>
            </a:endParaRPr>
          </a:p>
          <a:p>
            <a:endParaRPr lang="vi-VN">
              <a:solidFill>
                <a:schemeClr val="bg1"/>
              </a:solidFill>
            </a:endParaRPr>
          </a:p>
        </p:txBody>
      </p:sp>
      <p:sp>
        <p:nvSpPr>
          <p:cNvPr id="4" name="Hộp Văn bản 3">
            <a:extLst>
              <a:ext uri="{FF2B5EF4-FFF2-40B4-BE49-F238E27FC236}">
                <a16:creationId xmlns:a16="http://schemas.microsoft.com/office/drawing/2014/main" id="{FD8E7664-0EC1-4B44-BCF7-9123A02BB19D}"/>
              </a:ext>
            </a:extLst>
          </p:cNvPr>
          <p:cNvSpPr txBox="1"/>
          <p:nvPr/>
        </p:nvSpPr>
        <p:spPr>
          <a:xfrm>
            <a:off x="868218" y="2536980"/>
            <a:ext cx="7934036" cy="830997"/>
          </a:xfrm>
          <a:prstGeom prst="rect">
            <a:avLst/>
          </a:prstGeom>
          <a:noFill/>
        </p:spPr>
        <p:txBody>
          <a:bodyPr wrap="square" rtlCol="0">
            <a:spAutoFit/>
          </a:bodyPr>
          <a:lstStyle/>
          <a:p>
            <a:r>
              <a:rPr lang="en-US" sz="2400"/>
              <a:t>Thuật giải di truyền</a:t>
            </a:r>
          </a:p>
          <a:p>
            <a:endParaRPr lang="vi-VN" sz="2400"/>
          </a:p>
        </p:txBody>
      </p:sp>
      <p:sp>
        <p:nvSpPr>
          <p:cNvPr id="6" name="Hộp Văn bản 5">
            <a:extLst>
              <a:ext uri="{FF2B5EF4-FFF2-40B4-BE49-F238E27FC236}">
                <a16:creationId xmlns:a16="http://schemas.microsoft.com/office/drawing/2014/main" id="{D1EBF7E3-80D4-47A6-8A4C-505CCC20D182}"/>
              </a:ext>
            </a:extLst>
          </p:cNvPr>
          <p:cNvSpPr txBox="1"/>
          <p:nvPr/>
        </p:nvSpPr>
        <p:spPr>
          <a:xfrm>
            <a:off x="935114" y="3605102"/>
            <a:ext cx="8432800" cy="2585323"/>
          </a:xfrm>
          <a:prstGeom prst="rect">
            <a:avLst/>
          </a:prstGeom>
          <a:noFill/>
        </p:spPr>
        <p:txBody>
          <a:bodyPr wrap="square" rtlCol="0">
            <a:spAutoFit/>
          </a:bodyPr>
          <a:lstStyle/>
          <a:p>
            <a:r>
              <a:rPr lang="en-US">
                <a:solidFill>
                  <a:srgbClr val="FF0000"/>
                </a:solidFill>
                <a:latin typeface="Arial" panose="020B0604020202020204" pitchFamily="34" charset="0"/>
                <a:cs typeface="Arial" panose="020B0604020202020204" pitchFamily="34" charset="0"/>
              </a:rPr>
              <a:t>Ý t</a:t>
            </a:r>
            <a:r>
              <a:rPr lang="vi-VN">
                <a:solidFill>
                  <a:srgbClr val="FF0000"/>
                </a:solidFill>
                <a:latin typeface="Arial" panose="020B0604020202020204" pitchFamily="34" charset="0"/>
                <a:cs typeface="Arial" panose="020B0604020202020204" pitchFamily="34" charset="0"/>
              </a:rPr>
              <a:t>ư</a:t>
            </a:r>
            <a:r>
              <a:rPr lang="en-US">
                <a:solidFill>
                  <a:srgbClr val="FF0000"/>
                </a:solidFill>
                <a:latin typeface="Arial" panose="020B0604020202020204" pitchFamily="34" charset="0"/>
                <a:cs typeface="Arial" panose="020B0604020202020204" pitchFamily="34" charset="0"/>
              </a:rPr>
              <a:t>ởng : </a:t>
            </a:r>
          </a:p>
          <a:p>
            <a:r>
              <a:rPr lang="en-US">
                <a:solidFill>
                  <a:srgbClr val="FF0000"/>
                </a:solidFill>
                <a:latin typeface="Arial" panose="020B0604020202020204" pitchFamily="34" charset="0"/>
                <a:cs typeface="Arial" panose="020B0604020202020204" pitchFamily="34" charset="0"/>
              </a:rPr>
              <a:t>Sinh ngẫu nhiên các lộ trình đi qua các kệ hàng rồi trở lại vị trí xuất phát (sinh chuỗi gen )</a:t>
            </a:r>
          </a:p>
          <a:p>
            <a:endParaRPr lang="en-US">
              <a:solidFill>
                <a:srgbClr val="FF0000"/>
              </a:solidFill>
              <a:latin typeface="Arial" panose="020B0604020202020204" pitchFamily="34" charset="0"/>
              <a:cs typeface="Arial" panose="020B0604020202020204" pitchFamily="34" charset="0"/>
            </a:endParaRPr>
          </a:p>
          <a:p>
            <a:r>
              <a:rPr lang="en-US">
                <a:solidFill>
                  <a:srgbClr val="FF0000"/>
                </a:solidFill>
                <a:latin typeface="Arial" panose="020B0604020202020204" pitchFamily="34" charset="0"/>
                <a:cs typeface="Arial" panose="020B0604020202020204" pitchFamily="34" charset="0"/>
              </a:rPr>
              <a:t>Chọn ra các lộ trình thoả mãn điều kiện ban đầu : đáp ứng số l</a:t>
            </a:r>
            <a:r>
              <a:rPr lang="vi-VN">
                <a:solidFill>
                  <a:srgbClr val="FF0000"/>
                </a:solidFill>
                <a:latin typeface="Arial" panose="020B0604020202020204" pitchFamily="34" charset="0"/>
                <a:cs typeface="Arial" panose="020B0604020202020204" pitchFamily="34" charset="0"/>
              </a:rPr>
              <a:t>ư</a:t>
            </a:r>
            <a:r>
              <a:rPr lang="en-US">
                <a:solidFill>
                  <a:srgbClr val="FF0000"/>
                </a:solidFill>
                <a:latin typeface="Arial" panose="020B0604020202020204" pitchFamily="34" charset="0"/>
                <a:cs typeface="Arial" panose="020B0604020202020204" pitchFamily="34" charset="0"/>
              </a:rPr>
              <a:t>ợng hàng cần thiết và không trùng lặp các kệ hang</a:t>
            </a:r>
          </a:p>
          <a:p>
            <a:endParaRPr lang="en-US">
              <a:solidFill>
                <a:srgbClr val="FF0000"/>
              </a:solidFill>
              <a:latin typeface="Arial" panose="020B0604020202020204" pitchFamily="34" charset="0"/>
              <a:cs typeface="Arial" panose="020B0604020202020204" pitchFamily="34" charset="0"/>
            </a:endParaRPr>
          </a:p>
          <a:p>
            <a:r>
              <a:rPr lang="en-US">
                <a:solidFill>
                  <a:srgbClr val="FF0000"/>
                </a:solidFill>
                <a:latin typeface="Arial" panose="020B0604020202020204" pitchFamily="34" charset="0"/>
                <a:cs typeface="Arial" panose="020B0604020202020204" pitchFamily="34" charset="0"/>
              </a:rPr>
              <a:t>Tiến hành lai ghép các chuỗi gen, lặp lại các b</a:t>
            </a:r>
            <a:r>
              <a:rPr lang="vi-VN">
                <a:solidFill>
                  <a:srgbClr val="FF0000"/>
                </a:solidFill>
                <a:latin typeface="Arial" panose="020B0604020202020204" pitchFamily="34" charset="0"/>
                <a:cs typeface="Arial" panose="020B0604020202020204" pitchFamily="34" charset="0"/>
              </a:rPr>
              <a:t>ư</a:t>
            </a:r>
            <a:r>
              <a:rPr lang="en-US">
                <a:solidFill>
                  <a:srgbClr val="FF0000"/>
                </a:solidFill>
                <a:latin typeface="Arial" panose="020B0604020202020204" pitchFamily="34" charset="0"/>
                <a:cs typeface="Arial" panose="020B0604020202020204" pitchFamily="34" charset="0"/>
              </a:rPr>
              <a:t>ớc để tìm ra lộ trình gần tối </a:t>
            </a:r>
            <a:r>
              <a:rPr lang="vi-VN">
                <a:solidFill>
                  <a:srgbClr val="FF0000"/>
                </a:solidFill>
                <a:latin typeface="Arial" panose="020B0604020202020204" pitchFamily="34" charset="0"/>
                <a:cs typeface="Arial" panose="020B0604020202020204" pitchFamily="34" charset="0"/>
              </a:rPr>
              <a:t>ư</a:t>
            </a:r>
            <a:r>
              <a:rPr lang="en-US">
                <a:solidFill>
                  <a:srgbClr val="FF0000"/>
                </a:solidFill>
                <a:latin typeface="Arial" panose="020B0604020202020204" pitchFamily="34" charset="0"/>
                <a:cs typeface="Arial" panose="020B0604020202020204" pitchFamily="34" charset="0"/>
              </a:rPr>
              <a:t>u nhất</a:t>
            </a:r>
            <a:endParaRPr lang="vi-VN">
              <a:solidFill>
                <a:srgbClr val="FF0000"/>
              </a:solidFill>
              <a:latin typeface="Arial" panose="020B0604020202020204" pitchFamily="34" charset="0"/>
              <a:cs typeface="Arial" panose="020B0604020202020204" pitchFamily="34" charset="0"/>
            </a:endParaRPr>
          </a:p>
        </p:txBody>
      </p:sp>
      <p:sp>
        <p:nvSpPr>
          <p:cNvPr id="7" name="Chỗ dành sẵn cho Số hiệu Bản chiếu 6">
            <a:extLst>
              <a:ext uri="{FF2B5EF4-FFF2-40B4-BE49-F238E27FC236}">
                <a16:creationId xmlns:a16="http://schemas.microsoft.com/office/drawing/2014/main" id="{C0440FE0-08F3-48A9-A5EC-CEB6B41D56D1}"/>
              </a:ext>
            </a:extLst>
          </p:cNvPr>
          <p:cNvSpPr>
            <a:spLocks noGrp="1"/>
          </p:cNvSpPr>
          <p:nvPr>
            <p:ph type="sldNum" sz="quarter" idx="12"/>
          </p:nvPr>
        </p:nvSpPr>
        <p:spPr/>
        <p:txBody>
          <a:bodyPr/>
          <a:lstStyle/>
          <a:p>
            <a:fld id="{D63F4886-D31B-426E-B3CD-089FD15D3A5E}" type="slidenum">
              <a:rPr lang="vi-VN" smtClean="0"/>
              <a:t>22</a:t>
            </a:fld>
            <a:endParaRPr lang="vi-VN"/>
          </a:p>
        </p:txBody>
      </p:sp>
    </p:spTree>
    <p:extLst>
      <p:ext uri="{BB962C8B-B14F-4D97-AF65-F5344CB8AC3E}">
        <p14:creationId xmlns:p14="http://schemas.microsoft.com/office/powerpoint/2010/main" val="3912971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Thuật giải di truyền</a:t>
            </a:r>
            <a:endParaRPr lang="vi-VN">
              <a:solidFill>
                <a:schemeClr val="bg1"/>
              </a:solidFill>
            </a:endParaRPr>
          </a:p>
          <a:p>
            <a:endParaRPr lang="vi-VN">
              <a:solidFill>
                <a:schemeClr val="bg1"/>
              </a:solidFill>
            </a:endParaRPr>
          </a:p>
        </p:txBody>
      </p:sp>
      <p:sp>
        <p:nvSpPr>
          <p:cNvPr id="4" name="Hộp Văn bản 3">
            <a:extLst>
              <a:ext uri="{FF2B5EF4-FFF2-40B4-BE49-F238E27FC236}">
                <a16:creationId xmlns:a16="http://schemas.microsoft.com/office/drawing/2014/main" id="{FD8E7664-0EC1-4B44-BCF7-9123A02BB19D}"/>
              </a:ext>
            </a:extLst>
          </p:cNvPr>
          <p:cNvSpPr txBox="1"/>
          <p:nvPr/>
        </p:nvSpPr>
        <p:spPr>
          <a:xfrm>
            <a:off x="157018" y="2774105"/>
            <a:ext cx="7934036" cy="3416320"/>
          </a:xfrm>
          <a:prstGeom prst="rect">
            <a:avLst/>
          </a:prstGeom>
          <a:noFill/>
        </p:spPr>
        <p:txBody>
          <a:bodyPr wrap="square" rtlCol="0">
            <a:spAutoFit/>
          </a:bodyPr>
          <a:lstStyle/>
          <a:p>
            <a:r>
              <a:rPr lang="en-US" sz="2400"/>
              <a:t>Hàm sinh chuỗi gen</a:t>
            </a:r>
          </a:p>
          <a:p>
            <a:endParaRPr lang="en-US" sz="2400"/>
          </a:p>
          <a:p>
            <a:r>
              <a:rPr lang="en-US" sz="2400"/>
              <a:t>int random_num(int start, int end)</a:t>
            </a:r>
          </a:p>
          <a:p>
            <a:r>
              <a:rPr lang="en-US" sz="2400"/>
              <a:t>{</a:t>
            </a:r>
          </a:p>
          <a:p>
            <a:r>
              <a:rPr lang="en-US" sz="2400"/>
              <a:t>    int range = (end - start) + 1;</a:t>
            </a:r>
          </a:p>
          <a:p>
            <a:r>
              <a:rPr lang="en-US" sz="2400"/>
              <a:t>    int random_int = start + (rand() % range);</a:t>
            </a:r>
          </a:p>
          <a:p>
            <a:r>
              <a:rPr lang="en-US" sz="2400"/>
              <a:t>    return random_int;</a:t>
            </a:r>
          </a:p>
          <a:p>
            <a:r>
              <a:rPr lang="en-US" sz="2400"/>
              <a:t>}</a:t>
            </a:r>
          </a:p>
          <a:p>
            <a:endParaRPr lang="vi-VN" sz="2400"/>
          </a:p>
        </p:txBody>
      </p:sp>
      <p:sp>
        <p:nvSpPr>
          <p:cNvPr id="6" name="Hộp Văn bản 5">
            <a:extLst>
              <a:ext uri="{FF2B5EF4-FFF2-40B4-BE49-F238E27FC236}">
                <a16:creationId xmlns:a16="http://schemas.microsoft.com/office/drawing/2014/main" id="{D1EBF7E3-80D4-47A6-8A4C-505CCC20D182}"/>
              </a:ext>
            </a:extLst>
          </p:cNvPr>
          <p:cNvSpPr txBox="1"/>
          <p:nvPr/>
        </p:nvSpPr>
        <p:spPr>
          <a:xfrm>
            <a:off x="935114" y="3605102"/>
            <a:ext cx="8432800" cy="369332"/>
          </a:xfrm>
          <a:prstGeom prst="rect">
            <a:avLst/>
          </a:prstGeom>
          <a:noFill/>
        </p:spPr>
        <p:txBody>
          <a:bodyPr wrap="square" rtlCol="0">
            <a:spAutoFit/>
          </a:bodyPr>
          <a:lstStyle/>
          <a:p>
            <a:endParaRPr lang="vi-VN">
              <a:solidFill>
                <a:srgbClr val="FF0000"/>
              </a:solidFill>
              <a:latin typeface="Arial" panose="020B0604020202020204" pitchFamily="34" charset="0"/>
              <a:cs typeface="Arial" panose="020B0604020202020204" pitchFamily="34" charset="0"/>
            </a:endParaRPr>
          </a:p>
        </p:txBody>
      </p:sp>
      <p:sp>
        <p:nvSpPr>
          <p:cNvPr id="7" name="Chỗ dành sẵn cho Số hiệu Bản chiếu 6">
            <a:extLst>
              <a:ext uri="{FF2B5EF4-FFF2-40B4-BE49-F238E27FC236}">
                <a16:creationId xmlns:a16="http://schemas.microsoft.com/office/drawing/2014/main" id="{2FB2EA95-BCA4-4C41-A01F-0427F5F2BBA3}"/>
              </a:ext>
            </a:extLst>
          </p:cNvPr>
          <p:cNvSpPr>
            <a:spLocks noGrp="1"/>
          </p:cNvSpPr>
          <p:nvPr>
            <p:ph type="sldNum" sz="quarter" idx="12"/>
          </p:nvPr>
        </p:nvSpPr>
        <p:spPr/>
        <p:txBody>
          <a:bodyPr/>
          <a:lstStyle/>
          <a:p>
            <a:fld id="{D63F4886-D31B-426E-B3CD-089FD15D3A5E}" type="slidenum">
              <a:rPr lang="vi-VN" smtClean="0"/>
              <a:t>23</a:t>
            </a:fld>
            <a:endParaRPr lang="vi-VN"/>
          </a:p>
        </p:txBody>
      </p:sp>
    </p:spTree>
    <p:extLst>
      <p:ext uri="{BB962C8B-B14F-4D97-AF65-F5344CB8AC3E}">
        <p14:creationId xmlns:p14="http://schemas.microsoft.com/office/powerpoint/2010/main" val="2521646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Thuật giải di truyền</a:t>
            </a:r>
            <a:endParaRPr lang="vi-VN">
              <a:solidFill>
                <a:schemeClr val="bg1"/>
              </a:solidFill>
            </a:endParaRPr>
          </a:p>
          <a:p>
            <a:endParaRPr lang="vi-VN">
              <a:solidFill>
                <a:schemeClr val="bg1"/>
              </a:solidFill>
            </a:endParaRPr>
          </a:p>
        </p:txBody>
      </p:sp>
      <p:sp>
        <p:nvSpPr>
          <p:cNvPr id="4" name="Hộp Văn bản 3">
            <a:extLst>
              <a:ext uri="{FF2B5EF4-FFF2-40B4-BE49-F238E27FC236}">
                <a16:creationId xmlns:a16="http://schemas.microsoft.com/office/drawing/2014/main" id="{FD8E7664-0EC1-4B44-BCF7-9123A02BB19D}"/>
              </a:ext>
            </a:extLst>
          </p:cNvPr>
          <p:cNvSpPr txBox="1"/>
          <p:nvPr/>
        </p:nvSpPr>
        <p:spPr>
          <a:xfrm>
            <a:off x="157018" y="2465016"/>
            <a:ext cx="8513618" cy="3539430"/>
          </a:xfrm>
          <a:prstGeom prst="rect">
            <a:avLst/>
          </a:prstGeom>
          <a:noFill/>
        </p:spPr>
        <p:txBody>
          <a:bodyPr wrap="square" rtlCol="0">
            <a:spAutoFit/>
          </a:bodyPr>
          <a:lstStyle/>
          <a:p>
            <a:pPr lvl="0"/>
            <a:r>
              <a:rPr lang="en-US" sz="2400">
                <a:solidFill>
                  <a:prstClr val="black"/>
                </a:solidFill>
              </a:rPr>
              <a:t>Hàm lai ghép và đột biến :</a:t>
            </a:r>
          </a:p>
          <a:p>
            <a:pPr lvl="0"/>
            <a:r>
              <a:rPr lang="en-US" sz="1100">
                <a:solidFill>
                  <a:prstClr val="black"/>
                </a:solidFill>
              </a:rPr>
              <a:t>Individual Individual::mate(Individual par2)</a:t>
            </a:r>
          </a:p>
          <a:p>
            <a:pPr lvl="0"/>
            <a:r>
              <a:rPr lang="en-US" sz="1100">
                <a:solidFill>
                  <a:prstClr val="black"/>
                </a:solidFill>
              </a:rPr>
              <a:t>{</a:t>
            </a:r>
          </a:p>
          <a:p>
            <a:pPr lvl="0"/>
            <a:r>
              <a:rPr lang="en-US" sz="1100">
                <a:solidFill>
                  <a:prstClr val="black"/>
                </a:solidFill>
              </a:rPr>
              <a:t>    vector&lt;int&gt; child_chromosome;//tao chuoi gen con</a:t>
            </a:r>
          </a:p>
          <a:p>
            <a:pPr lvl="0"/>
            <a:r>
              <a:rPr lang="en-US" sz="1100">
                <a:solidFill>
                  <a:prstClr val="black"/>
                </a:solidFill>
              </a:rPr>
              <a:t>    int len = chromosome.size();</a:t>
            </a:r>
          </a:p>
          <a:p>
            <a:pPr lvl="0"/>
            <a:r>
              <a:rPr lang="en-US" sz="1100">
                <a:solidFill>
                  <a:prstClr val="black"/>
                </a:solidFill>
              </a:rPr>
              <a:t>    for (int i = 0; i &lt; len; i++)</a:t>
            </a:r>
          </a:p>
          <a:p>
            <a:pPr lvl="0"/>
            <a:r>
              <a:rPr lang="en-US" sz="1100">
                <a:solidFill>
                  <a:prstClr val="black"/>
                </a:solidFill>
              </a:rPr>
              <a:t>    {</a:t>
            </a:r>
          </a:p>
          <a:p>
            <a:pPr lvl="0"/>
            <a:r>
              <a:rPr lang="en-US" sz="1100">
                <a:solidFill>
                  <a:prstClr val="black"/>
                </a:solidFill>
              </a:rPr>
              <a:t>        float p = random_num(0, 100) / 100; // sac xuat  sinh ra dot bien hoac lai ghep</a:t>
            </a:r>
          </a:p>
          <a:p>
            <a:pPr lvl="0"/>
            <a:r>
              <a:rPr lang="en-US" sz="1100">
                <a:solidFill>
                  <a:prstClr val="black"/>
                </a:solidFill>
              </a:rPr>
              <a:t>        if (p &lt; 0.45)</a:t>
            </a:r>
          </a:p>
          <a:p>
            <a:pPr lvl="0"/>
            <a:r>
              <a:rPr lang="en-US" sz="1100">
                <a:solidFill>
                  <a:prstClr val="black"/>
                </a:solidFill>
              </a:rPr>
              <a:t>            child_chromosome.push_back(chromosome[i]);</a:t>
            </a:r>
          </a:p>
          <a:p>
            <a:pPr lvl="0"/>
            <a:r>
              <a:rPr lang="en-US" sz="1100">
                <a:solidFill>
                  <a:prstClr val="black"/>
                </a:solidFill>
              </a:rPr>
              <a:t>        else if (p &lt; 0.90)</a:t>
            </a:r>
          </a:p>
          <a:p>
            <a:pPr lvl="0"/>
            <a:r>
              <a:rPr lang="en-US" sz="1100">
                <a:solidFill>
                  <a:prstClr val="black"/>
                </a:solidFill>
              </a:rPr>
              <a:t>            child_chromosome.push_back(par2.chromosome[i]);</a:t>
            </a:r>
          </a:p>
          <a:p>
            <a:pPr lvl="0"/>
            <a:r>
              <a:rPr lang="en-US" sz="1100">
                <a:solidFill>
                  <a:prstClr val="black"/>
                </a:solidFill>
              </a:rPr>
              <a:t>        else</a:t>
            </a:r>
          </a:p>
          <a:p>
            <a:pPr lvl="0"/>
            <a:r>
              <a:rPr lang="en-US" sz="1100">
                <a:solidFill>
                  <a:prstClr val="black"/>
                </a:solidFill>
              </a:rPr>
              <a:t>            child_chromosome.push_back(mutated_genes());</a:t>
            </a:r>
          </a:p>
          <a:p>
            <a:pPr lvl="0"/>
            <a:r>
              <a:rPr lang="en-US" sz="1100">
                <a:solidFill>
                  <a:prstClr val="black"/>
                </a:solidFill>
              </a:rPr>
              <a:t>    }</a:t>
            </a:r>
          </a:p>
          <a:p>
            <a:pPr lvl="0"/>
            <a:r>
              <a:rPr lang="en-US" sz="1100">
                <a:solidFill>
                  <a:prstClr val="black"/>
                </a:solidFill>
              </a:rPr>
              <a:t>    return Individual(child_chromosome);</a:t>
            </a:r>
          </a:p>
          <a:p>
            <a:pPr lvl="0"/>
            <a:r>
              <a:rPr lang="en-US" sz="1100">
                <a:solidFill>
                  <a:prstClr val="black"/>
                </a:solidFill>
              </a:rPr>
              <a:t>};</a:t>
            </a:r>
          </a:p>
          <a:p>
            <a:pPr lvl="0"/>
            <a:endParaRPr lang="vi-VN" sz="2400">
              <a:solidFill>
                <a:prstClr val="black"/>
              </a:solidFill>
            </a:endParaRPr>
          </a:p>
        </p:txBody>
      </p:sp>
      <p:sp>
        <p:nvSpPr>
          <p:cNvPr id="7" name="Chỗ dành sẵn cho Số hiệu Bản chiếu 6">
            <a:extLst>
              <a:ext uri="{FF2B5EF4-FFF2-40B4-BE49-F238E27FC236}">
                <a16:creationId xmlns:a16="http://schemas.microsoft.com/office/drawing/2014/main" id="{8F1E763B-342C-4FE6-9177-C1F3A601DB4C}"/>
              </a:ext>
            </a:extLst>
          </p:cNvPr>
          <p:cNvSpPr>
            <a:spLocks noGrp="1"/>
          </p:cNvSpPr>
          <p:nvPr>
            <p:ph type="sldNum" sz="quarter" idx="12"/>
          </p:nvPr>
        </p:nvSpPr>
        <p:spPr/>
        <p:txBody>
          <a:bodyPr/>
          <a:lstStyle/>
          <a:p>
            <a:fld id="{D63F4886-D31B-426E-B3CD-089FD15D3A5E}" type="slidenum">
              <a:rPr lang="vi-VN" smtClean="0"/>
              <a:t>24</a:t>
            </a:fld>
            <a:endParaRPr lang="vi-VN"/>
          </a:p>
        </p:txBody>
      </p:sp>
    </p:spTree>
    <p:extLst>
      <p:ext uri="{BB962C8B-B14F-4D97-AF65-F5344CB8AC3E}">
        <p14:creationId xmlns:p14="http://schemas.microsoft.com/office/powerpoint/2010/main" val="1891034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Thuật giải di truyền</a:t>
            </a:r>
            <a:endParaRPr lang="vi-VN">
              <a:solidFill>
                <a:schemeClr val="bg1"/>
              </a:solidFill>
            </a:endParaRPr>
          </a:p>
          <a:p>
            <a:endParaRPr lang="vi-VN">
              <a:solidFill>
                <a:schemeClr val="bg1"/>
              </a:solidFill>
            </a:endParaRPr>
          </a:p>
        </p:txBody>
      </p:sp>
      <p:sp>
        <p:nvSpPr>
          <p:cNvPr id="4" name="Hộp Văn bản 3">
            <a:extLst>
              <a:ext uri="{FF2B5EF4-FFF2-40B4-BE49-F238E27FC236}">
                <a16:creationId xmlns:a16="http://schemas.microsoft.com/office/drawing/2014/main" id="{FD8E7664-0EC1-4B44-BCF7-9123A02BB19D}"/>
              </a:ext>
            </a:extLst>
          </p:cNvPr>
          <p:cNvSpPr txBox="1"/>
          <p:nvPr/>
        </p:nvSpPr>
        <p:spPr>
          <a:xfrm>
            <a:off x="432226" y="2939074"/>
            <a:ext cx="7934036" cy="2923877"/>
          </a:xfrm>
          <a:prstGeom prst="rect">
            <a:avLst/>
          </a:prstGeom>
          <a:noFill/>
        </p:spPr>
        <p:txBody>
          <a:bodyPr wrap="square" rtlCol="0">
            <a:spAutoFit/>
          </a:bodyPr>
          <a:lstStyle/>
          <a:p>
            <a:r>
              <a:rPr lang="en-US" sz="2000"/>
              <a:t>Kết quả </a:t>
            </a:r>
          </a:p>
          <a:p>
            <a:r>
              <a:rPr lang="en-US" sz="2000"/>
              <a:t>Thuật toán thực hiện rất nhanh</a:t>
            </a:r>
          </a:p>
          <a:p>
            <a:r>
              <a:rPr lang="en-US" sz="2000"/>
              <a:t>+ Với 20 kệ 35 sản phẩm : vài giây</a:t>
            </a:r>
          </a:p>
          <a:p>
            <a:r>
              <a:rPr lang="en-US" sz="2000"/>
              <a:t>Với 100 kệ 100 sản phẩm : 5 phút</a:t>
            </a:r>
          </a:p>
          <a:p>
            <a:endParaRPr lang="en-US" sz="2000"/>
          </a:p>
          <a:p>
            <a:r>
              <a:rPr lang="en-US" sz="2000"/>
              <a:t>Tuy nhiên, kết quả đáp ứng số l</a:t>
            </a:r>
            <a:r>
              <a:rPr lang="vi-VN" sz="2000"/>
              <a:t>ư</a:t>
            </a:r>
            <a:r>
              <a:rPr lang="en-US" sz="2000"/>
              <a:t>ợng mặt hàng cần thiết nh</a:t>
            </a:r>
            <a:r>
              <a:rPr lang="vi-VN" sz="2000"/>
              <a:t>ư</a:t>
            </a:r>
            <a:r>
              <a:rPr lang="en-US" sz="2000"/>
              <a:t>ng quãng đ</a:t>
            </a:r>
            <a:r>
              <a:rPr lang="vi-VN" sz="2000"/>
              <a:t>ư</a:t>
            </a:r>
            <a:r>
              <a:rPr lang="en-US" sz="2000"/>
              <a:t>ờng ch</a:t>
            </a:r>
            <a:r>
              <a:rPr lang="vi-VN" sz="2000"/>
              <a:t>ư</a:t>
            </a:r>
            <a:r>
              <a:rPr lang="en-US" sz="2000"/>
              <a:t>a thực sự tối </a:t>
            </a:r>
            <a:r>
              <a:rPr lang="vi-VN" sz="2000"/>
              <a:t>ư</a:t>
            </a:r>
            <a:r>
              <a:rPr lang="en-US" sz="2000"/>
              <a:t>u.</a:t>
            </a:r>
          </a:p>
          <a:p>
            <a:endParaRPr lang="en-US" sz="2000"/>
          </a:p>
          <a:p>
            <a:endParaRPr lang="vi-VN" sz="2400"/>
          </a:p>
        </p:txBody>
      </p:sp>
      <p:sp>
        <p:nvSpPr>
          <p:cNvPr id="7" name="Chỗ dành sẵn cho Số hiệu Bản chiếu 6">
            <a:extLst>
              <a:ext uri="{FF2B5EF4-FFF2-40B4-BE49-F238E27FC236}">
                <a16:creationId xmlns:a16="http://schemas.microsoft.com/office/drawing/2014/main" id="{BD07B942-7B90-4C68-9165-BCFE92D5263A}"/>
              </a:ext>
            </a:extLst>
          </p:cNvPr>
          <p:cNvSpPr>
            <a:spLocks noGrp="1"/>
          </p:cNvSpPr>
          <p:nvPr>
            <p:ph type="sldNum" sz="quarter" idx="12"/>
          </p:nvPr>
        </p:nvSpPr>
        <p:spPr/>
        <p:txBody>
          <a:bodyPr/>
          <a:lstStyle/>
          <a:p>
            <a:fld id="{D63F4886-D31B-426E-B3CD-089FD15D3A5E}" type="slidenum">
              <a:rPr lang="vi-VN" smtClean="0"/>
              <a:t>25</a:t>
            </a:fld>
            <a:endParaRPr lang="vi-VN"/>
          </a:p>
        </p:txBody>
      </p:sp>
    </p:spTree>
    <p:extLst>
      <p:ext uri="{BB962C8B-B14F-4D97-AF65-F5344CB8AC3E}">
        <p14:creationId xmlns:p14="http://schemas.microsoft.com/office/powerpoint/2010/main" val="1253810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latin typeface="Tahoma" panose="020B0604030504040204" pitchFamily="34" charset="0"/>
                <a:ea typeface="Tahoma" panose="020B0604030504040204" pitchFamily="34" charset="0"/>
                <a:cs typeface="Tahoma" panose="020B0604030504040204" pitchFamily="34" charset="0"/>
              </a:rPr>
              <a:t>Genetic</a:t>
            </a:r>
            <a:endParaRPr lang="vi-VN">
              <a:solidFill>
                <a:schemeClr val="bg1"/>
              </a:solidFill>
            </a:endParaRPr>
          </a:p>
          <a:p>
            <a:endParaRPr lang="vi-VN">
              <a:solidFill>
                <a:schemeClr val="bg1"/>
              </a:solidFill>
            </a:endParaRPr>
          </a:p>
        </p:txBody>
      </p:sp>
      <p:sp>
        <p:nvSpPr>
          <p:cNvPr id="4" name="Hộp Văn bản 3">
            <a:extLst>
              <a:ext uri="{FF2B5EF4-FFF2-40B4-BE49-F238E27FC236}">
                <a16:creationId xmlns:a16="http://schemas.microsoft.com/office/drawing/2014/main" id="{FD8E7664-0EC1-4B44-BCF7-9123A02BB19D}"/>
              </a:ext>
            </a:extLst>
          </p:cNvPr>
          <p:cNvSpPr txBox="1"/>
          <p:nvPr/>
        </p:nvSpPr>
        <p:spPr>
          <a:xfrm>
            <a:off x="157018" y="2774105"/>
            <a:ext cx="7934036" cy="2677656"/>
          </a:xfrm>
          <a:prstGeom prst="rect">
            <a:avLst/>
          </a:prstGeom>
          <a:noFill/>
        </p:spPr>
        <p:txBody>
          <a:bodyPr wrap="square" rtlCol="0">
            <a:spAutoFit/>
          </a:bodyPr>
          <a:lstStyle/>
          <a:p>
            <a:r>
              <a:rPr lang="en-US" sz="2400"/>
              <a:t>H</a:t>
            </a:r>
            <a:r>
              <a:rPr lang="vi-VN" sz="2400"/>
              <a:t>ư</a:t>
            </a:r>
            <a:r>
              <a:rPr lang="en-US" sz="2400"/>
              <a:t>ớng tiếp tục nghiên cứu :</a:t>
            </a:r>
          </a:p>
          <a:p>
            <a:endParaRPr lang="en-US" sz="2400"/>
          </a:p>
          <a:p>
            <a:r>
              <a:rPr lang="en-US" sz="2400"/>
              <a:t>Tiến hành lai ghép theo nhiều cách khác nhau</a:t>
            </a:r>
          </a:p>
          <a:p>
            <a:r>
              <a:rPr lang="en-US" sz="2400"/>
              <a:t>Tiến hành đột biến nhằm tăng tỉ lệ</a:t>
            </a:r>
          </a:p>
          <a:p>
            <a:r>
              <a:rPr lang="en-US" sz="2400"/>
              <a:t> </a:t>
            </a:r>
          </a:p>
          <a:p>
            <a:endParaRPr lang="en-US" sz="2400"/>
          </a:p>
          <a:p>
            <a:endParaRPr lang="vi-VN" sz="2400"/>
          </a:p>
        </p:txBody>
      </p:sp>
      <p:sp>
        <p:nvSpPr>
          <p:cNvPr id="6" name="Hộp Văn bản 5">
            <a:extLst>
              <a:ext uri="{FF2B5EF4-FFF2-40B4-BE49-F238E27FC236}">
                <a16:creationId xmlns:a16="http://schemas.microsoft.com/office/drawing/2014/main" id="{D1EBF7E3-80D4-47A6-8A4C-505CCC20D182}"/>
              </a:ext>
            </a:extLst>
          </p:cNvPr>
          <p:cNvSpPr txBox="1"/>
          <p:nvPr/>
        </p:nvSpPr>
        <p:spPr>
          <a:xfrm>
            <a:off x="935114" y="3605102"/>
            <a:ext cx="8432800" cy="369332"/>
          </a:xfrm>
          <a:prstGeom prst="rect">
            <a:avLst/>
          </a:prstGeom>
          <a:noFill/>
        </p:spPr>
        <p:txBody>
          <a:bodyPr wrap="square" rtlCol="0">
            <a:spAutoFit/>
          </a:bodyPr>
          <a:lstStyle/>
          <a:p>
            <a:endParaRPr lang="vi-VN">
              <a:solidFill>
                <a:srgbClr val="FF0000"/>
              </a:solidFill>
              <a:latin typeface="Arial" panose="020B0604020202020204" pitchFamily="34" charset="0"/>
              <a:cs typeface="Arial" panose="020B0604020202020204" pitchFamily="34" charset="0"/>
            </a:endParaRPr>
          </a:p>
        </p:txBody>
      </p:sp>
      <p:sp>
        <p:nvSpPr>
          <p:cNvPr id="7" name="Chỗ dành sẵn cho Số hiệu Bản chiếu 6">
            <a:extLst>
              <a:ext uri="{FF2B5EF4-FFF2-40B4-BE49-F238E27FC236}">
                <a16:creationId xmlns:a16="http://schemas.microsoft.com/office/drawing/2014/main" id="{557B93AB-24D8-4099-AD73-732A20287473}"/>
              </a:ext>
            </a:extLst>
          </p:cNvPr>
          <p:cNvSpPr>
            <a:spLocks noGrp="1"/>
          </p:cNvSpPr>
          <p:nvPr>
            <p:ph type="sldNum" sz="quarter" idx="12"/>
          </p:nvPr>
        </p:nvSpPr>
        <p:spPr/>
        <p:txBody>
          <a:bodyPr/>
          <a:lstStyle/>
          <a:p>
            <a:fld id="{D63F4886-D31B-426E-B3CD-089FD15D3A5E}" type="slidenum">
              <a:rPr lang="vi-VN" smtClean="0"/>
              <a:t>26</a:t>
            </a:fld>
            <a:endParaRPr lang="vi-VN"/>
          </a:p>
        </p:txBody>
      </p:sp>
    </p:spTree>
    <p:extLst>
      <p:ext uri="{BB962C8B-B14F-4D97-AF65-F5344CB8AC3E}">
        <p14:creationId xmlns:p14="http://schemas.microsoft.com/office/powerpoint/2010/main" val="2076853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3AE1D6-25ED-4407-8410-D75451E26B43}"/>
              </a:ext>
            </a:extLst>
          </p:cNvPr>
          <p:cNvSpPr>
            <a:spLocks noGrp="1"/>
          </p:cNvSpPr>
          <p:nvPr>
            <p:ph type="title"/>
          </p:nvPr>
        </p:nvSpPr>
        <p:spPr/>
        <p:txBody>
          <a:bodyPr/>
          <a:lstStyle/>
          <a:p>
            <a:r>
              <a:rPr lang="en-US"/>
              <a:t>Biểu đồ kết qủa</a:t>
            </a:r>
          </a:p>
        </p:txBody>
      </p:sp>
      <p:pic>
        <p:nvPicPr>
          <p:cNvPr id="6" name="Chỗ dành sẵn cho Nội dung 5" descr="Ảnh có chứa đang ngồi, bàn, máy tính, thuyền&#10;&#10;Mô tả được tạo tự động">
            <a:extLst>
              <a:ext uri="{FF2B5EF4-FFF2-40B4-BE49-F238E27FC236}">
                <a16:creationId xmlns:a16="http://schemas.microsoft.com/office/drawing/2014/main" id="{3A945ACD-645F-4C95-85C4-422A7E88B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5309" y="1825625"/>
            <a:ext cx="5501382" cy="4351338"/>
          </a:xfrm>
        </p:spPr>
      </p:pic>
      <p:sp>
        <p:nvSpPr>
          <p:cNvPr id="5" name="Chỗ dành sẵn cho Số hiệu Bản chiếu 4">
            <a:extLst>
              <a:ext uri="{FF2B5EF4-FFF2-40B4-BE49-F238E27FC236}">
                <a16:creationId xmlns:a16="http://schemas.microsoft.com/office/drawing/2014/main" id="{B9DF1474-6892-4FA0-B0AF-5A5FB30F53E1}"/>
              </a:ext>
            </a:extLst>
          </p:cNvPr>
          <p:cNvSpPr>
            <a:spLocks noGrp="1"/>
          </p:cNvSpPr>
          <p:nvPr>
            <p:ph type="sldNum" sz="quarter" idx="12"/>
          </p:nvPr>
        </p:nvSpPr>
        <p:spPr/>
        <p:txBody>
          <a:bodyPr/>
          <a:lstStyle/>
          <a:p>
            <a:fld id="{D63F4886-D31B-426E-B3CD-089FD15D3A5E}" type="slidenum">
              <a:rPr lang="vi-VN" smtClean="0"/>
              <a:t>27</a:t>
            </a:fld>
            <a:endParaRPr lang="vi-VN"/>
          </a:p>
        </p:txBody>
      </p:sp>
    </p:spTree>
    <p:extLst>
      <p:ext uri="{BB962C8B-B14F-4D97-AF65-F5344CB8AC3E}">
        <p14:creationId xmlns:p14="http://schemas.microsoft.com/office/powerpoint/2010/main" val="892105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5ACAE3-AE1C-4657-AEEF-D12E4289D89B}"/>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F583D703-BE76-48DD-A056-C5A03D183630}"/>
              </a:ext>
            </a:extLst>
          </p:cNvPr>
          <p:cNvSpPr>
            <a:spLocks noGrp="1"/>
          </p:cNvSpPr>
          <p:nvPr>
            <p:ph type="subTitle" idx="1"/>
          </p:nvPr>
        </p:nvSpPr>
        <p:spPr/>
        <p:txBody>
          <a:bodyPr/>
          <a:lstStyle/>
          <a:p>
            <a:endParaRPr lang="en-US"/>
          </a:p>
        </p:txBody>
      </p:sp>
      <p:sp>
        <p:nvSpPr>
          <p:cNvPr id="5" name="Chỗ dành sẵn cho Số hiệu Bản chiếu 4">
            <a:extLst>
              <a:ext uri="{FF2B5EF4-FFF2-40B4-BE49-F238E27FC236}">
                <a16:creationId xmlns:a16="http://schemas.microsoft.com/office/drawing/2014/main" id="{E1C9F30F-27F4-41E6-A984-6701310389C1}"/>
              </a:ext>
            </a:extLst>
          </p:cNvPr>
          <p:cNvSpPr>
            <a:spLocks noGrp="1"/>
          </p:cNvSpPr>
          <p:nvPr>
            <p:ph type="sldNum" sz="quarter" idx="12"/>
          </p:nvPr>
        </p:nvSpPr>
        <p:spPr/>
        <p:txBody>
          <a:bodyPr/>
          <a:lstStyle/>
          <a:p>
            <a:fld id="{D63F4886-D31B-426E-B3CD-089FD15D3A5E}" type="slidenum">
              <a:rPr lang="vi-VN" smtClean="0"/>
              <a:t>28</a:t>
            </a:fld>
            <a:endParaRPr lang="vi-VN"/>
          </a:p>
        </p:txBody>
      </p:sp>
    </p:spTree>
    <p:extLst>
      <p:ext uri="{BB962C8B-B14F-4D97-AF65-F5344CB8AC3E}">
        <p14:creationId xmlns:p14="http://schemas.microsoft.com/office/powerpoint/2010/main" val="11261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1" y="3676073"/>
            <a:ext cx="12129240" cy="3181927"/>
          </a:xfrm>
          <a:prstGeom prst="rect">
            <a:avLst/>
          </a:prstGeom>
        </p:spPr>
      </p:pic>
      <p:sp>
        <p:nvSpPr>
          <p:cNvPr id="2" name="Title 1"/>
          <p:cNvSpPr>
            <a:spLocks noGrp="1"/>
          </p:cNvSpPr>
          <p:nvPr>
            <p:ph type="ctrTitle"/>
          </p:nvPr>
        </p:nvSpPr>
        <p:spPr>
          <a:xfrm>
            <a:off x="1524000" y="1924512"/>
            <a:ext cx="8386618" cy="818688"/>
          </a:xfrm>
        </p:spPr>
        <p:txBody>
          <a:bodyPr>
            <a:noAutofit/>
          </a:bodyPr>
          <a:lstStyle/>
          <a:p>
            <a:pPr>
              <a:spcBef>
                <a:spcPts val="600"/>
              </a:spcBef>
            </a:pPr>
            <a:r>
              <a:rPr lang="en-US" sz="2800">
                <a:solidFill>
                  <a:srgbClr val="000090"/>
                </a:solidFill>
              </a:rPr>
              <a:t>Subject :Take goods in stock</a:t>
            </a:r>
            <a:endParaRPr lang="en-US" sz="2800" dirty="0">
              <a:solidFill>
                <a:srgbClr val="000090"/>
              </a:solidFill>
            </a:endParaRPr>
          </a:p>
        </p:txBody>
      </p:sp>
      <p:sp>
        <p:nvSpPr>
          <p:cNvPr id="3" name="Subtitle 2"/>
          <p:cNvSpPr>
            <a:spLocks noGrp="1"/>
          </p:cNvSpPr>
          <p:nvPr>
            <p:ph type="subTitle" idx="1"/>
          </p:nvPr>
        </p:nvSpPr>
        <p:spPr>
          <a:xfrm>
            <a:off x="1905000" y="5029200"/>
            <a:ext cx="8513618" cy="990600"/>
          </a:xfrm>
        </p:spPr>
        <p:txBody>
          <a:bodyPr>
            <a:normAutofit/>
          </a:bodyPr>
          <a:lstStyle/>
          <a:p>
            <a:r>
              <a:rPr lang="en-US" sz="2000" dirty="0" err="1">
                <a:solidFill>
                  <a:schemeClr val="bg2"/>
                </a:solidFill>
              </a:rPr>
              <a:t>SoICT</a:t>
            </a:r>
            <a:r>
              <a:rPr lang="en-US" sz="2000" dirty="0">
                <a:solidFill>
                  <a:schemeClr val="bg2"/>
                </a:solidFill>
              </a:rPr>
              <a:t> - 2020</a:t>
            </a: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stretch>
            <a:fillRect/>
          </a:stretch>
        </p:blipFill>
        <p:spPr>
          <a:xfrm>
            <a:off x="1828800" y="327984"/>
            <a:ext cx="990600" cy="971088"/>
          </a:xfrm>
          <a:prstGeom prst="rect">
            <a:avLst/>
          </a:prstGeom>
        </p:spPr>
      </p:pic>
      <p:sp>
        <p:nvSpPr>
          <p:cNvPr id="7" name="Chỗ dành sẵn cho Số hiệu Bản chiếu 6">
            <a:extLst>
              <a:ext uri="{FF2B5EF4-FFF2-40B4-BE49-F238E27FC236}">
                <a16:creationId xmlns:a16="http://schemas.microsoft.com/office/drawing/2014/main" id="{0AD068B0-25BB-49C9-9A16-BA79303F366E}"/>
              </a:ext>
            </a:extLst>
          </p:cNvPr>
          <p:cNvSpPr>
            <a:spLocks noGrp="1"/>
          </p:cNvSpPr>
          <p:nvPr>
            <p:ph type="sldNum" sz="quarter" idx="12"/>
          </p:nvPr>
        </p:nvSpPr>
        <p:spPr/>
        <p:txBody>
          <a:bodyPr/>
          <a:lstStyle/>
          <a:p>
            <a:fld id="{D63F4886-D31B-426E-B3CD-089FD15D3A5E}" type="slidenum">
              <a:rPr lang="vi-VN" smtClean="0"/>
              <a:t>3</a:t>
            </a:fld>
            <a:endParaRPr lang="vi-VN"/>
          </a:p>
        </p:txBody>
      </p:sp>
    </p:spTree>
    <p:extLst>
      <p:ext uri="{BB962C8B-B14F-4D97-AF65-F5344CB8AC3E}">
        <p14:creationId xmlns:p14="http://schemas.microsoft.com/office/powerpoint/2010/main" val="413526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1" name="Hộp Văn bản 10">
            <a:extLst>
              <a:ext uri="{FF2B5EF4-FFF2-40B4-BE49-F238E27FC236}">
                <a16:creationId xmlns:a16="http://schemas.microsoft.com/office/drawing/2014/main" id="{34BBD882-2537-433D-B015-28AAE84D9905}"/>
              </a:ext>
            </a:extLst>
          </p:cNvPr>
          <p:cNvSpPr txBox="1"/>
          <p:nvPr/>
        </p:nvSpPr>
        <p:spPr>
          <a:xfrm>
            <a:off x="1136073" y="3064932"/>
            <a:ext cx="11028218" cy="1631216"/>
          </a:xfrm>
          <a:prstGeom prst="rect">
            <a:avLst/>
          </a:prstGeom>
          <a:noFill/>
        </p:spPr>
        <p:txBody>
          <a:bodyPr wrap="square" rtlCol="0">
            <a:spAutoFit/>
          </a:bodyPr>
          <a:lstStyle/>
          <a:p>
            <a:pPr marL="342900" indent="-342900">
              <a:buAutoNum type="arabicPeriod"/>
            </a:pPr>
            <a:r>
              <a:rPr lang="en-US"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Problem definition</a:t>
            </a:r>
          </a:p>
          <a:p>
            <a:r>
              <a:rPr lang="en-US"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 Our solution</a:t>
            </a:r>
          </a:p>
          <a:p>
            <a:r>
              <a:rPr lang="en-US"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3. Experiment and result</a:t>
            </a:r>
          </a:p>
          <a:p>
            <a:r>
              <a:rPr lang="en-US"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4. Conclusions and future work</a:t>
            </a:r>
            <a:endParaRPr lang="vi-VN"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369332"/>
          </a:xfrm>
          <a:prstGeom prst="rect">
            <a:avLst/>
          </a:prstGeom>
          <a:noFill/>
        </p:spPr>
        <p:txBody>
          <a:bodyPr wrap="square" rtlCol="0">
            <a:spAutoFit/>
          </a:bodyPr>
          <a:lstStyle/>
          <a:p>
            <a:r>
              <a:rPr lang="en-US">
                <a:solidFill>
                  <a:schemeClr val="bg1"/>
                </a:solidFill>
              </a:rPr>
              <a:t>Outine</a:t>
            </a:r>
            <a:endParaRPr lang="vi-VN">
              <a:solidFill>
                <a:schemeClr val="bg1"/>
              </a:solidFill>
            </a:endParaRPr>
          </a:p>
        </p:txBody>
      </p:sp>
      <p:sp>
        <p:nvSpPr>
          <p:cNvPr id="4" name="Chỗ dành sẵn cho Số hiệu Bản chiếu 3">
            <a:extLst>
              <a:ext uri="{FF2B5EF4-FFF2-40B4-BE49-F238E27FC236}">
                <a16:creationId xmlns:a16="http://schemas.microsoft.com/office/drawing/2014/main" id="{7BD3F3DA-5637-49A6-853C-410722F4B4D9}"/>
              </a:ext>
            </a:extLst>
          </p:cNvPr>
          <p:cNvSpPr>
            <a:spLocks noGrp="1"/>
          </p:cNvSpPr>
          <p:nvPr>
            <p:ph type="sldNum" sz="quarter" idx="12"/>
          </p:nvPr>
        </p:nvSpPr>
        <p:spPr/>
        <p:txBody>
          <a:bodyPr/>
          <a:lstStyle/>
          <a:p>
            <a:fld id="{D63F4886-D31B-426E-B3CD-089FD15D3A5E}" type="slidenum">
              <a:rPr lang="vi-VN" smtClean="0"/>
              <a:t>4</a:t>
            </a:fld>
            <a:endParaRPr lang="vi-VN"/>
          </a:p>
        </p:txBody>
      </p:sp>
    </p:spTree>
    <p:extLst>
      <p:ext uri="{BB962C8B-B14F-4D97-AF65-F5344CB8AC3E}">
        <p14:creationId xmlns:p14="http://schemas.microsoft.com/office/powerpoint/2010/main" val="4258932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1" name="Hộp Văn bản 10">
            <a:extLst>
              <a:ext uri="{FF2B5EF4-FFF2-40B4-BE49-F238E27FC236}">
                <a16:creationId xmlns:a16="http://schemas.microsoft.com/office/drawing/2014/main" id="{34BBD882-2537-433D-B015-28AAE84D9905}"/>
              </a:ext>
            </a:extLst>
          </p:cNvPr>
          <p:cNvSpPr txBox="1"/>
          <p:nvPr/>
        </p:nvSpPr>
        <p:spPr>
          <a:xfrm>
            <a:off x="1136073" y="3064932"/>
            <a:ext cx="11028218" cy="1631216"/>
          </a:xfrm>
          <a:prstGeom prst="rect">
            <a:avLst/>
          </a:prstGeom>
          <a:noFill/>
        </p:spPr>
        <p:txBody>
          <a:bodyPr wrap="square" rtlCol="0">
            <a:spAutoFit/>
          </a:bodyPr>
          <a:lstStyle/>
          <a:p>
            <a:pPr marL="342900" indent="-342900">
              <a:buAutoNum type="arabicPeriod"/>
            </a:pP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Problem definition</a:t>
            </a:r>
          </a:p>
          <a:p>
            <a:r>
              <a:rPr lang="en-US"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 Our solution</a:t>
            </a:r>
          </a:p>
          <a:p>
            <a:r>
              <a:rPr lang="en-US"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3. Experiment and result</a:t>
            </a:r>
          </a:p>
          <a:p>
            <a:r>
              <a:rPr lang="en-US"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4. Conclusions and future work</a:t>
            </a:r>
            <a:endParaRPr lang="vi-VN"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369332"/>
          </a:xfrm>
          <a:prstGeom prst="rect">
            <a:avLst/>
          </a:prstGeom>
          <a:noFill/>
        </p:spPr>
        <p:txBody>
          <a:bodyPr wrap="square" rtlCol="0">
            <a:spAutoFit/>
          </a:bodyPr>
          <a:lstStyle/>
          <a:p>
            <a:r>
              <a:rPr lang="en-US">
                <a:solidFill>
                  <a:schemeClr val="bg1"/>
                </a:solidFill>
              </a:rPr>
              <a:t>Outline</a:t>
            </a:r>
            <a:endParaRPr lang="vi-VN">
              <a:solidFill>
                <a:schemeClr val="bg1"/>
              </a:solidFill>
            </a:endParaRPr>
          </a:p>
        </p:txBody>
      </p:sp>
      <p:sp>
        <p:nvSpPr>
          <p:cNvPr id="4" name="Chỗ dành sẵn cho Số hiệu Bản chiếu 3">
            <a:extLst>
              <a:ext uri="{FF2B5EF4-FFF2-40B4-BE49-F238E27FC236}">
                <a16:creationId xmlns:a16="http://schemas.microsoft.com/office/drawing/2014/main" id="{21085005-98A2-4395-A9A1-BF7E0C3C522A}"/>
              </a:ext>
            </a:extLst>
          </p:cNvPr>
          <p:cNvSpPr>
            <a:spLocks noGrp="1"/>
          </p:cNvSpPr>
          <p:nvPr>
            <p:ph type="sldNum" sz="quarter" idx="12"/>
          </p:nvPr>
        </p:nvSpPr>
        <p:spPr/>
        <p:txBody>
          <a:bodyPr/>
          <a:lstStyle/>
          <a:p>
            <a:fld id="{D63F4886-D31B-426E-B3CD-089FD15D3A5E}" type="slidenum">
              <a:rPr lang="vi-VN" smtClean="0"/>
              <a:t>5</a:t>
            </a:fld>
            <a:endParaRPr lang="vi-VN"/>
          </a:p>
        </p:txBody>
      </p:sp>
    </p:spTree>
    <p:extLst>
      <p:ext uri="{BB962C8B-B14F-4D97-AF65-F5344CB8AC3E}">
        <p14:creationId xmlns:p14="http://schemas.microsoft.com/office/powerpoint/2010/main" val="2324101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1" name="Hộp Văn bản 10">
            <a:extLst>
              <a:ext uri="{FF2B5EF4-FFF2-40B4-BE49-F238E27FC236}">
                <a16:creationId xmlns:a16="http://schemas.microsoft.com/office/drawing/2014/main" id="{34BBD882-2537-433D-B015-28AAE84D9905}"/>
              </a:ext>
            </a:extLst>
          </p:cNvPr>
          <p:cNvSpPr txBox="1"/>
          <p:nvPr/>
        </p:nvSpPr>
        <p:spPr>
          <a:xfrm>
            <a:off x="1006763" y="2458025"/>
            <a:ext cx="11028218" cy="3416320"/>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Trong kho có các kệ để hàng hóa</a:t>
            </a:r>
          </a:p>
          <a:p>
            <a:pPr marL="342900" indent="-342900">
              <a:buFont typeface="Arial" panose="020B0604020202020204" pitchFamily="34" charset="0"/>
              <a:buChar char="•"/>
            </a:pP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Có các sản phẩm bày rải rác trên các kệ</a:t>
            </a:r>
          </a:p>
          <a:p>
            <a:pPr marL="342900" indent="-342900">
              <a:buFont typeface="Arial" panose="020B0604020202020204" pitchFamily="34" charset="0"/>
              <a:buChar char="•"/>
            </a:pP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Trên mỗi kệ có thể chứa nhiều sản phẩm với số l</a:t>
            </a:r>
            <a:r>
              <a:rPr lang="vi-VN"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ượng khác nhau</a:t>
            </a:r>
            <a:endPar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Nhân viên cần vào kho để lấy một số loại sản phẩm với số l</a:t>
            </a:r>
            <a:r>
              <a:rPr lang="vi-VN"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ượng cho sẵn</a:t>
            </a:r>
            <a:endPar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Mỗi kệ trong kho chỉ đ</a:t>
            </a:r>
            <a:r>
              <a:rPr lang="vi-VN"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ư</a:t>
            </a: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ợc đi đến tối đa 1 lần</a:t>
            </a:r>
          </a:p>
          <a:p>
            <a:pPr marL="342900" indent="-342900">
              <a:buFont typeface="Arial" panose="020B0604020202020204" pitchFamily="34" charset="0"/>
              <a:buChar char="•"/>
            </a:pP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Nhân viên xuất phát từ cửa kho và vào trong kho và quay trở về điểm xuất phát</a:t>
            </a:r>
          </a:p>
          <a:p>
            <a:pPr marL="342900" indent="-342900">
              <a:buFont typeface="Arial" panose="020B0604020202020204" pitchFamily="34" charset="0"/>
              <a:buChar char="•"/>
            </a:pPr>
            <a:endParaRPr lang="en-US"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p>
        </p:txBody>
      </p:sp>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646331"/>
          </a:xfrm>
          <a:prstGeom prst="rect">
            <a:avLst/>
          </a:prstGeom>
          <a:noFill/>
        </p:spPr>
        <p:txBody>
          <a:bodyPr wrap="square" rtlCol="0">
            <a:spAutoFit/>
          </a:bodyPr>
          <a:lstStyle/>
          <a:p>
            <a:r>
              <a:rPr lang="en-US">
                <a:solidFill>
                  <a:schemeClr val="bg1"/>
                </a:solidFill>
              </a:rPr>
              <a:t> </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Problem definition</a:t>
            </a:r>
          </a:p>
          <a:p>
            <a:endParaRPr lang="vi-VN">
              <a:solidFill>
                <a:schemeClr val="bg1"/>
              </a:solidFill>
            </a:endParaRPr>
          </a:p>
        </p:txBody>
      </p:sp>
      <p:sp>
        <p:nvSpPr>
          <p:cNvPr id="2" name="Hộp Văn bản 1">
            <a:extLst>
              <a:ext uri="{FF2B5EF4-FFF2-40B4-BE49-F238E27FC236}">
                <a16:creationId xmlns:a16="http://schemas.microsoft.com/office/drawing/2014/main" id="{F8D9A0EE-6816-49B9-842A-F1D25BBA649C}"/>
              </a:ext>
            </a:extLst>
          </p:cNvPr>
          <p:cNvSpPr txBox="1"/>
          <p:nvPr/>
        </p:nvSpPr>
        <p:spPr>
          <a:xfrm>
            <a:off x="1084361" y="5505013"/>
            <a:ext cx="9202639" cy="830997"/>
          </a:xfrm>
          <a:prstGeom prst="rect">
            <a:avLst/>
          </a:prstGeom>
          <a:noFill/>
        </p:spPr>
        <p:txBody>
          <a:bodyPr wrap="square" rtlCol="0">
            <a:spAutoFit/>
          </a:bodyPr>
          <a:lstStyle/>
          <a:p>
            <a:pPr algn="ctr"/>
            <a:r>
              <a:rPr lang="en-US" sz="2400">
                <a:solidFill>
                  <a:srgbClr val="FF0000"/>
                </a:solidFill>
                <a:latin typeface="Tahoma" panose="020B0604030504040204" pitchFamily="34" charset="0"/>
                <a:ea typeface="Tahoma" panose="020B0604030504040204" pitchFamily="34" charset="0"/>
                <a:cs typeface="Tahoma" panose="020B0604030504040204" pitchFamily="34" charset="0"/>
              </a:rPr>
              <a:t>Tính toán ph</a:t>
            </a:r>
            <a:r>
              <a:rPr lang="vi-VN" sz="2400">
                <a:solidFill>
                  <a:srgbClr val="FF0000"/>
                </a:solidFill>
                <a:latin typeface="Tahoma" panose="020B0604030504040204" pitchFamily="34" charset="0"/>
                <a:ea typeface="Tahoma" panose="020B0604030504040204" pitchFamily="34" charset="0"/>
                <a:cs typeface="Tahoma" panose="020B0604030504040204" pitchFamily="34" charset="0"/>
              </a:rPr>
              <a:t>ư</a:t>
            </a:r>
            <a:r>
              <a:rPr lang="en-US" sz="2400">
                <a:solidFill>
                  <a:srgbClr val="FF0000"/>
                </a:solidFill>
                <a:latin typeface="Tahoma" panose="020B0604030504040204" pitchFamily="34" charset="0"/>
                <a:ea typeface="Tahoma" panose="020B0604030504040204" pitchFamily="34" charset="0"/>
                <a:cs typeface="Tahoma" panose="020B0604030504040204" pitchFamily="34" charset="0"/>
              </a:rPr>
              <a:t>ơng án lấy hàng trong kho sao cho tổng quãng đ</a:t>
            </a:r>
            <a:r>
              <a:rPr lang="vi-VN" sz="2400">
                <a:solidFill>
                  <a:srgbClr val="FF0000"/>
                </a:solidFill>
                <a:latin typeface="Tahoma" panose="020B0604030504040204" pitchFamily="34" charset="0"/>
                <a:ea typeface="Tahoma" panose="020B0604030504040204" pitchFamily="34" charset="0"/>
                <a:cs typeface="Tahoma" panose="020B0604030504040204" pitchFamily="34" charset="0"/>
              </a:rPr>
              <a:t>ường di chuyển của nhân viên nhỏ nhất !</a:t>
            </a:r>
          </a:p>
        </p:txBody>
      </p:sp>
      <p:sp>
        <p:nvSpPr>
          <p:cNvPr id="6" name="Chỗ dành sẵn cho Số hiệu Bản chiếu 5">
            <a:extLst>
              <a:ext uri="{FF2B5EF4-FFF2-40B4-BE49-F238E27FC236}">
                <a16:creationId xmlns:a16="http://schemas.microsoft.com/office/drawing/2014/main" id="{BD320034-E3B5-4E52-9CC5-E6DD7CA6D97F}"/>
              </a:ext>
            </a:extLst>
          </p:cNvPr>
          <p:cNvSpPr>
            <a:spLocks noGrp="1"/>
          </p:cNvSpPr>
          <p:nvPr>
            <p:ph type="sldNum" sz="quarter" idx="12"/>
          </p:nvPr>
        </p:nvSpPr>
        <p:spPr/>
        <p:txBody>
          <a:bodyPr/>
          <a:lstStyle/>
          <a:p>
            <a:fld id="{D63F4886-D31B-426E-B3CD-089FD15D3A5E}" type="slidenum">
              <a:rPr lang="vi-VN" smtClean="0"/>
              <a:t>6</a:t>
            </a:fld>
            <a:endParaRPr lang="vi-VN"/>
          </a:p>
        </p:txBody>
      </p:sp>
    </p:spTree>
    <p:extLst>
      <p:ext uri="{BB962C8B-B14F-4D97-AF65-F5344CB8AC3E}">
        <p14:creationId xmlns:p14="http://schemas.microsoft.com/office/powerpoint/2010/main" val="1672977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dirty="0">
                <a:solidFill>
                  <a:srgbClr val="C00000"/>
                </a:solidFill>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TRƯỜNG ĐẠI HỌC BÁCH KHOA HÀ NỘI</a:t>
            </a:r>
          </a:p>
          <a:p>
            <a:pPr algn="l">
              <a:spcBef>
                <a:spcPts val="0"/>
              </a:spcBef>
            </a:pPr>
            <a:r>
              <a:rPr lang="en-US" sz="1050" b="1" dirty="0">
                <a:solidFill>
                  <a:srgbClr val="C00000"/>
                </a:solidFill>
                <a:latin typeface="Arial" panose="020B0604020202020204" pitchFamily="34" charset="0"/>
                <a:cs typeface="Arial" panose="020B0604020202020204" pitchFamily="34" charset="0"/>
              </a:rPr>
              <a:t>	              </a:t>
            </a:r>
            <a:r>
              <a:rPr lang="en-US" sz="1050" dirty="0">
                <a:solidFill>
                  <a:schemeClr val="bg1">
                    <a:lumMod val="50000"/>
                  </a:schemeClr>
                </a:solidFill>
                <a:latin typeface="Arial" panose="020B0604020202020204" pitchFamily="34" charset="0"/>
                <a:cs typeface="Arial" panose="020B0604020202020204" pitchFamily="34" charset="0"/>
              </a:rPr>
              <a:t>HANOI UNIVERSITY OF SCIENCE AND TECHNOLOGY</a:t>
            </a: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1" name="Hộp Văn bản 10">
            <a:extLst>
              <a:ext uri="{FF2B5EF4-FFF2-40B4-BE49-F238E27FC236}">
                <a16:creationId xmlns:a16="http://schemas.microsoft.com/office/drawing/2014/main" id="{34BBD882-2537-433D-B015-28AAE84D9905}"/>
              </a:ext>
            </a:extLst>
          </p:cNvPr>
          <p:cNvSpPr txBox="1"/>
          <p:nvPr/>
        </p:nvSpPr>
        <p:spPr>
          <a:xfrm>
            <a:off x="1136073" y="3064932"/>
            <a:ext cx="11028218" cy="1631216"/>
          </a:xfrm>
          <a:prstGeom prst="rect">
            <a:avLst/>
          </a:prstGeom>
          <a:noFill/>
        </p:spPr>
        <p:txBody>
          <a:bodyPr wrap="square" rtlCol="0">
            <a:spAutoFit/>
          </a:bodyPr>
          <a:lstStyle/>
          <a:p>
            <a:pPr marL="342900" indent="-342900">
              <a:buAutoNum type="arabicPeriod"/>
            </a:pPr>
            <a:r>
              <a:rPr lang="en-US" sz="2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Problem definition</a:t>
            </a:r>
          </a:p>
          <a:p>
            <a:r>
              <a:rPr lang="en-US" sz="2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 </a:t>
            </a:r>
            <a:r>
              <a:rPr lang="en-US" sz="2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Our solution</a:t>
            </a:r>
          </a:p>
          <a:p>
            <a:r>
              <a:rPr lang="en-US" sz="2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3. Experiment and result</a:t>
            </a:r>
          </a:p>
          <a:p>
            <a:r>
              <a:rPr lang="en-US" sz="2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4. Conclusions and future work</a:t>
            </a:r>
            <a:endParaRPr lang="vi-VN" sz="2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369332"/>
          </a:xfrm>
          <a:prstGeom prst="rect">
            <a:avLst/>
          </a:prstGeom>
          <a:noFill/>
        </p:spPr>
        <p:txBody>
          <a:bodyPr wrap="square" rtlCol="0">
            <a:spAutoFit/>
          </a:bodyPr>
          <a:lstStyle/>
          <a:p>
            <a:r>
              <a:rPr lang="en-US" dirty="0" err="1">
                <a:solidFill>
                  <a:schemeClr val="bg1"/>
                </a:solidFill>
              </a:rPr>
              <a:t>Outine</a:t>
            </a:r>
            <a:endParaRPr lang="vi-VN">
              <a:solidFill>
                <a:schemeClr val="bg1"/>
              </a:solidFill>
            </a:endParaRPr>
          </a:p>
        </p:txBody>
      </p:sp>
      <p:sp>
        <p:nvSpPr>
          <p:cNvPr id="4" name="Chỗ dành sẵn cho Số hiệu Bản chiếu 3">
            <a:extLst>
              <a:ext uri="{FF2B5EF4-FFF2-40B4-BE49-F238E27FC236}">
                <a16:creationId xmlns:a16="http://schemas.microsoft.com/office/drawing/2014/main" id="{C4B374AA-C6EC-4D49-BC57-39440D934514}"/>
              </a:ext>
            </a:extLst>
          </p:cNvPr>
          <p:cNvSpPr>
            <a:spLocks noGrp="1"/>
          </p:cNvSpPr>
          <p:nvPr>
            <p:ph type="sldNum" sz="quarter" idx="12"/>
          </p:nvPr>
        </p:nvSpPr>
        <p:spPr/>
        <p:txBody>
          <a:bodyPr/>
          <a:lstStyle/>
          <a:p>
            <a:fld id="{D63F4886-D31B-426E-B3CD-089FD15D3A5E}" type="slidenum">
              <a:rPr lang="vi-VN" smtClean="0"/>
              <a:t>7</a:t>
            </a:fld>
            <a:endParaRPr lang="vi-VN"/>
          </a:p>
        </p:txBody>
      </p:sp>
    </p:spTree>
    <p:extLst>
      <p:ext uri="{BB962C8B-B14F-4D97-AF65-F5344CB8AC3E}">
        <p14:creationId xmlns:p14="http://schemas.microsoft.com/office/powerpoint/2010/main" val="3039697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400110"/>
          </a:xfrm>
          <a:prstGeom prst="rect">
            <a:avLst/>
          </a:prstGeom>
          <a:noFill/>
        </p:spPr>
        <p:txBody>
          <a:bodyPr wrap="square" rtlCol="0">
            <a:spAutoFit/>
          </a:bodyPr>
          <a:lstStyle/>
          <a:p>
            <a:r>
              <a:rPr lang="en-US" sz="2000">
                <a:solidFill>
                  <a:schemeClr val="bg1"/>
                </a:solidFill>
              </a:rPr>
              <a:t>Our solution - Modeling the problem</a:t>
            </a:r>
            <a:endParaRPr lang="vi-VN" sz="2000">
              <a:solidFill>
                <a:schemeClr val="bg1"/>
              </a:solidFill>
            </a:endParaRPr>
          </a:p>
        </p:txBody>
      </p:sp>
      <p:sp>
        <p:nvSpPr>
          <p:cNvPr id="2" name="Hộp Văn bản 1">
            <a:extLst>
              <a:ext uri="{FF2B5EF4-FFF2-40B4-BE49-F238E27FC236}">
                <a16:creationId xmlns:a16="http://schemas.microsoft.com/office/drawing/2014/main" id="{1EEFA01F-F3C9-40C2-BDA7-38C37A30979C}"/>
              </a:ext>
            </a:extLst>
          </p:cNvPr>
          <p:cNvSpPr txBox="1"/>
          <p:nvPr/>
        </p:nvSpPr>
        <p:spPr>
          <a:xfrm>
            <a:off x="964734" y="2718033"/>
            <a:ext cx="10167457" cy="1754326"/>
          </a:xfrm>
          <a:prstGeom prst="rect">
            <a:avLst/>
          </a:prstGeom>
          <a:noFill/>
        </p:spPr>
        <p:txBody>
          <a:bodyPr wrap="square" rtlCol="0">
            <a:spAutoFit/>
          </a:bodyPr>
          <a:lstStyle/>
          <a:p>
            <a:pPr marL="342900" indent="-342900">
              <a:buAutoNum type="arabicPeriod"/>
            </a:pPr>
            <a:r>
              <a:rPr lang="en-US" sz="2400">
                <a:latin typeface="Times New Roman" panose="02020603050405020304" pitchFamily="18" charset="0"/>
                <a:cs typeface="Times New Roman" panose="02020603050405020304" pitchFamily="18" charset="0"/>
              </a:rPr>
              <a:t>Đặt biến biểu diễn sự ràng buộc</a:t>
            </a:r>
          </a:p>
          <a:p>
            <a:pPr marL="342900" indent="-342900">
              <a:buAutoNum type="arabicPeriod"/>
            </a:pPr>
            <a:r>
              <a:rPr lang="en-US" sz="2400">
                <a:latin typeface="Times New Roman" panose="02020603050405020304" pitchFamily="18" charset="0"/>
                <a:cs typeface="Times New Roman" panose="02020603050405020304" pitchFamily="18" charset="0"/>
              </a:rPr>
              <a:t>Biểu diễn các ràng buộc</a:t>
            </a:r>
          </a:p>
          <a:p>
            <a:pPr marL="342900" indent="-342900">
              <a:buAutoNum type="arabicPeriod"/>
            </a:pPr>
            <a:r>
              <a:rPr lang="en-US" sz="2400">
                <a:latin typeface="Times New Roman" panose="02020603050405020304" pitchFamily="18" charset="0"/>
                <a:cs typeface="Times New Roman" panose="02020603050405020304" pitchFamily="18" charset="0"/>
              </a:rPr>
              <a:t>Biểu diễn giá trị khoảng cách cần tối </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u</a:t>
            </a:r>
          </a:p>
          <a:p>
            <a:pPr marL="342900" indent="-342900">
              <a:buAutoNum type="arabicPeriod"/>
            </a:pPr>
            <a:endParaRPr lang="en-US"/>
          </a:p>
          <a:p>
            <a:pPr marL="342900" indent="-342900">
              <a:buAutoNum type="arabicPeriod"/>
            </a:pPr>
            <a:endParaRPr lang="vi-VN"/>
          </a:p>
        </p:txBody>
      </p:sp>
      <p:sp>
        <p:nvSpPr>
          <p:cNvPr id="6" name="Chỗ dành sẵn cho Số hiệu Bản chiếu 5">
            <a:extLst>
              <a:ext uri="{FF2B5EF4-FFF2-40B4-BE49-F238E27FC236}">
                <a16:creationId xmlns:a16="http://schemas.microsoft.com/office/drawing/2014/main" id="{7C7F7648-BF04-45D7-896B-EB1E4CBAB35A}"/>
              </a:ext>
            </a:extLst>
          </p:cNvPr>
          <p:cNvSpPr>
            <a:spLocks noGrp="1"/>
          </p:cNvSpPr>
          <p:nvPr>
            <p:ph type="sldNum" sz="quarter" idx="12"/>
          </p:nvPr>
        </p:nvSpPr>
        <p:spPr/>
        <p:txBody>
          <a:bodyPr/>
          <a:lstStyle/>
          <a:p>
            <a:fld id="{D63F4886-D31B-426E-B3CD-089FD15D3A5E}" type="slidenum">
              <a:rPr lang="vi-VN" smtClean="0"/>
              <a:t>8</a:t>
            </a:fld>
            <a:endParaRPr lang="vi-VN"/>
          </a:p>
        </p:txBody>
      </p:sp>
    </p:spTree>
    <p:extLst>
      <p:ext uri="{BB962C8B-B14F-4D97-AF65-F5344CB8AC3E}">
        <p14:creationId xmlns:p14="http://schemas.microsoft.com/office/powerpoint/2010/main" val="2541144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029200"/>
            <a:ext cx="8513618" cy="990600"/>
          </a:xfrm>
        </p:spPr>
        <p:txBody>
          <a:bodyPr>
            <a:normAutofit/>
          </a:bodyPr>
          <a:lstStyle/>
          <a:p>
            <a:endParaRPr lang="en-US" sz="2000" dirty="0">
              <a:solidFill>
                <a:schemeClr val="bg2"/>
              </a:solidFill>
            </a:endParaRP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1523104"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1828800" y="327984"/>
            <a:ext cx="990600" cy="971088"/>
          </a:xfrm>
          <a:prstGeom prst="rect">
            <a:avLst/>
          </a:prstGeom>
        </p:spPr>
      </p:pic>
      <p:sp>
        <p:nvSpPr>
          <p:cNvPr id="12" name="Hình chữ nhật: Góc Tròn 11">
            <a:extLst>
              <a:ext uri="{FF2B5EF4-FFF2-40B4-BE49-F238E27FC236}">
                <a16:creationId xmlns:a16="http://schemas.microsoft.com/office/drawing/2014/main" id="{BE847A29-87FD-495C-A0A0-7FD4E8B9E73E}"/>
              </a:ext>
            </a:extLst>
          </p:cNvPr>
          <p:cNvSpPr/>
          <p:nvPr/>
        </p:nvSpPr>
        <p:spPr>
          <a:xfrm>
            <a:off x="1" y="1600200"/>
            <a:ext cx="12192000" cy="69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0C99B638-96C8-4413-8ADF-F861A3277CA6}"/>
              </a:ext>
            </a:extLst>
          </p:cNvPr>
          <p:cNvSpPr txBox="1"/>
          <p:nvPr/>
        </p:nvSpPr>
        <p:spPr>
          <a:xfrm>
            <a:off x="157018" y="1765361"/>
            <a:ext cx="6363854" cy="369332"/>
          </a:xfrm>
          <a:prstGeom prst="rect">
            <a:avLst/>
          </a:prstGeom>
          <a:noFill/>
        </p:spPr>
        <p:txBody>
          <a:bodyPr wrap="square" rtlCol="0">
            <a:spAutoFit/>
          </a:bodyPr>
          <a:lstStyle/>
          <a:p>
            <a:r>
              <a:rPr lang="en-US">
                <a:solidFill>
                  <a:schemeClr val="bg1"/>
                </a:solidFill>
              </a:rPr>
              <a:t>Our solution - Modeling the problem</a:t>
            </a:r>
            <a:endParaRPr lang="vi-VN">
              <a:solidFill>
                <a:schemeClr val="bg1"/>
              </a:solidFill>
            </a:endParaRPr>
          </a:p>
        </p:txBody>
      </p:sp>
      <p:sp>
        <p:nvSpPr>
          <p:cNvPr id="2" name="Hộp Văn bản 1">
            <a:extLst>
              <a:ext uri="{FF2B5EF4-FFF2-40B4-BE49-F238E27FC236}">
                <a16:creationId xmlns:a16="http://schemas.microsoft.com/office/drawing/2014/main" id="{1EC5FCA1-12C6-49EB-BC45-6380268690BE}"/>
              </a:ext>
            </a:extLst>
          </p:cNvPr>
          <p:cNvSpPr txBox="1"/>
          <p:nvPr/>
        </p:nvSpPr>
        <p:spPr>
          <a:xfrm>
            <a:off x="1193334" y="3429000"/>
            <a:ext cx="9093666" cy="3108543"/>
          </a:xfrm>
          <a:prstGeom prst="rect">
            <a:avLst/>
          </a:prstGeom>
          <a:noFill/>
        </p:spPr>
        <p:txBody>
          <a:bodyPr wrap="square" rtlCol="0">
            <a:spAutoFit/>
          </a:bodyPr>
          <a:lstStyle/>
          <a:p>
            <a:pPr marL="285750" indent="-285750">
              <a:buFont typeface="Arial" panose="020B0604020202020204" pitchFamily="34" charset="0"/>
              <a:buChar char="•"/>
            </a:pPr>
            <a:r>
              <a:rPr lang="en-US" sz="2000"/>
              <a:t>Biểu diễn biến ràng buộc d</a:t>
            </a:r>
            <a:r>
              <a:rPr lang="vi-VN" sz="2000"/>
              <a:t>ưới dạng mảng 2 chiều</a:t>
            </a:r>
            <a:r>
              <a:rPr lang="en-US" sz="2000"/>
              <a:t> matrix M</a:t>
            </a:r>
            <a:r>
              <a:rPr lang="vi-VN" sz="2000"/>
              <a:t> kích thước M * (M+1)</a:t>
            </a:r>
          </a:p>
          <a:p>
            <a:pPr marL="285750" indent="-285750">
              <a:buFont typeface="Arial" panose="020B0604020202020204" pitchFamily="34" charset="0"/>
              <a:buChar char="•"/>
            </a:pPr>
            <a:r>
              <a:rPr lang="vi-VN" sz="2000"/>
              <a:t>Chỉ số cột bắt đầu từ 0 đến M tương ứng với chỉ số của kệ 1 -&gt; M và điểm xuất phát là diểm 0</a:t>
            </a:r>
          </a:p>
          <a:p>
            <a:pPr marL="285750" indent="-285750">
              <a:buFont typeface="Arial" panose="020B0604020202020204" pitchFamily="34" charset="0"/>
              <a:buChar char="•"/>
            </a:pPr>
            <a:r>
              <a:rPr lang="vi-VN" sz="2000"/>
              <a:t>Chỉ số hàng bắt đầu từ 0-&gt; (M-1) tương ứng với các lần đi. Tối đa đi hết M kệ hàng nên sẽ có tối M lần đi.</a:t>
            </a:r>
          </a:p>
          <a:p>
            <a:pPr marL="285750" indent="-285750">
              <a:buFont typeface="Arial" panose="020B0604020202020204" pitchFamily="34" charset="0"/>
              <a:buChar char="•"/>
            </a:pPr>
            <a:r>
              <a:rPr lang="vi-VN" sz="2000"/>
              <a:t>Các phần tử trong mảng nhận 2 giá trị 0 và 1, tương ứng việc có đi kệ hàng thứ i có được đi ở lần thứ j không</a:t>
            </a:r>
          </a:p>
          <a:p>
            <a:pPr marL="285750" indent="-285750">
              <a:buFont typeface="Arial" panose="020B0604020202020204" pitchFamily="34" charset="0"/>
              <a:buChar char="•"/>
            </a:pPr>
            <a:endParaRPr lang="vi-VN"/>
          </a:p>
          <a:p>
            <a:pPr marL="285750" indent="-285750">
              <a:buFont typeface="Arial" panose="020B0604020202020204" pitchFamily="34" charset="0"/>
              <a:buChar char="•"/>
            </a:pPr>
            <a:endParaRPr lang="vi-VN"/>
          </a:p>
        </p:txBody>
      </p:sp>
      <p:sp>
        <p:nvSpPr>
          <p:cNvPr id="4" name="Hộp Văn bản 3">
            <a:extLst>
              <a:ext uri="{FF2B5EF4-FFF2-40B4-BE49-F238E27FC236}">
                <a16:creationId xmlns:a16="http://schemas.microsoft.com/office/drawing/2014/main" id="{0D306D42-9FBC-4158-B837-53999AA22F9D}"/>
              </a:ext>
            </a:extLst>
          </p:cNvPr>
          <p:cNvSpPr txBox="1"/>
          <p:nvPr/>
        </p:nvSpPr>
        <p:spPr>
          <a:xfrm>
            <a:off x="1193334" y="2428217"/>
            <a:ext cx="8513618" cy="400110"/>
          </a:xfrm>
          <a:prstGeom prst="rect">
            <a:avLst/>
          </a:prstGeom>
          <a:noFill/>
        </p:spPr>
        <p:txBody>
          <a:bodyPr wrap="square" rtlCol="0">
            <a:spAutoFit/>
          </a:bodyPr>
          <a:lstStyle/>
          <a:p>
            <a:r>
              <a:rPr lang="vi-VN" sz="2000">
                <a:solidFill>
                  <a:srgbClr val="FF0000"/>
                </a:solidFill>
              </a:rPr>
              <a:t>Đặt biến biểu diễn sự ràng buộc</a:t>
            </a:r>
          </a:p>
        </p:txBody>
      </p:sp>
      <p:sp>
        <p:nvSpPr>
          <p:cNvPr id="7" name="Chỗ dành sẵn cho Số hiệu Bản chiếu 6">
            <a:extLst>
              <a:ext uri="{FF2B5EF4-FFF2-40B4-BE49-F238E27FC236}">
                <a16:creationId xmlns:a16="http://schemas.microsoft.com/office/drawing/2014/main" id="{4E42CDB3-011C-434C-A303-F16A8BC3597B}"/>
              </a:ext>
            </a:extLst>
          </p:cNvPr>
          <p:cNvSpPr>
            <a:spLocks noGrp="1"/>
          </p:cNvSpPr>
          <p:nvPr>
            <p:ph type="sldNum" sz="quarter" idx="12"/>
          </p:nvPr>
        </p:nvSpPr>
        <p:spPr/>
        <p:txBody>
          <a:bodyPr/>
          <a:lstStyle/>
          <a:p>
            <a:fld id="{D63F4886-D31B-426E-B3CD-089FD15D3A5E}" type="slidenum">
              <a:rPr lang="vi-VN" smtClean="0"/>
              <a:t>9</a:t>
            </a:fld>
            <a:endParaRPr lang="vi-VN"/>
          </a:p>
        </p:txBody>
      </p:sp>
    </p:spTree>
    <p:extLst>
      <p:ext uri="{BB962C8B-B14F-4D97-AF65-F5344CB8AC3E}">
        <p14:creationId xmlns:p14="http://schemas.microsoft.com/office/powerpoint/2010/main" val="197256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2105</Words>
  <Application>Microsoft Office PowerPoint</Application>
  <PresentationFormat>Màn hình rộng</PresentationFormat>
  <Paragraphs>347</Paragraphs>
  <Slides>28</Slides>
  <Notes>25</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28</vt:i4>
      </vt:variant>
    </vt:vector>
  </HeadingPairs>
  <TitlesOfParts>
    <vt:vector size="36" baseType="lpstr">
      <vt:lpstr>Arial</vt:lpstr>
      <vt:lpstr>Calibri</vt:lpstr>
      <vt:lpstr>Calibri Light</vt:lpstr>
      <vt:lpstr>Cambria Math</vt:lpstr>
      <vt:lpstr>Symbol</vt:lpstr>
      <vt:lpstr>Tahoma</vt:lpstr>
      <vt:lpstr>Times New Roman</vt:lpstr>
      <vt:lpstr>Office Theme</vt:lpstr>
      <vt:lpstr>Bản trình bày PowerPoint</vt:lpstr>
      <vt:lpstr>Bản trình bày PowerPoint</vt:lpstr>
      <vt:lpstr>Subject :Take goods in stock</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Biểu đồ kết qủa</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dell</dc:creator>
  <cp:lastModifiedBy>Pham Thanh Dong 20173020</cp:lastModifiedBy>
  <cp:revision>39</cp:revision>
  <dcterms:created xsi:type="dcterms:W3CDTF">2020-06-02T01:16:17Z</dcterms:created>
  <dcterms:modified xsi:type="dcterms:W3CDTF">2020-06-15T15:22:51Z</dcterms:modified>
</cp:coreProperties>
</file>