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799640" y="1156680"/>
            <a:ext cx="10217160" cy="29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262626"/>
                </a:solidFill>
                <a:latin typeface="Times New Roman"/>
                <a:ea typeface="Century Gothic"/>
              </a:rPr>
              <a:t>Tối ưu lập kế hoạch</a:t>
            </a:r>
            <a:br/>
            <a:br/>
            <a:r>
              <a:rPr b="0" lang="en-US" sz="4000" spc="-1" strike="noStrike">
                <a:solidFill>
                  <a:srgbClr val="262626"/>
                </a:solidFill>
                <a:latin typeface="Times New Roman"/>
                <a:ea typeface="Century Gothic"/>
              </a:rPr>
              <a:t>Phân luồng cách ly COVID19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353680" y="513756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95959"/>
                </a:solidFill>
                <a:latin typeface="Times New Roman"/>
              </a:rPr>
              <a:t>Nhóm 6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95959"/>
                </a:solidFill>
                <a:latin typeface="Times New Roman"/>
              </a:rPr>
              <a:t>Nguyễn Quỳnh Lộc   20173238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95959"/>
                </a:solidFill>
                <a:latin typeface="Times New Roman"/>
              </a:rPr>
              <a:t>Nguyễn Quang Phúc   20173304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31720" y="452952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B667C5E-BE8F-4D3D-B8D2-B2B76A016224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381400" y="526320"/>
            <a:ext cx="9122400" cy="53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latin typeface="Times New Roman"/>
              </a:rPr>
              <a:t>Giới thiệu đề tài 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latin typeface="Times New Roman"/>
              </a:rPr>
              <a:t>Các giải pháp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latin typeface="Times New Roman"/>
              </a:rPr>
              <a:t>Kết quả thử nghiệm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868002-897A-4FDF-8C03-45DFC5107278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2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69560" y="624240"/>
            <a:ext cx="953460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Times New Roman"/>
              </a:rPr>
              <a:t>Giới thiệu đề tài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007360" y="1454760"/>
            <a:ext cx="9496440" cy="47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 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Có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N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 đoàn du khách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1, 2, ..., N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 từ các sân bay cần được đưa về các khu cách ly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1, 2, ..., M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 trong bối cảnh 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COVID19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. Đoàn khách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j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 có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s(j)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 người. Khu cách ly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i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 có thể chứa được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 c(i)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 người.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 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Đoàn khách thứ j nằm ở điểm j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 (j = 1,..., N)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 và khu cách ly i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nằm ở điểm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N+i (i = 1,..., M)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Hãy xây dựng phương án cách ly sao cho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 </a:t>
            </a:r>
            <a:r>
              <a:rPr b="0" lang="en-US" sz="22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Mỗi đoàn khách đưa về đúng 1 khu cách ly</a:t>
            </a: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Tổng số người đưa về mỗi khu cách ly không vượt quá 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số chỗ của khu cách ly đó.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Khoảng cách lớn nhất từ địa điểm xuất phát của đoàn khách nào đó 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   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đến khu cách ly được phân công là ngắn nhất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E0E2F26-3C51-42AD-9CE6-F031201232B3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2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177280" y="624240"/>
            <a:ext cx="932652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Times New Roman"/>
              </a:rPr>
              <a:t>Các giải pháp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173680" y="2133720"/>
            <a:ext cx="93304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MIP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CSP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Local search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3F5AF87-A8D6-4045-BE2F-F5BE2D03E4C2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4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914120" y="624240"/>
            <a:ext cx="9589680" cy="9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Times New Roman"/>
                <a:ea typeface="Century Gothic"/>
              </a:rPr>
              <a:t>MIP &amp; CSP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910520" y="1371600"/>
            <a:ext cx="9593640" cy="48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Mô hình hóa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Biến X(i,j) ;  Với 1 ≤ i ≤ M , 1 ≤ j ≤ N.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X(i,j) = 1 : Nếu đoàn khách j được đưa về khu I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X(i,j)= 0 :Nếu đoàn khách j không được đưa về khu i 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Các ràng buộc: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Hàm mục tiêu 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5" name="Picture 7" descr=""/>
          <p:cNvPicPr/>
          <p:nvPr/>
        </p:nvPicPr>
        <p:blipFill>
          <a:blip r:embed="rId1"/>
          <a:stretch/>
        </p:blipFill>
        <p:spPr>
          <a:xfrm>
            <a:off x="2327400" y="3593520"/>
            <a:ext cx="3912840" cy="796680"/>
          </a:xfrm>
          <a:prstGeom prst="rect">
            <a:avLst/>
          </a:prstGeom>
          <a:ln>
            <a:noFill/>
          </a:ln>
        </p:spPr>
      </p:pic>
      <p:pic>
        <p:nvPicPr>
          <p:cNvPr id="146" name="Picture 8" descr=""/>
          <p:cNvPicPr/>
          <p:nvPr/>
        </p:nvPicPr>
        <p:blipFill>
          <a:blip r:embed="rId2"/>
          <a:stretch/>
        </p:blipFill>
        <p:spPr>
          <a:xfrm>
            <a:off x="6705720" y="3590640"/>
            <a:ext cx="4423680" cy="803880"/>
          </a:xfrm>
          <a:prstGeom prst="rect">
            <a:avLst/>
          </a:prstGeom>
          <a:ln>
            <a:noFill/>
          </a:ln>
        </p:spPr>
      </p:pic>
      <p:pic>
        <p:nvPicPr>
          <p:cNvPr id="147" name="Picture 9" descr=""/>
          <p:cNvPicPr/>
          <p:nvPr/>
        </p:nvPicPr>
        <p:blipFill>
          <a:blip r:embed="rId3"/>
          <a:stretch/>
        </p:blipFill>
        <p:spPr>
          <a:xfrm>
            <a:off x="2382840" y="4575240"/>
            <a:ext cx="3560040" cy="643680"/>
          </a:xfrm>
          <a:prstGeom prst="rect">
            <a:avLst/>
          </a:prstGeom>
          <a:ln>
            <a:noFill/>
          </a:ln>
        </p:spPr>
      </p:pic>
      <p:pic>
        <p:nvPicPr>
          <p:cNvPr id="148" name="Picture 10" descr=""/>
          <p:cNvPicPr/>
          <p:nvPr/>
        </p:nvPicPr>
        <p:blipFill>
          <a:blip r:embed="rId4"/>
          <a:stretch/>
        </p:blipFill>
        <p:spPr>
          <a:xfrm>
            <a:off x="4226400" y="5228640"/>
            <a:ext cx="1466280" cy="38988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934492D-8437-4A29-AFAE-D44657118222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872360" y="624240"/>
            <a:ext cx="963144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Times New Roman"/>
              </a:rPr>
              <a:t>Local Search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937880" y="1717920"/>
            <a:ext cx="9565920" cy="48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Mô hình hóa 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Times New Roman"/>
              </a:rPr>
              <a:t>Biến: X(i) = j: Đoàn khách thứ i được đưa về khu j (1 ≤ i ≤ N, 1≤ j ≤ M ) </a:t>
            </a: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Times New Roman"/>
              </a:rPr>
              <a:t>Ràng buộc: 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             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Với mỗi tập Tj thõa mãn: 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Times New Roman"/>
              </a:rPr>
              <a:t>Hàm mục tiêu:  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52" name="Picture 6" descr=""/>
          <p:cNvPicPr/>
          <p:nvPr/>
        </p:nvPicPr>
        <p:blipFill>
          <a:blip r:embed="rId1"/>
          <a:stretch/>
        </p:blipFill>
        <p:spPr>
          <a:xfrm>
            <a:off x="4599720" y="5572800"/>
            <a:ext cx="4557600" cy="51912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CC8B18-849B-42E5-B7DA-6AE33A2202A2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6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3017520" y="4663440"/>
            <a:ext cx="4835160" cy="8218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2913840" y="3200400"/>
            <a:ext cx="5320080" cy="82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55520" y="624240"/>
            <a:ext cx="9548280" cy="8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Times New Roman"/>
              </a:rPr>
              <a:t>Local Search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951920" y="1634760"/>
            <a:ext cx="9551880" cy="42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Cài đặt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Pha 1:  Thỏa mãn ràng buộc 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Pha 2 : Duy trì thỏa mãn ràng buộc và tối ưu hàm mục tiêu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9B49158-F36A-49B7-A737-B73661783541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7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Table 1"/>
          <p:cNvGraphicFramePr/>
          <p:nvPr/>
        </p:nvGraphicFramePr>
        <p:xfrm>
          <a:off x="1731960" y="1149840"/>
          <a:ext cx="8914680" cy="5253120"/>
        </p:xfrm>
        <a:graphic>
          <a:graphicData uri="http://schemas.openxmlformats.org/drawingml/2006/table">
            <a:tbl>
              <a:tblPr/>
              <a:tblGrid>
                <a:gridCol w="1273320"/>
                <a:gridCol w="1273320"/>
                <a:gridCol w="1273320"/>
                <a:gridCol w="1273320"/>
                <a:gridCol w="1273320"/>
                <a:gridCol w="1273320"/>
                <a:gridCol w="1275120"/>
              </a:tblGrid>
              <a:tr h="578880">
                <a:tc row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NxM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MIP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CSP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Local Search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788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result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result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result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578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10x5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0.134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0.573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578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30x50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Monospace"/>
                        </a:rPr>
                        <a:t>3.793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2.215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0.537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578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50x30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Monospace"/>
                        </a:rPr>
                        <a:t>2.59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2.051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0.984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578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100x35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  <a:ea typeface="Monospace"/>
                        </a:rPr>
                        <a:t>263.616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11.217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2.214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578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200x150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???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???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631,231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109.342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578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250x175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???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???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324.392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281.53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500 x 250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???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???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???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???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???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???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  <p:sp>
        <p:nvSpPr>
          <p:cNvPr id="160" name="CustomShape 2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9EC5C40-CACD-470C-AB75-FF7CF31303A6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7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1053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2020-06-09T06:08:23Z</dcterms:created>
  <dc:creator/>
  <dc:description/>
  <dc:language>en-US</dc:language>
  <cp:lastModifiedBy/>
  <dcterms:modified xsi:type="dcterms:W3CDTF">2020-06-19T21:29:29Z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8</vt:i4>
  </property>
</Properties>
</file>