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7525"/>
    <a:srgbClr val="D92837"/>
    <a:srgbClr val="E22A39"/>
    <a:srgbClr val="FC263B"/>
    <a:srgbClr val="183E3C"/>
    <a:srgbClr val="266260"/>
    <a:srgbClr val="D1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6"/>
    <p:restoredTop sz="99147" autoAdjust="0"/>
  </p:normalViewPr>
  <p:slideViewPr>
    <p:cSldViewPr snapToGrid="0" snapToObjects="1">
      <p:cViewPr>
        <p:scale>
          <a:sx n="130" d="100"/>
          <a:sy n="130" d="100"/>
        </p:scale>
        <p:origin x="-1840" y="1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0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8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5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4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5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566-519D-7F4F-84E6-BFFE7CDF8207}" type="datetimeFigureOut">
              <a:rPr kumimoji="1" lang="ja-JP" altLang="en-US" smtClean="0"/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3F85-DE0C-DA4B-8511-54ACF454B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2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eg"/><Relationship Id="rId13" Type="http://schemas.microsoft.com/office/2007/relationships/hdphoto" Target="../media/hdphoto3.wdp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microsoft.com/office/2007/relationships/hdphoto" Target="../media/hdphoto2.wdp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screenshot_1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16" y="3622700"/>
            <a:ext cx="493600" cy="426098"/>
          </a:xfrm>
          <a:prstGeom prst="rect">
            <a:avLst/>
          </a:prstGeom>
        </p:spPr>
      </p:pic>
      <p:pic>
        <p:nvPicPr>
          <p:cNvPr id="6" name="図 5" descr="screenshot_17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1" y="2152272"/>
            <a:ext cx="1559623" cy="1070256"/>
          </a:xfrm>
          <a:prstGeom prst="rect">
            <a:avLst/>
          </a:prstGeom>
        </p:spPr>
      </p:pic>
      <p:sp>
        <p:nvSpPr>
          <p:cNvPr id="24" name="フリーフォーム 23"/>
          <p:cNvSpPr/>
          <p:nvPr/>
        </p:nvSpPr>
        <p:spPr>
          <a:xfrm>
            <a:off x="85296" y="170606"/>
            <a:ext cx="5387630" cy="758248"/>
          </a:xfrm>
          <a:custGeom>
            <a:avLst/>
            <a:gdLst>
              <a:gd name="connsiteX0" fmla="*/ 398046 w 5259892"/>
              <a:gd name="connsiteY0" fmla="*/ 9478 h 758248"/>
              <a:gd name="connsiteX1" fmla="*/ 5250415 w 5259892"/>
              <a:gd name="connsiteY1" fmla="*/ 0 h 758248"/>
              <a:gd name="connsiteX2" fmla="*/ 5259892 w 5259892"/>
              <a:gd name="connsiteY2" fmla="*/ 748770 h 758248"/>
              <a:gd name="connsiteX3" fmla="*/ 0 w 5259892"/>
              <a:gd name="connsiteY3" fmla="*/ 758248 h 758248"/>
              <a:gd name="connsiteX4" fmla="*/ 0 w 5259892"/>
              <a:gd name="connsiteY4" fmla="*/ 75825 h 758248"/>
              <a:gd name="connsiteX5" fmla="*/ 0 w 5259892"/>
              <a:gd name="connsiteY5" fmla="*/ 75825 h 758248"/>
              <a:gd name="connsiteX6" fmla="*/ 47386 w 5259892"/>
              <a:gd name="connsiteY6" fmla="*/ 9478 h 758248"/>
              <a:gd name="connsiteX7" fmla="*/ 5250415 w 5259892"/>
              <a:gd name="connsiteY7" fmla="*/ 9478 h 75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9892" h="758248">
                <a:moveTo>
                  <a:pt x="398046" y="9478"/>
                </a:moveTo>
                <a:lnTo>
                  <a:pt x="5250415" y="0"/>
                </a:lnTo>
                <a:lnTo>
                  <a:pt x="5259892" y="748770"/>
                </a:lnTo>
                <a:lnTo>
                  <a:pt x="0" y="758248"/>
                </a:lnTo>
                <a:lnTo>
                  <a:pt x="0" y="75825"/>
                </a:lnTo>
                <a:lnTo>
                  <a:pt x="0" y="75825"/>
                </a:lnTo>
                <a:lnTo>
                  <a:pt x="47386" y="9478"/>
                </a:lnTo>
                <a:lnTo>
                  <a:pt x="5250415" y="9478"/>
                </a:lnTo>
              </a:path>
            </a:pathLst>
          </a:custGeom>
          <a:solidFill>
            <a:srgbClr val="183E3C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3731" y="199888"/>
            <a:ext cx="4520195" cy="707886"/>
          </a:xfrm>
          <a:prstGeom prst="rect">
            <a:avLst/>
          </a:prstGeom>
          <a:noFill/>
          <a:ln>
            <a:noFill/>
          </a:ln>
        </p:spPr>
        <p:txBody>
          <a:bodyPr wrap="square" lIns="18000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Cell nucleus visualization</a:t>
            </a:r>
          </a:p>
          <a:p>
            <a:r>
              <a:rPr lang="en-US" altLang="ja-JP" sz="2000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with phenotypic characteristics</a:t>
            </a:r>
          </a:p>
        </p:txBody>
      </p:sp>
      <p:sp>
        <p:nvSpPr>
          <p:cNvPr id="185" name="片側の 2 つの角を丸めた四角形 184">
            <a:extLst>
              <a:ext uri="{FF2B5EF4-FFF2-40B4-BE49-F238E27FC236}">
                <a16:creationId xmlns:a16="http://schemas.microsoft.com/office/drawing/2014/main" xmlns="" id="{0DD51858-BFEE-024D-A64D-645315B03191}"/>
              </a:ext>
            </a:extLst>
          </p:cNvPr>
          <p:cNvSpPr/>
          <p:nvPr/>
        </p:nvSpPr>
        <p:spPr>
          <a:xfrm>
            <a:off x="3490975" y="4802820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1" name="図 170" descr="PV2018Fig5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93" b="23124"/>
          <a:stretch/>
        </p:blipFill>
        <p:spPr>
          <a:xfrm>
            <a:off x="3728700" y="5573123"/>
            <a:ext cx="825885" cy="598316"/>
          </a:xfrm>
          <a:prstGeom prst="rect">
            <a:avLst/>
          </a:prstGeom>
        </p:spPr>
      </p:pic>
      <p:pic>
        <p:nvPicPr>
          <p:cNvPr id="113" name="図 112" descr="Macintosh HD:Users:sayaka:Pictures:SnapNDrag Library.snapndraglibrary:c861ff38f:screenshot_124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26" y="3681255"/>
            <a:ext cx="279273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角丸四角形 834">
            <a:extLst>
              <a:ext uri="{FF2B5EF4-FFF2-40B4-BE49-F238E27FC236}">
                <a16:creationId xmlns:a16="http://schemas.microsoft.com/office/drawing/2014/main" xmlns="" id="{17253A06-5A6A-6F4E-B20D-24AD4C17F0A8}"/>
              </a:ext>
            </a:extLst>
          </p:cNvPr>
          <p:cNvSpPr/>
          <p:nvPr/>
        </p:nvSpPr>
        <p:spPr>
          <a:xfrm>
            <a:off x="3482959" y="7704892"/>
            <a:ext cx="3293834" cy="1034315"/>
          </a:xfrm>
          <a:prstGeom prst="roundRect">
            <a:avLst>
              <a:gd name="adj" fmla="val 7882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片側の 2 つの角を丸めた四角形 836">
            <a:extLst>
              <a:ext uri="{FF2B5EF4-FFF2-40B4-BE49-F238E27FC236}">
                <a16:creationId xmlns:a16="http://schemas.microsoft.com/office/drawing/2014/main" xmlns="" id="{0DD51858-BFEE-024D-A64D-645315B03191}"/>
              </a:ext>
            </a:extLst>
          </p:cNvPr>
          <p:cNvSpPr/>
          <p:nvPr/>
        </p:nvSpPr>
        <p:spPr>
          <a:xfrm>
            <a:off x="93500" y="5700894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D8F90268-5091-5945-A2B1-1767DF0B3189}"/>
              </a:ext>
            </a:extLst>
          </p:cNvPr>
          <p:cNvSpPr txBox="1"/>
          <p:nvPr/>
        </p:nvSpPr>
        <p:spPr>
          <a:xfrm>
            <a:off x="93731" y="5737861"/>
            <a:ext cx="10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Method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8" name="片側の 2 つの角を丸めた四角形 837">
            <a:extLst>
              <a:ext uri="{FF2B5EF4-FFF2-40B4-BE49-F238E27FC236}">
                <a16:creationId xmlns:a16="http://schemas.microsoft.com/office/drawing/2014/main" xmlns="" id="{96A89A37-299E-CC48-A983-5E7AD6D3D56C}"/>
              </a:ext>
            </a:extLst>
          </p:cNvPr>
          <p:cNvSpPr/>
          <p:nvPr/>
        </p:nvSpPr>
        <p:spPr>
          <a:xfrm>
            <a:off x="81429" y="1506906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2C604105-E97E-1F4E-A67E-E52D219145D8}"/>
              </a:ext>
            </a:extLst>
          </p:cNvPr>
          <p:cNvSpPr txBox="1"/>
          <p:nvPr/>
        </p:nvSpPr>
        <p:spPr>
          <a:xfrm>
            <a:off x="83068" y="1542054"/>
            <a:ext cx="158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I</a:t>
            </a:r>
            <a:r>
              <a:rPr lang="en-US" altLang="ja-JP" b="1" dirty="0">
                <a:solidFill>
                  <a:schemeClr val="bg1"/>
                </a:solidFill>
                <a:latin typeface="Helvetica"/>
                <a:ea typeface="Meiryo" panose="020B0604030504040204" pitchFamily="34" charset="-128"/>
                <a:cs typeface="Helvetica"/>
              </a:rPr>
              <a:t>ntroduction</a:t>
            </a:r>
            <a:endParaRPr kumimoji="1" lang="ja-JP" altLang="en-US" b="1" dirty="0">
              <a:solidFill>
                <a:schemeClr val="bg1"/>
              </a:solidFill>
              <a:latin typeface="Helvetica"/>
              <a:ea typeface="Meiryo" panose="020B0604030504040204" pitchFamily="34" charset="-128"/>
              <a:cs typeface="Helvetica"/>
            </a:endParaRPr>
          </a:p>
        </p:txBody>
      </p:sp>
      <p:sp>
        <p:nvSpPr>
          <p:cNvPr id="810" name="テキスト ボックス 809">
            <a:extLst>
              <a:ext uri="{FF2B5EF4-FFF2-40B4-BE49-F238E27FC236}">
                <a16:creationId xmlns:a16="http://schemas.microsoft.com/office/drawing/2014/main" xmlns="" id="{7C350321-6D3D-2C42-B1D2-F30EC1F72327}"/>
              </a:ext>
            </a:extLst>
          </p:cNvPr>
          <p:cNvSpPr txBox="1"/>
          <p:nvPr/>
        </p:nvSpPr>
        <p:spPr>
          <a:xfrm>
            <a:off x="3497171" y="48485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Result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0" name="片側の 2 つの角を丸めた四角形 839">
            <a:extLst>
              <a:ext uri="{FF2B5EF4-FFF2-40B4-BE49-F238E27FC236}">
                <a16:creationId xmlns:a16="http://schemas.microsoft.com/office/drawing/2014/main" xmlns="" id="{3026B705-0369-2549-80FA-6C2A196F954A}"/>
              </a:ext>
            </a:extLst>
          </p:cNvPr>
          <p:cNvSpPr/>
          <p:nvPr/>
        </p:nvSpPr>
        <p:spPr>
          <a:xfrm>
            <a:off x="3492541" y="7702264"/>
            <a:ext cx="3276205" cy="381838"/>
          </a:xfrm>
          <a:prstGeom prst="round2SameRect">
            <a:avLst>
              <a:gd name="adj1" fmla="val 19086"/>
              <a:gd name="adj2" fmla="val 0"/>
            </a:avLst>
          </a:prstGeom>
          <a:solidFill>
            <a:srgbClr val="183E3C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6" name="テキスト ボックス 815">
            <a:extLst>
              <a:ext uri="{FF2B5EF4-FFF2-40B4-BE49-F238E27FC236}">
                <a16:creationId xmlns:a16="http://schemas.microsoft.com/office/drawing/2014/main" xmlns="" id="{CD631737-16B6-BA40-8682-00944BF5C15B}"/>
              </a:ext>
            </a:extLst>
          </p:cNvPr>
          <p:cNvSpPr txBox="1"/>
          <p:nvPr/>
        </p:nvSpPr>
        <p:spPr>
          <a:xfrm>
            <a:off x="3490975" y="7739776"/>
            <a:ext cx="150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Conclusion</a:t>
            </a:r>
            <a:endParaRPr kumimoji="1" lang="ja-JP" altLang="en-US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3" name="テキスト ボックス 842">
            <a:extLst>
              <a:ext uri="{FF2B5EF4-FFF2-40B4-BE49-F238E27FC236}">
                <a16:creationId xmlns:a16="http://schemas.microsoft.com/office/drawing/2014/main" xmlns="" id="{1C6D64F2-226E-0342-AF9B-FE1AD4BD22E8}"/>
              </a:ext>
            </a:extLst>
          </p:cNvPr>
          <p:cNvSpPr txBox="1"/>
          <p:nvPr/>
        </p:nvSpPr>
        <p:spPr>
          <a:xfrm>
            <a:off x="76886" y="929343"/>
            <a:ext cx="691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Sayaka Nagai</a:t>
            </a:r>
            <a:r>
              <a:rPr lang="en-US" altLang="en-US" sz="1200" dirty="0">
                <a:latin typeface="Helvetica"/>
                <a:ea typeface="Meiryo" panose="020B0604030504040204" pitchFamily="34" charset="-128"/>
                <a:cs typeface="Helvetica"/>
              </a:rPr>
              <a:t>, </a:t>
            </a:r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Naohisa Sakamoto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（</a:t>
            </a:r>
            <a:r>
              <a:rPr lang="en-US" altLang="ja-JP" sz="1050" dirty="0">
                <a:latin typeface="Helvetica"/>
                <a:ea typeface="Meiryo" panose="020B0604030504040204" pitchFamily="34" charset="-128"/>
                <a:cs typeface="Helvetica"/>
              </a:rPr>
              <a:t>Kobe University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）</a:t>
            </a:r>
            <a:endParaRPr lang="en-US" altLang="ja-JP" sz="1050" dirty="0">
              <a:latin typeface="Helvetica"/>
              <a:ea typeface="Meiryo" panose="020B0604030504040204" pitchFamily="34" charset="-128"/>
              <a:cs typeface="Helvetica"/>
            </a:endParaRPr>
          </a:p>
          <a:p>
            <a:r>
              <a:rPr lang="en-US" altLang="ja-JP" sz="1200" dirty="0">
                <a:latin typeface="Helvetica"/>
                <a:ea typeface="Meiryo" panose="020B0604030504040204" pitchFamily="34" charset="-128"/>
                <a:cs typeface="Helvetica"/>
              </a:rPr>
              <a:t>Koji Kyoda, Shuichi Onami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（</a:t>
            </a:r>
            <a:r>
              <a:rPr lang="en-US" altLang="ja-JP" sz="1050" dirty="0">
                <a:latin typeface="Helvetica"/>
                <a:ea typeface="Meiryo" panose="020B0604030504040204" pitchFamily="34" charset="-128"/>
                <a:cs typeface="Helvetica"/>
              </a:rPr>
              <a:t>Laboratory for Developmental Dynamics, RIKEN Quantitative Biology Center</a:t>
            </a:r>
            <a:r>
              <a:rPr lang="ja-JP" altLang="en-US" sz="1050" dirty="0">
                <a:latin typeface="Helvetica"/>
                <a:ea typeface="Meiryo" panose="020B0604030504040204" pitchFamily="34" charset="-128"/>
                <a:cs typeface="Helvetica"/>
              </a:rPr>
              <a:t>）</a:t>
            </a:r>
          </a:p>
        </p:txBody>
      </p:sp>
      <p:sp>
        <p:nvSpPr>
          <p:cNvPr id="861" name="角丸四角形 860">
            <a:extLst>
              <a:ext uri="{FF2B5EF4-FFF2-40B4-BE49-F238E27FC236}">
                <a16:creationId xmlns:a16="http://schemas.microsoft.com/office/drawing/2014/main" xmlns="" id="{495C93AC-E499-A849-8095-00CCA8AC7FDE}"/>
              </a:ext>
            </a:extLst>
          </p:cNvPr>
          <p:cNvSpPr/>
          <p:nvPr/>
        </p:nvSpPr>
        <p:spPr>
          <a:xfrm>
            <a:off x="93500" y="8811514"/>
            <a:ext cx="6675246" cy="235921"/>
          </a:xfrm>
          <a:prstGeom prst="roundRect">
            <a:avLst>
              <a:gd name="adj" fmla="val 23145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FAE1D14B-A53D-1940-809E-F0851FDE70D8}"/>
              </a:ext>
            </a:extLst>
          </p:cNvPr>
          <p:cNvSpPr txBox="1"/>
          <p:nvPr/>
        </p:nvSpPr>
        <p:spPr>
          <a:xfrm>
            <a:off x="109962" y="8811514"/>
            <a:ext cx="6650430" cy="215444"/>
          </a:xfrm>
          <a:prstGeom prst="rect">
            <a:avLst/>
          </a:prstGeom>
          <a:solidFill>
            <a:srgbClr val="183E3C"/>
          </a:solidFill>
          <a:ln>
            <a:solidFill>
              <a:srgbClr val="183E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IEEE Pacific Visualization Symposium (PacificVis 2018)  Kobe,</a:t>
            </a:r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 </a:t>
            </a:r>
            <a:r>
              <a:rPr lang="en-US" altLang="ja-JP" sz="800">
                <a:solidFill>
                  <a:schemeClr val="bg1"/>
                </a:solidFill>
                <a:latin typeface="Meiryo"/>
                <a:ea typeface="Meiryo"/>
                <a:cs typeface="Meiryo"/>
              </a:rPr>
              <a:t>Japan  April 10 to 13, 2018</a:t>
            </a:r>
            <a:endParaRPr kumimoji="1" lang="ja-JP" altLang="en-US" sz="800" b="1" dirty="0">
              <a:solidFill>
                <a:schemeClr val="bg1"/>
              </a:solidFill>
              <a:latin typeface="Meiryo"/>
              <a:ea typeface="Meiryo"/>
              <a:cs typeface="Meiryo"/>
            </a:endParaRPr>
          </a:p>
        </p:txBody>
      </p:sp>
      <p:sp>
        <p:nvSpPr>
          <p:cNvPr id="821" name="片側の 2 つの角を丸めた四角形 820">
            <a:extLst>
              <a:ext uri="{FF2B5EF4-FFF2-40B4-BE49-F238E27FC236}">
                <a16:creationId xmlns:a16="http://schemas.microsoft.com/office/drawing/2014/main" xmlns="" id="{FA9A249B-3423-724F-B53E-AEE719B41F3C}"/>
              </a:ext>
            </a:extLst>
          </p:cNvPr>
          <p:cNvSpPr/>
          <p:nvPr/>
        </p:nvSpPr>
        <p:spPr>
          <a:xfrm flipV="1">
            <a:off x="3501099" y="1506906"/>
            <a:ext cx="3259293" cy="3181940"/>
          </a:xfrm>
          <a:prstGeom prst="round2SameRect">
            <a:avLst>
              <a:gd name="adj1" fmla="val 2201"/>
              <a:gd name="adj2" fmla="val 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9" name="角丸四角形 818">
            <a:extLst>
              <a:ext uri="{FF2B5EF4-FFF2-40B4-BE49-F238E27FC236}">
                <a16:creationId xmlns:a16="http://schemas.microsoft.com/office/drawing/2014/main" xmlns="" id="{61D30CB8-71B2-9440-B817-F5BA723991EB}"/>
              </a:ext>
            </a:extLst>
          </p:cNvPr>
          <p:cNvSpPr/>
          <p:nvPr/>
        </p:nvSpPr>
        <p:spPr>
          <a:xfrm>
            <a:off x="3492746" y="4802820"/>
            <a:ext cx="3276000" cy="2824201"/>
          </a:xfrm>
          <a:prstGeom prst="roundRect">
            <a:avLst>
              <a:gd name="adj" fmla="val 3599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0" name="片側の 2 つの角を丸めた四角形 819">
            <a:extLst>
              <a:ext uri="{FF2B5EF4-FFF2-40B4-BE49-F238E27FC236}">
                <a16:creationId xmlns:a16="http://schemas.microsoft.com/office/drawing/2014/main" xmlns="" id="{7BBA3C2F-39AF-EB49-8398-F635C66E7FBB}"/>
              </a:ext>
            </a:extLst>
          </p:cNvPr>
          <p:cNvSpPr/>
          <p:nvPr/>
        </p:nvSpPr>
        <p:spPr>
          <a:xfrm>
            <a:off x="82863" y="5700894"/>
            <a:ext cx="3276205" cy="3032117"/>
          </a:xfrm>
          <a:prstGeom prst="round2SameRect">
            <a:avLst>
              <a:gd name="adj1" fmla="val 2445"/>
              <a:gd name="adj2" fmla="val 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8" name="角丸四角形 817">
            <a:extLst>
              <a:ext uri="{FF2B5EF4-FFF2-40B4-BE49-F238E27FC236}">
                <a16:creationId xmlns:a16="http://schemas.microsoft.com/office/drawing/2014/main" xmlns="" id="{2478588B-9A28-5C41-BBC9-4B95003DAC43}"/>
              </a:ext>
            </a:extLst>
          </p:cNvPr>
          <p:cNvSpPr/>
          <p:nvPr/>
        </p:nvSpPr>
        <p:spPr>
          <a:xfrm>
            <a:off x="83068" y="1506906"/>
            <a:ext cx="3276000" cy="4081092"/>
          </a:xfrm>
          <a:prstGeom prst="roundRect">
            <a:avLst>
              <a:gd name="adj" fmla="val 2740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角丸四角形 835">
            <a:extLst>
              <a:ext uri="{FF2B5EF4-FFF2-40B4-BE49-F238E27FC236}">
                <a16:creationId xmlns:a16="http://schemas.microsoft.com/office/drawing/2014/main" xmlns="" id="{4069B7CC-47C2-554E-B21B-693E93670E6F}"/>
              </a:ext>
            </a:extLst>
          </p:cNvPr>
          <p:cNvSpPr/>
          <p:nvPr/>
        </p:nvSpPr>
        <p:spPr>
          <a:xfrm>
            <a:off x="82863" y="174853"/>
            <a:ext cx="6693930" cy="1233633"/>
          </a:xfrm>
          <a:prstGeom prst="roundRect">
            <a:avLst>
              <a:gd name="adj" fmla="val 6531"/>
            </a:avLst>
          </a:prstGeom>
          <a:noFill/>
          <a:ln w="28575">
            <a:solidFill>
              <a:srgbClr val="183E3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角丸四角形 188">
            <a:extLst>
              <a:ext uri="{FF2B5EF4-FFF2-40B4-BE49-F238E27FC236}">
                <a16:creationId xmlns:a16="http://schemas.microsoft.com/office/drawing/2014/main" xmlns="" id="{D4A982FE-1910-AF49-A0F9-ABFF13276244}"/>
              </a:ext>
            </a:extLst>
          </p:cNvPr>
          <p:cNvSpPr/>
          <p:nvPr/>
        </p:nvSpPr>
        <p:spPr>
          <a:xfrm>
            <a:off x="157338" y="4675375"/>
            <a:ext cx="3130374" cy="833675"/>
          </a:xfrm>
          <a:prstGeom prst="roundRect">
            <a:avLst>
              <a:gd name="adj" fmla="val 8792"/>
            </a:avLst>
          </a:prstGeom>
          <a:noFill/>
          <a:ln w="19050">
            <a:solidFill>
              <a:srgbClr val="183E3C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337" y="4907703"/>
            <a:ext cx="3212367" cy="54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" indent="-100800">
              <a:spcBef>
                <a:spcPts val="3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Animation of cell nucleus shapes over several time steps.</a:t>
            </a:r>
          </a:p>
          <a:p>
            <a:pPr marL="64800" indent="-100800">
              <a:spcBef>
                <a:spcPts val="3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Improving represe</a:t>
            </a:r>
            <a:r>
              <a:rPr lang="en-GB" altLang="ja-JP" sz="900">
                <a:latin typeface="Helvetica"/>
                <a:cs typeface="Helvetica"/>
              </a:rPr>
              <a:t>n</a:t>
            </a:r>
            <a:r>
              <a:rPr lang="en-GB" altLang="ja-JP" sz="900">
                <a:latin typeface="Helvetica"/>
                <a:cs typeface="Helvetica"/>
              </a:rPr>
              <a:t>tation of phenotypic characteristics</a:t>
            </a:r>
          </a:p>
          <a:p>
            <a:r>
              <a:rPr lang="en-GB" altLang="ja-JP" sz="900">
                <a:latin typeface="Helvetica"/>
                <a:cs typeface="Helvetica"/>
              </a:rPr>
              <a:t>   (position and distance).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116" y="4687765"/>
            <a:ext cx="72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u="sng"/>
              <a:t>Objective</a:t>
            </a:r>
            <a:endParaRPr kumimoji="1" lang="ja-JP" altLang="en-US" sz="1100" u="sng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37344" y="2218208"/>
            <a:ext cx="159530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Phenotypic characteristic </a:t>
            </a:r>
          </a:p>
          <a:p>
            <a:pPr>
              <a:spcBef>
                <a:spcPts val="300"/>
              </a:spcBef>
            </a:pPr>
            <a:r>
              <a:rPr kumimoji="1" lang="ja-JP" altLang="en-US" sz="900">
                <a:latin typeface="Helvetica"/>
                <a:cs typeface="Helvetica"/>
              </a:rPr>
              <a:t>ー</a:t>
            </a:r>
            <a:r>
              <a:rPr kumimoji="1" lang="en-US" altLang="ja-JP" sz="900">
                <a:latin typeface="Helvetica"/>
                <a:cs typeface="Helvetica"/>
              </a:rPr>
              <a:t> S</a:t>
            </a:r>
            <a:r>
              <a:rPr lang="en-GB" altLang="ja-JP" sz="900">
                <a:latin typeface="Helvetica"/>
                <a:cs typeface="Helvetica"/>
              </a:rPr>
              <a:t>patiotemporal features</a:t>
            </a:r>
            <a:r>
              <a:rPr lang="ja-JP" altLang="ja-JP" sz="900">
                <a:effectLst/>
                <a:latin typeface="Helvetica"/>
                <a:cs typeface="Helvetica"/>
              </a:rPr>
              <a:t> </a:t>
            </a:r>
            <a:endParaRPr lang="en-US" altLang="ja-JP" sz="900">
              <a:effectLst/>
              <a:latin typeface="Helvetica"/>
              <a:cs typeface="Helvetica"/>
            </a:endParaRPr>
          </a:p>
          <a:p>
            <a:r>
              <a:rPr lang="en-US" altLang="ja-JP" sz="900">
                <a:effectLst/>
                <a:latin typeface="Helvetica"/>
                <a:cs typeface="Helvetica"/>
              </a:rPr>
              <a:t>    of a cell.</a:t>
            </a:r>
          </a:p>
          <a:p>
            <a:pPr>
              <a:spcBef>
                <a:spcPts val="300"/>
              </a:spcBef>
            </a:pPr>
            <a:r>
              <a:rPr kumimoji="1" lang="en-US" altLang="ja-JP" sz="900">
                <a:latin typeface="Helvetica"/>
                <a:cs typeface="Helvetica"/>
              </a:rPr>
              <a:t> </a:t>
            </a:r>
            <a:r>
              <a:rPr kumimoji="1" lang="en-US" altLang="ja-JP" sz="800">
                <a:latin typeface="Helvetica"/>
                <a:cs typeface="Helvetica"/>
              </a:rPr>
              <a:t>(ex. Cell nuclear position,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</a:t>
            </a:r>
            <a:r>
              <a:rPr kumimoji="1" lang="en-US" altLang="ja-JP" sz="800">
                <a:latin typeface="Helvetica"/>
                <a:cs typeface="Helvetica"/>
              </a:rPr>
              <a:t>movement distance)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3466" y="1921440"/>
            <a:ext cx="2852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lang="en-GB" altLang="ja-JP" sz="900">
                <a:latin typeface="Helvetica"/>
                <a:cs typeface="Helvetica"/>
              </a:rPr>
              <a:t>Elucidation of biologica</a:t>
            </a:r>
            <a:r>
              <a:rPr lang="en-GB" altLang="ja-JP" sz="900">
                <a:latin typeface="Helvetica"/>
                <a:cs typeface="Helvetica"/>
              </a:rPr>
              <a:t>l mechanism of C.elegans.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91016" y="3681927"/>
            <a:ext cx="332424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800" indent="-13680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Problem</a:t>
            </a:r>
          </a:p>
          <a:p>
            <a:pPr marL="100800" indent="-136800">
              <a:spcBef>
                <a:spcPts val="300"/>
              </a:spcBef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We cannot observe </a:t>
            </a:r>
            <a:r>
              <a:rPr lang="en-GB" altLang="ja-JP" sz="900">
                <a:latin typeface="Helvetica"/>
                <a:cs typeface="Helvetica"/>
              </a:rPr>
              <a:t>an individual shape.</a:t>
            </a:r>
            <a:r>
              <a:rPr lang="ja-JP" altLang="ja-JP" sz="900">
                <a:latin typeface="Helvetica"/>
                <a:cs typeface="Helvetica"/>
              </a:rPr>
              <a:t> </a:t>
            </a:r>
            <a:endParaRPr kumimoji="1" lang="en-US" altLang="ja-JP" sz="900">
              <a:latin typeface="Helvetica"/>
              <a:cs typeface="Helvetica"/>
            </a:endParaRPr>
          </a:p>
          <a:p>
            <a:pPr marL="36000"/>
            <a:r>
              <a:rPr lang="en-US" altLang="ja-JP" sz="900">
                <a:latin typeface="Helvetica"/>
                <a:cs typeface="Helvetica"/>
              </a:rPr>
              <a:t>   </a:t>
            </a:r>
            <a:r>
              <a:rPr lang="en-US" altLang="ja-JP" sz="820">
                <a:latin typeface="Helvetica"/>
                <a:cs typeface="Helvetica"/>
              </a:rPr>
              <a:t> It is necessary to observe a time change of cell nucleus shapes.</a:t>
            </a:r>
          </a:p>
          <a:p>
            <a:pPr marL="136800" indent="-136800">
              <a:spcBef>
                <a:spcPts val="600"/>
              </a:spcBef>
              <a:buFont typeface="Arial"/>
              <a:buChar char="•"/>
            </a:pPr>
            <a:r>
              <a:rPr lang="en-GB" altLang="ja-JP" sz="900">
                <a:latin typeface="Helvetica"/>
                <a:cs typeface="Helvetica"/>
              </a:rPr>
              <a:t>It is difficult to</a:t>
            </a:r>
            <a:r>
              <a:rPr lang="ja-JP" altLang="en-US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compare phenotypic characteristics           (ex. position and distance) only from cell nucleus shapes.</a:t>
            </a:r>
            <a:endParaRPr lang="en-US" altLang="ja-JP" sz="900">
              <a:latin typeface="Helvetica"/>
              <a:cs typeface="Helvetica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6363" y="6100192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ja-JP" sz="1000" b="1">
                <a:latin typeface="Helvetica"/>
                <a:cs typeface="Helvetica"/>
              </a:rPr>
              <a:t>Animation of cel nucleus shapes</a:t>
            </a:r>
            <a:endParaRPr kumimoji="1" lang="ja-JP" altLang="en-US" sz="1000" b="1">
              <a:latin typeface="Helvetica"/>
              <a:cs typeface="Helvetica"/>
            </a:endParaRPr>
          </a:p>
        </p:txBody>
      </p:sp>
      <p:pic>
        <p:nvPicPr>
          <p:cNvPr id="96" name="図 95" descr="Macintosh HD:Users:sayaka:Documents:Github:PacificVis2018:図:PV2018Fig1.png"/>
          <p:cNvPicPr/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904"/>
          <a:stretch/>
        </p:blipFill>
        <p:spPr bwMode="auto">
          <a:xfrm>
            <a:off x="185526" y="6348436"/>
            <a:ext cx="1731409" cy="5834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テキスト ボックス 98"/>
          <p:cNvSpPr txBox="1"/>
          <p:nvPr/>
        </p:nvSpPr>
        <p:spPr>
          <a:xfrm>
            <a:off x="3520784" y="1523780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2600" indent="-228600">
              <a:buFont typeface="+mj-lt"/>
              <a:buAutoNum type="arabicPeriod" startAt="2"/>
            </a:pPr>
            <a:r>
              <a:rPr lang="en-GB" altLang="ja-JP" sz="900" b="1">
                <a:latin typeface="Helvetica"/>
                <a:cs typeface="Helvetica"/>
              </a:rPr>
              <a:t>Represetation of phenotypic characteristics</a:t>
            </a:r>
            <a:endParaRPr kumimoji="1" lang="ja-JP" altLang="en-US" sz="900" b="1">
              <a:latin typeface="Helvetica"/>
              <a:cs typeface="Helvetica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558601" y="173055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Nuclear position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558601" y="2647374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Distance between </a:t>
            </a:r>
            <a:r>
              <a:rPr kumimoji="1" lang="en-US" altLang="ja-JP" sz="900">
                <a:latin typeface="Helvetica"/>
                <a:cs typeface="Helvetica"/>
              </a:rPr>
              <a:t>a </a:t>
            </a:r>
            <a:r>
              <a:rPr kumimoji="1" lang="en-US" altLang="ja-JP" sz="900">
                <a:latin typeface="Helvetica"/>
                <a:cs typeface="Helvetica"/>
              </a:rPr>
              <a:t>nuclear center and </a:t>
            </a:r>
            <a:r>
              <a:rPr kumimoji="1" lang="en-US" altLang="ja-JP" sz="900">
                <a:latin typeface="Helvetica"/>
                <a:cs typeface="Helvetica"/>
              </a:rPr>
              <a:t>an </a:t>
            </a:r>
            <a:r>
              <a:rPr kumimoji="1" lang="en-US" altLang="ja-JP" sz="900">
                <a:latin typeface="Helvetica"/>
                <a:cs typeface="Helvetica"/>
              </a:rPr>
              <a:t>emryo center 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pic>
        <p:nvPicPr>
          <p:cNvPr id="107" name="図 106" descr="Macintosh HD:Users:sayaka:Documents:Github:PacificVis2018:図:PV2018Fig2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6"/>
          <a:stretch/>
        </p:blipFill>
        <p:spPr bwMode="auto">
          <a:xfrm>
            <a:off x="3638196" y="1929446"/>
            <a:ext cx="1571777" cy="71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正方形/長方形 231"/>
          <p:cNvSpPr/>
          <p:nvPr/>
        </p:nvSpPr>
        <p:spPr>
          <a:xfrm>
            <a:off x="4677993" y="2933462"/>
            <a:ext cx="1760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4400" indent="-158400"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Draw AP, DV and LR axes.</a:t>
            </a:r>
          </a:p>
          <a:p>
            <a:pPr marL="194400" indent="-158400">
              <a:buFont typeface="+mj-lt"/>
              <a:buAutoNum type="arabicPeriod"/>
            </a:pPr>
            <a:r>
              <a:rPr lang="en-GB" altLang="ja-JP" sz="800">
                <a:latin typeface="Helvetica"/>
                <a:cs typeface="Helvetica"/>
              </a:rPr>
              <a:t>Connect a nuclear center and an embryo center.</a:t>
            </a:r>
            <a:endParaRPr lang="ja-JP" altLang="en-US" sz="800">
              <a:latin typeface="Helvetica"/>
              <a:cs typeface="Helvetica"/>
            </a:endParaRPr>
          </a:p>
        </p:txBody>
      </p:sp>
      <p:pic>
        <p:nvPicPr>
          <p:cNvPr id="109" name="図 108" descr="Macintosh HD:Users:sayaka:Documents:Github:PacificVis2018:図:PV2018Fig3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196" y="2856547"/>
            <a:ext cx="802593" cy="659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テキスト ボックス 110"/>
          <p:cNvSpPr txBox="1"/>
          <p:nvPr/>
        </p:nvSpPr>
        <p:spPr>
          <a:xfrm>
            <a:off x="3558601" y="3506605"/>
            <a:ext cx="2210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l"/>
            </a:pPr>
            <a:r>
              <a:rPr kumimoji="1" lang="en-US" altLang="ja-JP" sz="900">
                <a:latin typeface="Helvetica"/>
                <a:cs typeface="Helvetica"/>
              </a:rPr>
              <a:t>Movement distance of a cell nucleus </a:t>
            </a:r>
            <a:endParaRPr kumimoji="1" lang="ja-JP" altLang="en-US" sz="900">
              <a:latin typeface="Helvetica"/>
              <a:cs typeface="Helvetica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3558601" y="4163929"/>
            <a:ext cx="318305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>
                <a:latin typeface="Helvetica"/>
                <a:cs typeface="Helvetica"/>
              </a:rPr>
              <a:t>Connect cell nuclear centers. </a:t>
            </a:r>
          </a:p>
          <a:p>
            <a:r>
              <a:rPr lang="en-US" altLang="ja-JP" sz="800">
                <a:latin typeface="Helvetica"/>
                <a:cs typeface="Helvetica"/>
              </a:rPr>
              <a:t>(P</a:t>
            </a:r>
            <a:r>
              <a:rPr lang="en-US" altLang="ja-JP" sz="800" baseline="-25000">
                <a:latin typeface="Helvetica"/>
                <a:cs typeface="Helvetica"/>
              </a:rPr>
              <a:t>t</a:t>
            </a:r>
            <a:r>
              <a:rPr lang="en-US" altLang="ja-JP" sz="800">
                <a:latin typeface="Helvetica"/>
                <a:cs typeface="Helvetica"/>
              </a:rPr>
              <a:t> is the position of a cell nucleus at the time step t.)</a:t>
            </a:r>
          </a:p>
          <a:p>
            <a:pPr>
              <a:spcBef>
                <a:spcPts val="300"/>
              </a:spcBef>
            </a:pPr>
            <a:r>
              <a:rPr lang="en-US" altLang="ja-JP" sz="800">
                <a:latin typeface="Helvetica"/>
                <a:cs typeface="Helvetica"/>
              </a:rPr>
              <a:t>→A cell nucleus moves from blue to red.</a:t>
            </a:r>
            <a:endParaRPr lang="ja-JP" altLang="ja-JP" sz="800">
              <a:latin typeface="Helvetica"/>
              <a:cs typeface="Helvetica"/>
            </a:endParaRPr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1129198" y="3194538"/>
            <a:ext cx="2294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Helvetica"/>
                <a:cs typeface="Helvetica"/>
              </a:rPr>
              <a:t>Time range:</a:t>
            </a:r>
            <a:r>
              <a:rPr kumimoji="1" lang="en-US" altLang="ja-JP" sz="800">
                <a:latin typeface="Helvetica"/>
                <a:cs typeface="Helvetica"/>
              </a:rPr>
              <a:t>68</a:t>
            </a:r>
            <a:r>
              <a:rPr kumimoji="1" lang="en-US" altLang="ja-JP" sz="800">
                <a:latin typeface="Helvetica"/>
                <a:cs typeface="Helvetica"/>
              </a:rPr>
              <a:t>-1</a:t>
            </a:r>
            <a:r>
              <a:rPr kumimoji="1" lang="en-US" altLang="ja-JP" sz="800">
                <a:latin typeface="Helvetica"/>
                <a:cs typeface="Helvetica"/>
              </a:rPr>
              <a:t>15</a:t>
            </a:r>
            <a:endParaRPr kumimoji="1" lang="en-US" altLang="ja-JP" sz="800">
              <a:latin typeface="Helvetica"/>
              <a:cs typeface="Helvetica"/>
            </a:endParaRPr>
          </a:p>
          <a:p>
            <a:r>
              <a:rPr lang="en-US" altLang="ja-JP" sz="800">
                <a:latin typeface="Helvetica"/>
                <a:cs typeface="Helvetica"/>
              </a:rPr>
              <a:t>         </a:t>
            </a:r>
            <a:r>
              <a:rPr kumimoji="1" lang="en-US" altLang="ja-JP" sz="800">
                <a:latin typeface="Helvetica"/>
                <a:cs typeface="Helvetica"/>
              </a:rPr>
              <a:t>→ cell nucleus shapes are overlapped.</a:t>
            </a:r>
          </a:p>
        </p:txBody>
      </p:sp>
      <p:sp>
        <p:nvSpPr>
          <p:cNvPr id="137" name="角丸四角形 136">
            <a:extLst>
              <a:ext uri="{FF2B5EF4-FFF2-40B4-BE49-F238E27FC236}">
                <a16:creationId xmlns:a16="http://schemas.microsoft.com/office/drawing/2014/main" xmlns="" id="{D4A982FE-1910-AF49-A0F9-ABFF13276244}"/>
              </a:ext>
            </a:extLst>
          </p:cNvPr>
          <p:cNvSpPr/>
          <p:nvPr/>
        </p:nvSpPr>
        <p:spPr>
          <a:xfrm>
            <a:off x="225216" y="2669011"/>
            <a:ext cx="1107414" cy="543326"/>
          </a:xfrm>
          <a:prstGeom prst="roundRect">
            <a:avLst>
              <a:gd name="adj" fmla="val 8792"/>
            </a:avLst>
          </a:prstGeom>
          <a:noFill/>
          <a:ln w="9525">
            <a:solidFill>
              <a:srgbClr val="FC263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143835" y="3182437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solidFill>
                  <a:srgbClr val="FC263B"/>
                </a:solidFill>
                <a:latin typeface="Helvetica"/>
                <a:cs typeface="Helvetica"/>
              </a:rPr>
              <a:t>Cell nucleus </a:t>
            </a:r>
          </a:p>
          <a:p>
            <a:r>
              <a:rPr kumimoji="1" lang="en-US" altLang="ja-JP" sz="800">
                <a:solidFill>
                  <a:srgbClr val="FC263B"/>
                </a:solidFill>
                <a:latin typeface="Helvetica"/>
                <a:cs typeface="Helvetica"/>
              </a:rPr>
              <a:t>visualization</a:t>
            </a:r>
            <a:endParaRPr kumimoji="1" lang="ja-JP" altLang="en-US" sz="800">
              <a:solidFill>
                <a:srgbClr val="FC263B"/>
              </a:solidFill>
              <a:latin typeface="Helvetica"/>
              <a:cs typeface="Helvetica"/>
            </a:endParaRPr>
          </a:p>
        </p:txBody>
      </p:sp>
      <p:pic>
        <p:nvPicPr>
          <p:cNvPr id="250" name="図 249" descr="PV2018Fig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56" y="6817898"/>
            <a:ext cx="1051727" cy="717271"/>
          </a:xfrm>
          <a:prstGeom prst="rect">
            <a:avLst/>
          </a:prstGeom>
        </p:spPr>
      </p:pic>
      <p:pic>
        <p:nvPicPr>
          <p:cNvPr id="251" name="図 250" descr="PV2018Fig7.png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69" y="6728729"/>
            <a:ext cx="867364" cy="774129"/>
          </a:xfrm>
          <a:prstGeom prst="rect">
            <a:avLst/>
          </a:prstGeom>
        </p:spPr>
      </p:pic>
      <p:pic>
        <p:nvPicPr>
          <p:cNvPr id="252" name="図 251" descr="PV2018Fig6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5513" r="7128"/>
          <a:stretch/>
        </p:blipFill>
        <p:spPr>
          <a:xfrm>
            <a:off x="4613926" y="6838929"/>
            <a:ext cx="888753" cy="769507"/>
          </a:xfrm>
          <a:prstGeom prst="rect">
            <a:avLst/>
          </a:prstGeom>
        </p:spPr>
      </p:pic>
      <p:pic>
        <p:nvPicPr>
          <p:cNvPr id="253" name="図 252" descr="PV2018Fig5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2" b="23124"/>
          <a:stretch/>
        </p:blipFill>
        <p:spPr>
          <a:xfrm>
            <a:off x="4683512" y="5591708"/>
            <a:ext cx="1754908" cy="598316"/>
          </a:xfrm>
          <a:prstGeom prst="rect">
            <a:avLst/>
          </a:prstGeom>
        </p:spPr>
      </p:pic>
      <p:pic>
        <p:nvPicPr>
          <p:cNvPr id="149" name="図 148" descr="Macintosh HD:Users:sayaka:Documents:Github:PacificVis2018:図:PV2018Fig1.png"/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3" b="23628"/>
          <a:stretch/>
        </p:blipFill>
        <p:spPr bwMode="auto">
          <a:xfrm>
            <a:off x="245559" y="7864513"/>
            <a:ext cx="940871" cy="7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テキスト ボックス 150"/>
          <p:cNvSpPr txBox="1"/>
          <p:nvPr/>
        </p:nvSpPr>
        <p:spPr>
          <a:xfrm>
            <a:off x="1951579" y="6406856"/>
            <a:ext cx="139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Helvetica"/>
                <a:cs typeface="Helvetica"/>
              </a:rPr>
              <a:t>A cell nucleus shape </a:t>
            </a:r>
            <a:r>
              <a:rPr lang="en-US" altLang="ja-JP" sz="800">
                <a:latin typeface="Helvetica"/>
                <a:cs typeface="Helvetica"/>
              </a:rPr>
              <a:t>with </a:t>
            </a:r>
          </a:p>
          <a:p>
            <a:r>
              <a:rPr lang="en-US" altLang="ja-JP" sz="800">
                <a:latin typeface="Helvetica"/>
                <a:cs typeface="Helvetica"/>
              </a:rPr>
              <a:t>a phenotypic chatacteristic</a:t>
            </a:r>
            <a:r>
              <a:rPr kumimoji="1" lang="en-US" altLang="ja-JP" sz="800">
                <a:latin typeface="Helvetica"/>
                <a:cs typeface="Helvetica"/>
              </a:rPr>
              <a:t> </a:t>
            </a:r>
          </a:p>
          <a:p>
            <a:r>
              <a:rPr kumimoji="1" lang="en-US" altLang="ja-JP" sz="800">
                <a:latin typeface="Helvetica"/>
                <a:cs typeface="Helvetica"/>
              </a:rPr>
              <a:t>changes over time.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255" name="正方形/長方形 254"/>
          <p:cNvSpPr/>
          <p:nvPr/>
        </p:nvSpPr>
        <p:spPr>
          <a:xfrm>
            <a:off x="1088849" y="7062133"/>
            <a:ext cx="1968320" cy="546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00" indent="-13680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An over</a:t>
            </a:r>
            <a:r>
              <a:rPr lang="en-US" altLang="ja-JP" sz="900">
                <a:latin typeface="Helvetica"/>
                <a:cs typeface="Helvetica"/>
              </a:rPr>
              <a:t>lapped</a:t>
            </a:r>
            <a:r>
              <a:rPr lang="en-US" altLang="ja-JP" sz="900">
                <a:latin typeface="Helvetica"/>
                <a:cs typeface="Helvetica"/>
              </a:rPr>
              <a:t> shape</a:t>
            </a:r>
          </a:p>
          <a:p>
            <a:pPr>
              <a:spcBef>
                <a:spcPts val="300"/>
              </a:spcBef>
            </a:pPr>
            <a:r>
              <a:rPr lang="en-US" altLang="ja-JP" sz="900">
                <a:latin typeface="Helvetica"/>
                <a:cs typeface="Helvetica"/>
              </a:rPr>
              <a:t>    All the cell nuclei are overlapped</a:t>
            </a:r>
          </a:p>
          <a:p>
            <a:r>
              <a:rPr lang="en-US" altLang="ja-JP" sz="900">
                <a:latin typeface="Helvetica"/>
                <a:cs typeface="Helvetica"/>
              </a:rPr>
              <a:t>    with a constant opacity . </a:t>
            </a:r>
            <a:endParaRPr lang="ja-JP" altLang="en-US" sz="900">
              <a:latin typeface="Helvetica"/>
              <a:cs typeface="Helvetica"/>
            </a:endParaRPr>
          </a:p>
        </p:txBody>
      </p:sp>
      <p:pic>
        <p:nvPicPr>
          <p:cNvPr id="153" name="図 152" descr="Macintosh HD:Users:sayaka:Documents:Github:PacificVis2018:図:PV2018Fig1.png"/>
          <p:cNvPicPr/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7" r="17566" b="27118"/>
          <a:stretch/>
        </p:blipFill>
        <p:spPr bwMode="auto">
          <a:xfrm>
            <a:off x="179675" y="6919465"/>
            <a:ext cx="893366" cy="69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正方形/長方形 153"/>
          <p:cNvSpPr/>
          <p:nvPr/>
        </p:nvSpPr>
        <p:spPr>
          <a:xfrm>
            <a:off x="1088849" y="7912269"/>
            <a:ext cx="2205746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00" indent="-136800">
              <a:buFont typeface="Wingdings" charset="2"/>
              <a:buChar char="l"/>
            </a:pPr>
            <a:r>
              <a:rPr lang="en-US" altLang="ja-JP" sz="900">
                <a:latin typeface="Helvetica"/>
                <a:cs typeface="Helvetica"/>
              </a:rPr>
              <a:t>Opacity a</a:t>
            </a:r>
            <a:r>
              <a:rPr lang="en-US" altLang="ja-JP" sz="900">
                <a:latin typeface="Helvetica"/>
                <a:cs typeface="Helvetica"/>
              </a:rPr>
              <a:t>nimation</a:t>
            </a:r>
            <a:r>
              <a:rPr lang="en-US" altLang="ja-JP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of </a:t>
            </a:r>
          </a:p>
          <a:p>
            <a:r>
              <a:rPr lang="en-US" altLang="ja-JP" sz="900">
                <a:latin typeface="Helvetica"/>
                <a:cs typeface="Helvetica"/>
              </a:rPr>
              <a:t>                              </a:t>
            </a:r>
            <a:r>
              <a:rPr lang="en-US" altLang="ja-JP" sz="900">
                <a:latin typeface="Helvetica"/>
                <a:cs typeface="Helvetica"/>
              </a:rPr>
              <a:t>cell nucleus shapes</a:t>
            </a:r>
          </a:p>
          <a:p>
            <a:pPr>
              <a:spcBef>
                <a:spcPts val="300"/>
              </a:spcBef>
            </a:pPr>
            <a:r>
              <a:rPr lang="en-US" altLang="ja-JP" sz="900">
                <a:latin typeface="Helvetica"/>
                <a:cs typeface="Helvetica"/>
              </a:rPr>
              <a:t>     A cell nucleus at</a:t>
            </a:r>
            <a:r>
              <a:rPr lang="en-US" altLang="ja-JP" sz="900" i="1">
                <a:latin typeface="Helvetica"/>
                <a:cs typeface="Helvetica"/>
              </a:rPr>
              <a:t> t </a:t>
            </a:r>
            <a:r>
              <a:rPr lang="en-US" altLang="ja-JP" sz="900">
                <a:latin typeface="Helvetica"/>
                <a:cs typeface="Helvetica"/>
              </a:rPr>
              <a:t>th</a:t>
            </a:r>
            <a:r>
              <a:rPr lang="en-US" altLang="ja-JP" sz="900" i="1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step → Opaque</a:t>
            </a:r>
          </a:p>
          <a:p>
            <a:r>
              <a:rPr lang="en-US" altLang="ja-JP" sz="900">
                <a:latin typeface="Helvetica"/>
                <a:cs typeface="Helvetica"/>
              </a:rPr>
              <a:t>     Other ones  → lower opacity</a:t>
            </a:r>
          </a:p>
        </p:txBody>
      </p:sp>
      <p:sp>
        <p:nvSpPr>
          <p:cNvPr id="32" name="下矢印 31"/>
          <p:cNvSpPr/>
          <p:nvPr/>
        </p:nvSpPr>
        <p:spPr>
          <a:xfrm>
            <a:off x="498184" y="7726993"/>
            <a:ext cx="185520" cy="15913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23051" y="7680112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>
                <a:latin typeface="Helvetica"/>
                <a:cs typeface="Helvetica"/>
              </a:rPr>
              <a:t>Select</a:t>
            </a:r>
            <a:r>
              <a:rPr lang="en-US" altLang="ja-JP" sz="900">
                <a:latin typeface="Helvetica"/>
                <a:cs typeface="Helvetica"/>
              </a:rPr>
              <a:t> time step</a:t>
            </a:r>
            <a:r>
              <a:rPr lang="en-US" altLang="ja-JP" sz="900" i="1">
                <a:latin typeface="Helvetica"/>
                <a:cs typeface="Helvetica"/>
              </a:rPr>
              <a:t> t</a:t>
            </a:r>
            <a:endParaRPr kumimoji="1" lang="ja-JP" altLang="en-US" sz="900" i="1">
              <a:latin typeface="Helvetica"/>
              <a:cs typeface="Helvetic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209152" y="1886042"/>
            <a:ext cx="15568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2400" indent="-122400"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Draw AP, DV</a:t>
            </a:r>
            <a:r>
              <a:rPr lang="en-US" altLang="ja-JP" sz="800">
                <a:latin typeface="Helvetica"/>
                <a:cs typeface="Helvetica"/>
              </a:rPr>
              <a:t> and</a:t>
            </a:r>
            <a:r>
              <a:rPr lang="en-US" altLang="ja-JP" sz="800">
                <a:latin typeface="Helvetica"/>
                <a:cs typeface="Helvetica"/>
              </a:rPr>
              <a:t> LR axes.</a:t>
            </a:r>
          </a:p>
          <a:p>
            <a:pPr marL="122400" indent="-122400">
              <a:spcBef>
                <a:spcPts val="300"/>
              </a:spcBef>
              <a:buFont typeface="+mj-lt"/>
              <a:buAutoNum type="arabicPeriod"/>
            </a:pPr>
            <a:r>
              <a:rPr lang="en-US" altLang="ja-JP" sz="800">
                <a:latin typeface="Helvetica"/>
                <a:cs typeface="Helvetica"/>
              </a:rPr>
              <a:t>Plot an embryo and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 a nuclear center.</a:t>
            </a:r>
          </a:p>
          <a:p>
            <a:pPr marL="122400" indent="-122400">
              <a:spcBef>
                <a:spcPts val="300"/>
              </a:spcBef>
              <a:buFont typeface="+mj-lt"/>
              <a:buAutoNum type="arabicPeriod" startAt="3"/>
            </a:pPr>
            <a:r>
              <a:rPr lang="en-US" altLang="ja-JP" sz="800">
                <a:latin typeface="Helvetica"/>
                <a:cs typeface="Helvetica"/>
              </a:rPr>
              <a:t>Draw the foot of the </a:t>
            </a:r>
          </a:p>
          <a:p>
            <a:r>
              <a:rPr lang="en-US" altLang="ja-JP" sz="800">
                <a:latin typeface="Helvetica"/>
                <a:cs typeface="Helvetica"/>
              </a:rPr>
              <a:t>                     perpendicular.  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38196" y="5370942"/>
            <a:ext cx="26063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ja-JP" sz="900"/>
              <a:t>"Movement distance of AB nucleus” (27 time steps)</a:t>
            </a:r>
            <a:r>
              <a:rPr lang="ja-JP" altLang="ja-JP" sz="900">
                <a:effectLst/>
              </a:rPr>
              <a:t> </a:t>
            </a:r>
            <a:endParaRPr kumimoji="1" lang="ja-JP" altLang="en-US" sz="900"/>
          </a:p>
        </p:txBody>
      </p:sp>
      <p:sp>
        <p:nvSpPr>
          <p:cNvPr id="39" name="正方形/長方形 38"/>
          <p:cNvSpPr/>
          <p:nvPr/>
        </p:nvSpPr>
        <p:spPr>
          <a:xfrm>
            <a:off x="956450" y="6765072"/>
            <a:ext cx="202467" cy="1791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/>
          <p:cNvSpPr/>
          <p:nvPr/>
        </p:nvSpPr>
        <p:spPr>
          <a:xfrm>
            <a:off x="1246714" y="8290205"/>
            <a:ext cx="45719" cy="248112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5133620" y="5562117"/>
            <a:ext cx="3393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t=3</a:t>
            </a:r>
            <a:endParaRPr kumimoji="1" lang="ja-JP" altLang="en-US" sz="90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048030" y="5562117"/>
            <a:ext cx="397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t=23</a:t>
            </a:r>
            <a:endParaRPr kumimoji="1" lang="ja-JP" altLang="en-US" sz="90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120006" y="5562117"/>
            <a:ext cx="716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/>
              <a:t>over</a:t>
            </a:r>
            <a:r>
              <a:rPr lang="en-US" altLang="ja-JP" sz="900"/>
              <a:t>lapped</a:t>
            </a:r>
            <a:endParaRPr kumimoji="1" lang="ja-JP" altLang="en-US" sz="9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20948" y="639017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ja-JP" sz="800">
                <a:latin typeface="Helvetica"/>
                <a:cs typeface="Helvetica"/>
              </a:rPr>
              <a:t>"Distance between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nuclear center and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    EMS embryo center"</a:t>
            </a:r>
            <a:r>
              <a:rPr lang="ja-JP" altLang="ja-JP" sz="800">
                <a:effectLst/>
                <a:latin typeface="Helvetica"/>
                <a:cs typeface="Helvetica"/>
              </a:rPr>
              <a:t> 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46361" y="6436788"/>
            <a:ext cx="859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ja-JP" sz="800">
                <a:latin typeface="Helvetica"/>
                <a:cs typeface="Helvetica"/>
              </a:rPr>
              <a:t>"DV position of </a:t>
            </a:r>
          </a:p>
          <a:p>
            <a:pPr algn="ctr"/>
            <a:r>
              <a:rPr lang="en-GB" altLang="ja-JP" sz="800">
                <a:latin typeface="Helvetica"/>
                <a:cs typeface="Helvetica"/>
              </a:rPr>
              <a:t> ABp nucleus"</a:t>
            </a:r>
            <a:endParaRPr kumimoji="1" lang="ja-JP" altLang="en-US" sz="800">
              <a:latin typeface="Helvetica"/>
              <a:cs typeface="Helvetica"/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5622169" y="6436788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altLang="ja-JP" sz="800">
                <a:latin typeface="Helvetica"/>
                <a:cs typeface="Helvetica"/>
              </a:rPr>
              <a:t>"</a:t>
            </a:r>
            <a:r>
              <a:rPr lang="en-US" altLang="ja-JP" sz="800"/>
              <a:t>Movement distance </a:t>
            </a:r>
          </a:p>
          <a:p>
            <a:pPr lvl="0" algn="ctr"/>
            <a:r>
              <a:rPr lang="en-US" altLang="ja-JP" sz="800"/>
              <a:t>of AB nucleus</a:t>
            </a:r>
            <a:r>
              <a:rPr lang="en-GB" altLang="ja-JP" sz="800">
                <a:latin typeface="Helvetica"/>
                <a:cs typeface="Helvetica"/>
              </a:rPr>
              <a:t>"</a:t>
            </a:r>
            <a:endParaRPr lang="ja-JP" altLang="ja-JP" sz="800"/>
          </a:p>
        </p:txBody>
      </p:sp>
      <p:sp>
        <p:nvSpPr>
          <p:cNvPr id="49" name="正方形/長方形 48"/>
          <p:cNvSpPr/>
          <p:nvPr/>
        </p:nvSpPr>
        <p:spPr>
          <a:xfrm>
            <a:off x="3415261" y="8363226"/>
            <a:ext cx="326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00800"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Representations of cell </a:t>
            </a:r>
            <a:r>
              <a:rPr lang="en-US" altLang="ja-JP" sz="900">
                <a:latin typeface="Helvetica"/>
                <a:cs typeface="Helvetica"/>
              </a:rPr>
              <a:t>nuclear position and distance</a:t>
            </a:r>
            <a:r>
              <a:rPr lang="en-US" altLang="ja-JP" sz="900">
                <a:latin typeface="Helvetica"/>
                <a:cs typeface="Helvetica"/>
              </a:rPr>
              <a:t> are helpful for comparison of two phenotypic characteristics</a:t>
            </a:r>
            <a:r>
              <a:rPr lang="en-US" altLang="ja-JP" sz="900">
                <a:latin typeface="Helvetica"/>
                <a:cs typeface="Helvetica"/>
              </a:rPr>
              <a:t>.</a:t>
            </a:r>
            <a:endParaRPr lang="ja-JP" altLang="en-US" sz="900">
              <a:latin typeface="Helvetica"/>
              <a:cs typeface="Helvetica"/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3423817" y="8077669"/>
            <a:ext cx="3317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00800">
              <a:buFont typeface="Arial"/>
              <a:buChar char="•"/>
            </a:pPr>
            <a:r>
              <a:rPr lang="en-US" altLang="ja-JP" sz="900">
                <a:latin typeface="Helvetica"/>
                <a:cs typeface="Helvetica"/>
              </a:rPr>
              <a:t>Detailed cell nucleus </a:t>
            </a:r>
            <a:r>
              <a:rPr lang="en-US" altLang="ja-JP" sz="900">
                <a:latin typeface="Helvetica"/>
                <a:cs typeface="Helvetica"/>
              </a:rPr>
              <a:t>shape</a:t>
            </a:r>
            <a:r>
              <a:rPr lang="en-US" altLang="ja-JP" sz="900">
                <a:latin typeface="Helvetica"/>
                <a:cs typeface="Helvetica"/>
              </a:rPr>
              <a:t> changes could be observed </a:t>
            </a:r>
            <a:r>
              <a:rPr lang="en-US" altLang="ja-JP" sz="900">
                <a:latin typeface="Helvetica"/>
                <a:cs typeface="Helvetica"/>
              </a:rPr>
              <a:t>by</a:t>
            </a:r>
            <a:r>
              <a:rPr lang="en-US" altLang="ja-JP" sz="900">
                <a:latin typeface="Helvetica"/>
                <a:cs typeface="Helvetica"/>
              </a:rPr>
              <a:t> the</a:t>
            </a:r>
            <a:r>
              <a:rPr lang="en-US" altLang="ja-JP" sz="900">
                <a:latin typeface="Helvetica"/>
                <a:cs typeface="Helvetica"/>
              </a:rPr>
              <a:t> </a:t>
            </a:r>
            <a:r>
              <a:rPr lang="en-US" altLang="ja-JP" sz="900">
                <a:latin typeface="Helvetica"/>
                <a:cs typeface="Helvetica"/>
              </a:rPr>
              <a:t>interactive opacity </a:t>
            </a:r>
            <a:r>
              <a:rPr lang="en-US" altLang="ja-JP" sz="900">
                <a:latin typeface="Helvetica"/>
                <a:cs typeface="Helvetica"/>
              </a:rPr>
              <a:t>animation</a:t>
            </a:r>
            <a:r>
              <a:rPr lang="en-US" altLang="ja-JP" sz="900">
                <a:latin typeface="Helvetica"/>
                <a:cs typeface="Helvetica"/>
              </a:rPr>
              <a:t>.</a:t>
            </a:r>
            <a:endParaRPr lang="ja-JP" altLang="en-US" sz="900">
              <a:latin typeface="Helvetica"/>
              <a:cs typeface="Helvetica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73885" y="911069"/>
            <a:ext cx="6694861" cy="15273"/>
          </a:xfrm>
          <a:prstGeom prst="line">
            <a:avLst/>
          </a:prstGeom>
          <a:ln w="28575">
            <a:solidFill>
              <a:srgbClr val="183E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482959" y="5185560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ja-JP" sz="1000" b="1">
                <a:latin typeface="Helvetica"/>
                <a:cs typeface="Helvetica"/>
              </a:rPr>
              <a:t>Animation of cel nucleus shapes</a:t>
            </a:r>
            <a:endParaRPr kumimoji="1" lang="ja-JP" altLang="en-US" sz="1000" b="1">
              <a:latin typeface="Helvetica"/>
              <a:cs typeface="Helvetica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482959" y="6190024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2600" indent="-228600">
              <a:buFont typeface="+mj-lt"/>
              <a:buAutoNum type="arabicPeriod" startAt="2"/>
            </a:pPr>
            <a:r>
              <a:rPr lang="en-GB" altLang="ja-JP" sz="900" b="1">
                <a:latin typeface="Helvetica"/>
                <a:cs typeface="Helvetica"/>
              </a:rPr>
              <a:t>Represetation of phenotypic characteristics</a:t>
            </a:r>
            <a:endParaRPr kumimoji="1" lang="ja-JP" altLang="en-US" sz="900" b="1">
              <a:latin typeface="Helvetica"/>
              <a:cs typeface="Helvetica"/>
            </a:endParaRPr>
          </a:p>
        </p:txBody>
      </p:sp>
      <p:sp>
        <p:nvSpPr>
          <p:cNvPr id="104" name="円/楕円 103"/>
          <p:cNvSpPr/>
          <p:nvPr/>
        </p:nvSpPr>
        <p:spPr>
          <a:xfrm>
            <a:off x="5197239" y="190410"/>
            <a:ext cx="654866" cy="707886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17"/>
          <a:srcRect r="80139"/>
          <a:stretch/>
        </p:blipFill>
        <p:spPr>
          <a:xfrm>
            <a:off x="6193374" y="288722"/>
            <a:ext cx="352105" cy="541288"/>
          </a:xfrm>
          <a:prstGeom prst="rect">
            <a:avLst/>
          </a:prstGeom>
        </p:spPr>
      </p:pic>
      <p:pic>
        <p:nvPicPr>
          <p:cNvPr id="5" name="図 4" descr="A_C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99" y="174853"/>
            <a:ext cx="807932" cy="73689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7216" y="6715419"/>
            <a:ext cx="228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i="1">
                <a:latin typeface="Helvetica"/>
                <a:cs typeface="Helvetica"/>
              </a:rPr>
              <a:t>t</a:t>
            </a:r>
            <a:endParaRPr kumimoji="1" lang="ja-JP" altLang="en-US" sz="8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5596" y="6645230"/>
            <a:ext cx="2141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b="1"/>
              <a:t>|</a:t>
            </a:r>
            <a:endParaRPr kumimoji="1" lang="ja-JP" altLang="en-US" sz="500" b="1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019" y="3475773"/>
            <a:ext cx="3218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/>
              <a:t>S</a:t>
            </a:r>
            <a:r>
              <a:rPr lang="en-US" altLang="ja-JP" sz="500"/>
              <a:t>.</a:t>
            </a:r>
            <a:r>
              <a:rPr lang="en-US" altLang="ja-JP" sz="500"/>
              <a:t>Nagai, N</a:t>
            </a:r>
            <a:r>
              <a:rPr lang="en-US" altLang="ja-JP" sz="500"/>
              <a:t>.</a:t>
            </a:r>
            <a:r>
              <a:rPr lang="en-US" altLang="ja-JP" sz="500"/>
              <a:t>Sakamoto, Development of a visual analytics system for cell division dynamics in early C.elegans embryos, </a:t>
            </a:r>
          </a:p>
          <a:p>
            <a:r>
              <a:rPr lang="en-US" altLang="ja-JP" sz="500"/>
              <a:t>SIGGRAPH ASIA Symposium on Visualization (SA17), 2017</a:t>
            </a:r>
            <a:endParaRPr kumimoji="1" lang="ja-JP" altLang="en-US" sz="500"/>
          </a:p>
        </p:txBody>
      </p:sp>
      <p:cxnSp>
        <p:nvCxnSpPr>
          <p:cNvPr id="240" name="直線コネクタ 239"/>
          <p:cNvCxnSpPr/>
          <p:nvPr/>
        </p:nvCxnSpPr>
        <p:spPr>
          <a:xfrm>
            <a:off x="1018400" y="3041805"/>
            <a:ext cx="171492" cy="21574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1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16092</TotalTime>
  <Words>433</Words>
  <Application>Microsoft Macintosh PowerPoint</Application>
  <PresentationFormat>画面に合わせる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尚久</dc:creator>
  <cp:lastModifiedBy>Nagai Sayaka</cp:lastModifiedBy>
  <cp:revision>284</cp:revision>
  <cp:lastPrinted>2018-02-27T06:18:12Z</cp:lastPrinted>
  <dcterms:created xsi:type="dcterms:W3CDTF">2015-10-22T13:15:30Z</dcterms:created>
  <dcterms:modified xsi:type="dcterms:W3CDTF">2018-04-02T14:33:08Z</dcterms:modified>
</cp:coreProperties>
</file>