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4" r:id="rId3"/>
    <p:sldId id="257" r:id="rId4"/>
    <p:sldId id="259" r:id="rId5"/>
    <p:sldId id="258" r:id="rId6"/>
    <p:sldId id="268" r:id="rId7"/>
    <p:sldId id="269" r:id="rId8"/>
    <p:sldId id="262" r:id="rId9"/>
    <p:sldId id="263" r:id="rId10"/>
    <p:sldId id="272" r:id="rId11"/>
    <p:sldId id="273" r:id="rId12"/>
    <p:sldId id="274" r:id="rId13"/>
    <p:sldId id="275" r:id="rId14"/>
    <p:sldId id="265" r:id="rId15"/>
    <p:sldId id="261" r:id="rId16"/>
    <p:sldId id="267" r:id="rId17"/>
    <p:sldId id="270" r:id="rId1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DF3"/>
    <a:srgbClr val="6EB9FC"/>
    <a:srgbClr val="C7D4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F782FB-0AF3-4F1E-8ED9-DB2DBFC85A64}" v="2" dt="2024-03-28T08:33:54.076"/>
    <p1510:client id="{80CB7979-A1B4-44D9-8F12-191A27D01E27}" v="4" dt="2024-03-28T09:53:22.568"/>
    <p1510:client id="{88BD8B3E-8ECC-4029-B50B-42D0CE610E08}" v="1131" dt="2024-03-28T11:21:14.571"/>
    <p1510:client id="{8EB45693-1D95-4FEA-98F0-C84C74DD33D8}" v="5224" dt="2024-03-28T11:31:06.5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80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940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57730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893227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842256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352761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40061731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744718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2572345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3975441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857987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147043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1.sv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3.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dArSh-1101/Temperature_Forecasting/blob/main/data.csv"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txBody>
          <a:bodyPr/>
          <a:lstStyle/>
          <a:p>
            <a:endParaRPr lang="en-IN" dirty="0"/>
          </a:p>
        </p:txBody>
      </p:sp>
      <p:sp>
        <p:nvSpPr>
          <p:cNvPr id="5" name="Text 2"/>
          <p:cNvSpPr/>
          <p:nvPr/>
        </p:nvSpPr>
        <p:spPr>
          <a:xfrm>
            <a:off x="1090246" y="883111"/>
            <a:ext cx="11889773" cy="1919785"/>
          </a:xfrm>
          <a:prstGeom prst="rect">
            <a:avLst/>
          </a:prstGeom>
          <a:noFill/>
          <a:ln/>
        </p:spPr>
        <p:txBody>
          <a:bodyPr wrap="square" rtlCol="0" anchor="t"/>
          <a:lstStyle/>
          <a:p>
            <a:pPr marL="0" indent="0">
              <a:lnSpc>
                <a:spcPts val="6561"/>
              </a:lnSpc>
              <a:buNone/>
            </a:pPr>
            <a:r>
              <a:rPr lang="en-US" sz="5249" dirty="0">
                <a:solidFill>
                  <a:srgbClr val="6EB9FC"/>
                </a:solidFill>
                <a:latin typeface="Lora" pitchFamily="34" charset="0"/>
                <a:ea typeface="Lora" pitchFamily="34" charset="-122"/>
                <a:cs typeface="Lora" pitchFamily="34" charset="-120"/>
              </a:rPr>
              <a:t>Time Series Analysis</a:t>
            </a:r>
          </a:p>
          <a:p>
            <a:pPr marL="0" indent="0">
              <a:lnSpc>
                <a:spcPts val="6561"/>
              </a:lnSpc>
              <a:buNone/>
            </a:pPr>
            <a:r>
              <a:rPr lang="en-US" sz="5249" dirty="0">
                <a:solidFill>
                  <a:srgbClr val="6EB9FC"/>
                </a:solidFill>
                <a:latin typeface="Lora" pitchFamily="34" charset="0"/>
              </a:rPr>
              <a:t>Bhubaneswar Temperature Forecast</a:t>
            </a:r>
            <a:endParaRPr lang="en-US" sz="5249" dirty="0"/>
          </a:p>
        </p:txBody>
      </p:sp>
      <p:sp>
        <p:nvSpPr>
          <p:cNvPr id="6" name="Text 3"/>
          <p:cNvSpPr/>
          <p:nvPr/>
        </p:nvSpPr>
        <p:spPr>
          <a:xfrm>
            <a:off x="4771313" y="3178641"/>
            <a:ext cx="3809980" cy="2576307"/>
          </a:xfrm>
          <a:prstGeom prst="rect">
            <a:avLst/>
          </a:prstGeom>
          <a:noFill/>
          <a:ln/>
        </p:spPr>
        <p:txBody>
          <a:bodyPr wrap="square" lIns="91440" tIns="45720" rIns="91440" bIns="45720" rtlCol="0" anchor="t"/>
          <a:lstStyle/>
          <a:p>
            <a:pPr marL="0" indent="0">
              <a:lnSpc>
                <a:spcPts val="2799"/>
              </a:lnSpc>
              <a:buNone/>
            </a:pPr>
            <a:r>
              <a:rPr lang="en-US" sz="2200" dirty="0">
                <a:solidFill>
                  <a:schemeClr val="accent5"/>
                </a:solidFill>
                <a:latin typeface="Source Sans Pro"/>
                <a:ea typeface="Source Sans Pro"/>
                <a:cs typeface="Source Sans Pro" pitchFamily="34" charset="-120"/>
              </a:rPr>
              <a:t>Submitted By</a:t>
            </a:r>
          </a:p>
          <a:p>
            <a:pPr>
              <a:lnSpc>
                <a:spcPts val="2799"/>
              </a:lnSpc>
            </a:pPr>
            <a:endParaRPr lang="en-US" sz="2200" dirty="0">
              <a:solidFill>
                <a:schemeClr val="accent5"/>
              </a:solidFill>
              <a:latin typeface="Source Sans Pro"/>
              <a:ea typeface="Source Sans Pro"/>
            </a:endParaRPr>
          </a:p>
          <a:p>
            <a:pPr>
              <a:lnSpc>
                <a:spcPts val="2799"/>
              </a:lnSpc>
            </a:pPr>
            <a:r>
              <a:rPr lang="en-IN" sz="2200" i="1" dirty="0" err="1">
                <a:solidFill>
                  <a:srgbClr val="E6EDF3"/>
                </a:solidFill>
                <a:latin typeface="Source Sans Pro"/>
                <a:ea typeface="Source Sans Pro"/>
              </a:rPr>
              <a:t>Sayak</a:t>
            </a:r>
            <a:r>
              <a:rPr lang="en-IN" sz="2200" i="1" dirty="0">
                <a:solidFill>
                  <a:srgbClr val="E6EDF3"/>
                </a:solidFill>
                <a:latin typeface="Source Sans Pro"/>
                <a:ea typeface="Source Sans Pro"/>
              </a:rPr>
              <a:t> Hatui </a:t>
            </a:r>
            <a:endParaRPr lang="en-IN" sz="2200" i="1" dirty="0">
              <a:solidFill>
                <a:srgbClr val="E6EDF3"/>
              </a:solidFill>
              <a:latin typeface="Source Sans Pro" panose="020B0503030403020204" pitchFamily="34" charset="0"/>
              <a:ea typeface="Source Sans Pro" panose="020B0503030403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txBody>
          <a:bodyPr/>
          <a:lstStyle/>
          <a:p>
            <a:endParaRPr lang="en-IN" dirty="0"/>
          </a:p>
        </p:txBody>
      </p:sp>
      <p:sp>
        <p:nvSpPr>
          <p:cNvPr id="4" name="Text 2"/>
          <p:cNvSpPr/>
          <p:nvPr/>
        </p:nvSpPr>
        <p:spPr>
          <a:xfrm>
            <a:off x="1" y="18950"/>
            <a:ext cx="14630399" cy="694373"/>
          </a:xfrm>
          <a:prstGeom prst="rect">
            <a:avLst/>
          </a:prstGeom>
          <a:noFill/>
          <a:ln/>
        </p:spPr>
        <p:txBody>
          <a:bodyPr wrap="square" rtlCol="0" anchor="t"/>
          <a:lstStyle/>
          <a:p>
            <a:pPr algn="ctr">
              <a:lnSpc>
                <a:spcPts val="5468"/>
              </a:lnSpc>
            </a:pPr>
            <a:r>
              <a:rPr lang="en-US" sz="4400" dirty="0">
                <a:solidFill>
                  <a:srgbClr val="6EB9FC"/>
                </a:solidFill>
                <a:latin typeface="Lora" pitchFamily="34" charset="0"/>
                <a:ea typeface="Lora" pitchFamily="34" charset="-122"/>
                <a:cs typeface="Lora" pitchFamily="34" charset="-120"/>
              </a:rPr>
              <a:t>TIME SERIES MODELING</a:t>
            </a:r>
            <a:endParaRPr lang="en-US" sz="4400" dirty="0"/>
          </a:p>
          <a:p>
            <a:pPr marL="0" indent="0" algn="ctr">
              <a:lnSpc>
                <a:spcPts val="5468"/>
              </a:lnSpc>
              <a:buNone/>
            </a:pPr>
            <a:endParaRPr lang="en-US" sz="4374" dirty="0"/>
          </a:p>
        </p:txBody>
      </p:sp>
      <p:sp>
        <p:nvSpPr>
          <p:cNvPr id="9" name="Text 5"/>
          <p:cNvSpPr/>
          <p:nvPr/>
        </p:nvSpPr>
        <p:spPr>
          <a:xfrm>
            <a:off x="5770602" y="5000030"/>
            <a:ext cx="3017877" cy="347186"/>
          </a:xfrm>
          <a:prstGeom prst="rect">
            <a:avLst/>
          </a:prstGeom>
          <a:noFill/>
          <a:ln/>
        </p:spPr>
        <p:txBody>
          <a:bodyPr wrap="none" rtlCol="0" anchor="t"/>
          <a:lstStyle/>
          <a:p>
            <a:pPr marL="0" indent="0" algn="l">
              <a:lnSpc>
                <a:spcPts val="2734"/>
              </a:lnSpc>
              <a:buNone/>
            </a:pPr>
            <a:endParaRPr lang="en-US" sz="2187" dirty="0"/>
          </a:p>
        </p:txBody>
      </p:sp>
      <p:sp>
        <p:nvSpPr>
          <p:cNvPr id="28" name="Text 4">
            <a:extLst>
              <a:ext uri="{FF2B5EF4-FFF2-40B4-BE49-F238E27FC236}">
                <a16:creationId xmlns:a16="http://schemas.microsoft.com/office/drawing/2014/main" id="{01704E3E-DF8B-230B-0BE0-DE04381FDB7C}"/>
              </a:ext>
            </a:extLst>
          </p:cNvPr>
          <p:cNvSpPr/>
          <p:nvPr/>
        </p:nvSpPr>
        <p:spPr>
          <a:xfrm>
            <a:off x="393033" y="7188403"/>
            <a:ext cx="6422296" cy="980237"/>
          </a:xfrm>
          <a:prstGeom prst="rect">
            <a:avLst/>
          </a:prstGeom>
          <a:noFill/>
          <a:ln/>
        </p:spPr>
        <p:txBody>
          <a:bodyPr wrap="square" rtlCol="0" anchor="t"/>
          <a:lstStyle/>
          <a:p>
            <a:pPr marL="0" indent="0" algn="l">
              <a:buNone/>
            </a:pPr>
            <a:r>
              <a:rPr lang="en-US" sz="1750" i="0" dirty="0">
                <a:solidFill>
                  <a:srgbClr val="E6EDF3"/>
                </a:solidFill>
                <a:effectLst/>
                <a:latin typeface="Source Sans Pro" panose="020B0503030403020204" pitchFamily="34" charset="0"/>
                <a:ea typeface="Source Sans Pro" panose="020B0503030403020204" pitchFamily="34" charset="0"/>
              </a:rPr>
              <a:t>As seen through the histogram and the Normal Q-Q, the residuals are normally distributed and the correlogram confirms that there's insignificant autocorrelation present in the residuals.</a:t>
            </a:r>
            <a:endParaRPr lang="en-US" sz="1750" dirty="0">
              <a:solidFill>
                <a:srgbClr val="E6EDF3"/>
              </a:solidFill>
              <a:latin typeface="Source Sans Pro" panose="020B0503030403020204" pitchFamily="34" charset="0"/>
              <a:ea typeface="Source Sans Pro" panose="020B0503030403020204" pitchFamily="34" charset="0"/>
            </a:endParaRPr>
          </a:p>
        </p:txBody>
      </p:sp>
      <p:pic>
        <p:nvPicPr>
          <p:cNvPr id="3074" name="Picture 2">
            <a:extLst>
              <a:ext uri="{FF2B5EF4-FFF2-40B4-BE49-F238E27FC236}">
                <a16:creationId xmlns:a16="http://schemas.microsoft.com/office/drawing/2014/main" id="{8AC74813-5A49-FDFF-5D19-86845EE01B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50" y="1170237"/>
            <a:ext cx="7336694" cy="600844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A732C80-6319-EF9C-7EB8-3ACE4B402C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4394" y="1259637"/>
            <a:ext cx="7052076" cy="301248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Shape 4">
            <a:extLst>
              <a:ext uri="{FF2B5EF4-FFF2-40B4-BE49-F238E27FC236}">
                <a16:creationId xmlns:a16="http://schemas.microsoft.com/office/drawing/2014/main" id="{048A3128-3F8B-9B7B-9F9B-DFEA899C7FAC}"/>
              </a:ext>
            </a:extLst>
          </p:cNvPr>
          <p:cNvSpPr/>
          <p:nvPr/>
        </p:nvSpPr>
        <p:spPr>
          <a:xfrm>
            <a:off x="2496349" y="776773"/>
            <a:ext cx="2215663" cy="462011"/>
          </a:xfrm>
          <a:prstGeom prst="roundRect">
            <a:avLst>
              <a:gd name="adj" fmla="val 2475"/>
            </a:avLst>
          </a:prstGeom>
          <a:solidFill>
            <a:srgbClr val="363A4A"/>
          </a:solidFill>
          <a:ln/>
        </p:spPr>
        <p:txBody>
          <a:bodyPr/>
          <a:lstStyle/>
          <a:p>
            <a:r>
              <a:rPr lang="en-IN" sz="2000" dirty="0">
                <a:solidFill>
                  <a:srgbClr val="E6EDF3"/>
                </a:solidFill>
                <a:latin typeface="Source Sans Pro" panose="020B0503030403020204" pitchFamily="34" charset="0"/>
                <a:ea typeface="Source Sans Pro" panose="020B0503030403020204" pitchFamily="34" charset="0"/>
              </a:rPr>
              <a:t>Plotting Diagnosis</a:t>
            </a:r>
          </a:p>
        </p:txBody>
      </p:sp>
      <p:pic>
        <p:nvPicPr>
          <p:cNvPr id="3078" name="Picture 6">
            <a:extLst>
              <a:ext uri="{FF2B5EF4-FFF2-40B4-BE49-F238E27FC236}">
                <a16:creationId xmlns:a16="http://schemas.microsoft.com/office/drawing/2014/main" id="{DAA2DD8C-D641-A790-435C-3749D30B7B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4394" y="4923687"/>
            <a:ext cx="7052076" cy="301248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 name="Shape 4">
            <a:extLst>
              <a:ext uri="{FF2B5EF4-FFF2-40B4-BE49-F238E27FC236}">
                <a16:creationId xmlns:a16="http://schemas.microsoft.com/office/drawing/2014/main" id="{610B90A4-1618-3398-40F0-E4CFB1CA57DE}"/>
              </a:ext>
            </a:extLst>
          </p:cNvPr>
          <p:cNvSpPr/>
          <p:nvPr/>
        </p:nvSpPr>
        <p:spPr>
          <a:xfrm>
            <a:off x="10034292" y="929173"/>
            <a:ext cx="2310108" cy="462011"/>
          </a:xfrm>
          <a:prstGeom prst="roundRect">
            <a:avLst>
              <a:gd name="adj" fmla="val 2475"/>
            </a:avLst>
          </a:prstGeom>
          <a:solidFill>
            <a:srgbClr val="363A4A"/>
          </a:solidFill>
          <a:ln/>
        </p:spPr>
        <p:txBody>
          <a:bodyPr/>
          <a:lstStyle/>
          <a:p>
            <a:r>
              <a:rPr lang="en-IN" sz="2000" dirty="0">
                <a:solidFill>
                  <a:srgbClr val="E6EDF3"/>
                </a:solidFill>
                <a:latin typeface="Source Sans Pro" panose="020B0503030403020204" pitchFamily="34" charset="0"/>
                <a:ea typeface="Source Sans Pro" panose="020B0503030403020204" pitchFamily="34" charset="0"/>
              </a:rPr>
              <a:t>Model Forecasting</a:t>
            </a:r>
          </a:p>
        </p:txBody>
      </p:sp>
      <p:sp>
        <p:nvSpPr>
          <p:cNvPr id="10" name="Shape 4">
            <a:extLst>
              <a:ext uri="{FF2B5EF4-FFF2-40B4-BE49-F238E27FC236}">
                <a16:creationId xmlns:a16="http://schemas.microsoft.com/office/drawing/2014/main" id="{7CAA08EC-72A3-AE07-C05F-2E3B7A4BE4D1}"/>
              </a:ext>
            </a:extLst>
          </p:cNvPr>
          <p:cNvSpPr/>
          <p:nvPr/>
        </p:nvSpPr>
        <p:spPr>
          <a:xfrm>
            <a:off x="10034301" y="4551610"/>
            <a:ext cx="2215663" cy="462011"/>
          </a:xfrm>
          <a:prstGeom prst="roundRect">
            <a:avLst>
              <a:gd name="adj" fmla="val 2475"/>
            </a:avLst>
          </a:prstGeom>
          <a:solidFill>
            <a:srgbClr val="363A4A"/>
          </a:solidFill>
          <a:ln/>
        </p:spPr>
        <p:txBody>
          <a:bodyPr/>
          <a:lstStyle/>
          <a:p>
            <a:r>
              <a:rPr lang="en-IN" sz="2000" dirty="0">
                <a:solidFill>
                  <a:srgbClr val="E6EDF3"/>
                </a:solidFill>
                <a:latin typeface="Source Sans Pro" panose="020B0503030403020204" pitchFamily="34" charset="0"/>
                <a:ea typeface="Source Sans Pro" panose="020B0503030403020204" pitchFamily="34" charset="0"/>
              </a:rPr>
              <a:t>Zoom Forecasting</a:t>
            </a:r>
          </a:p>
        </p:txBody>
      </p:sp>
    </p:spTree>
    <p:extLst>
      <p:ext uri="{BB962C8B-B14F-4D97-AF65-F5344CB8AC3E}">
        <p14:creationId xmlns:p14="http://schemas.microsoft.com/office/powerpoint/2010/main" val="1664597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4" name="Text 2"/>
          <p:cNvSpPr/>
          <p:nvPr/>
        </p:nvSpPr>
        <p:spPr>
          <a:xfrm>
            <a:off x="1" y="18950"/>
            <a:ext cx="14630399" cy="694373"/>
          </a:xfrm>
          <a:prstGeom prst="rect">
            <a:avLst/>
          </a:prstGeom>
          <a:noFill/>
          <a:ln/>
        </p:spPr>
        <p:txBody>
          <a:bodyPr wrap="square" rtlCol="0" anchor="t"/>
          <a:lstStyle/>
          <a:p>
            <a:pPr algn="ctr">
              <a:lnSpc>
                <a:spcPts val="5468"/>
              </a:lnSpc>
            </a:pPr>
            <a:r>
              <a:rPr lang="en-US" sz="4400">
                <a:solidFill>
                  <a:srgbClr val="6EB9FC"/>
                </a:solidFill>
                <a:latin typeface="Lora" pitchFamily="34" charset="0"/>
                <a:ea typeface="Lora" pitchFamily="34" charset="-122"/>
                <a:cs typeface="Lora" pitchFamily="34" charset="-120"/>
              </a:rPr>
              <a:t>TIME SERIES MODELING</a:t>
            </a:r>
            <a:endParaRPr lang="en-US" sz="4400"/>
          </a:p>
          <a:p>
            <a:pPr marL="0" indent="0" algn="ctr">
              <a:lnSpc>
                <a:spcPts val="5468"/>
              </a:lnSpc>
              <a:buNone/>
            </a:pPr>
            <a:endParaRPr lang="en-US" sz="4374"/>
          </a:p>
        </p:txBody>
      </p:sp>
      <p:sp>
        <p:nvSpPr>
          <p:cNvPr id="6" name="Text 3"/>
          <p:cNvSpPr/>
          <p:nvPr/>
        </p:nvSpPr>
        <p:spPr>
          <a:xfrm>
            <a:off x="832331" y="802254"/>
            <a:ext cx="1555396" cy="480417"/>
          </a:xfrm>
          <a:prstGeom prst="rect">
            <a:avLst/>
          </a:prstGeom>
          <a:noFill/>
          <a:ln/>
        </p:spPr>
        <p:txBody>
          <a:bodyPr wrap="square" lIns="91440" tIns="45720" rIns="91440" bIns="45720" rtlCol="0" anchor="t"/>
          <a:lstStyle/>
          <a:p>
            <a:pPr marL="0" indent="0" algn="l">
              <a:lnSpc>
                <a:spcPts val="2734"/>
              </a:lnSpc>
              <a:buNone/>
            </a:pPr>
            <a:r>
              <a:rPr lang="en-US" sz="2150">
                <a:solidFill>
                  <a:srgbClr val="6EB9FC"/>
                </a:solidFill>
                <a:latin typeface="Lora"/>
              </a:rPr>
              <a:t>LSTM</a:t>
            </a:r>
          </a:p>
        </p:txBody>
      </p:sp>
      <p:sp>
        <p:nvSpPr>
          <p:cNvPr id="7" name="Text 4"/>
          <p:cNvSpPr/>
          <p:nvPr/>
        </p:nvSpPr>
        <p:spPr>
          <a:xfrm>
            <a:off x="1979526" y="798277"/>
            <a:ext cx="12783599" cy="986220"/>
          </a:xfrm>
          <a:prstGeom prst="rect">
            <a:avLst/>
          </a:prstGeom>
          <a:noFill/>
          <a:ln/>
        </p:spPr>
        <p:txBody>
          <a:bodyPr wrap="square" lIns="91440" tIns="45720" rIns="91440" bIns="45720" rtlCol="0" anchor="t"/>
          <a:lstStyle/>
          <a:p>
            <a:pPr marL="285750" indent="-285750">
              <a:buFont typeface="Wingdings,Sans-Serif" panose="05000000000000000000" pitchFamily="2" charset="2"/>
              <a:buChar char="q"/>
            </a:pPr>
            <a:r>
              <a:rPr lang="en-US">
                <a:solidFill>
                  <a:srgbClr val="E6EDF3"/>
                </a:solidFill>
                <a:latin typeface="Arial"/>
                <a:ea typeface="Source Sans Pro" panose="020B0503030403020204" pitchFamily="34" charset="0"/>
                <a:cs typeface="Arial"/>
              </a:rPr>
              <a:t>L </a:t>
            </a:r>
            <a:r>
              <a:rPr lang="en-US" b="0" i="0" u="none" strike="noStrike">
                <a:solidFill>
                  <a:srgbClr val="E6EDF3"/>
                </a:solidFill>
                <a:effectLst/>
                <a:latin typeface="Arial"/>
                <a:ea typeface="Source Sans Pro" panose="020B0503030403020204" pitchFamily="34" charset="0"/>
                <a:cs typeface="Arial"/>
              </a:rPr>
              <a:t>:</a:t>
            </a:r>
            <a:r>
              <a:rPr lang="en-US">
                <a:solidFill>
                  <a:srgbClr val="E6EDF3"/>
                </a:solidFill>
                <a:latin typeface="Arial"/>
                <a:ea typeface="Source Sans Pro" panose="020B0503030403020204" pitchFamily="34" charset="0"/>
                <a:cs typeface="Arial"/>
              </a:rPr>
              <a:t>  Long</a:t>
            </a:r>
            <a:endParaRPr lang="en-US">
              <a:solidFill>
                <a:srgbClr val="000000"/>
              </a:solidFill>
              <a:latin typeface="Arial"/>
              <a:ea typeface="Source Sans Pro" panose="020B0503030403020204" pitchFamily="34" charset="0"/>
              <a:cs typeface="Arial"/>
            </a:endParaRPr>
          </a:p>
          <a:p>
            <a:pPr marL="285750" indent="-285750">
              <a:spcBef>
                <a:spcPts val="0"/>
              </a:spcBef>
              <a:spcAft>
                <a:spcPts val="0"/>
              </a:spcAft>
              <a:buFont typeface="Wingdings,Sans-Serif" panose="05000000000000000000" pitchFamily="2" charset="2"/>
              <a:buChar char="q"/>
            </a:pPr>
            <a:r>
              <a:rPr lang="en-US">
                <a:solidFill>
                  <a:srgbClr val="E6EDF3"/>
                </a:solidFill>
                <a:latin typeface="Arial"/>
                <a:ea typeface="Source Sans Pro" panose="020B0503030403020204" pitchFamily="34" charset="0"/>
                <a:cs typeface="Arial"/>
              </a:rPr>
              <a:t>ST</a:t>
            </a:r>
            <a:r>
              <a:rPr lang="en-US" b="0" i="0" u="none" strike="noStrike">
                <a:solidFill>
                  <a:srgbClr val="E6EDF3"/>
                </a:solidFill>
                <a:effectLst/>
                <a:latin typeface="Arial"/>
                <a:ea typeface="Source Sans Pro" panose="020B0503030403020204" pitchFamily="34" charset="0"/>
                <a:cs typeface="Arial"/>
              </a:rPr>
              <a:t>: </a:t>
            </a:r>
            <a:r>
              <a:rPr lang="en-US">
                <a:solidFill>
                  <a:srgbClr val="E6EDF3"/>
                </a:solidFill>
                <a:latin typeface="Arial"/>
                <a:ea typeface="Source Sans Pro" panose="020B0503030403020204" pitchFamily="34" charset="0"/>
                <a:cs typeface="Arial"/>
              </a:rPr>
              <a:t>Short-term</a:t>
            </a:r>
            <a:endParaRPr lang="en-US">
              <a:solidFill>
                <a:srgbClr val="000000"/>
              </a:solidFill>
              <a:latin typeface="Arial"/>
              <a:ea typeface="Source Sans Pro" panose="020B0503030403020204" pitchFamily="34" charset="0"/>
              <a:cs typeface="Arial"/>
            </a:endParaRPr>
          </a:p>
          <a:p>
            <a:pPr marL="285750" indent="-285750">
              <a:spcBef>
                <a:spcPts val="0"/>
              </a:spcBef>
              <a:spcAft>
                <a:spcPts val="0"/>
              </a:spcAft>
              <a:buFont typeface="Wingdings,Sans-Serif" panose="05000000000000000000" pitchFamily="2" charset="2"/>
              <a:buChar char="q"/>
            </a:pPr>
            <a:r>
              <a:rPr lang="en-US">
                <a:solidFill>
                  <a:srgbClr val="E6EDF3"/>
                </a:solidFill>
                <a:latin typeface="Arial"/>
                <a:ea typeface="Source Sans Pro" panose="020B0503030403020204" pitchFamily="34" charset="0"/>
                <a:cs typeface="Arial"/>
              </a:rPr>
              <a:t>M</a:t>
            </a:r>
            <a:r>
              <a:rPr lang="en-US" b="0" i="0" u="none" strike="noStrike">
                <a:solidFill>
                  <a:srgbClr val="E6EDF3"/>
                </a:solidFill>
                <a:effectLst/>
                <a:latin typeface="Arial"/>
                <a:ea typeface="Source Sans Pro" panose="020B0503030403020204" pitchFamily="34" charset="0"/>
                <a:cs typeface="Arial"/>
              </a:rPr>
              <a:t>: </a:t>
            </a:r>
            <a:r>
              <a:rPr lang="en-US">
                <a:solidFill>
                  <a:srgbClr val="E6EDF3"/>
                </a:solidFill>
                <a:latin typeface="Arial"/>
                <a:ea typeface="Source Sans Pro" panose="020B0503030403020204" pitchFamily="34" charset="0"/>
                <a:cs typeface="Arial"/>
              </a:rPr>
              <a:t>Memory</a:t>
            </a:r>
            <a:endParaRPr lang="en-US" b="0">
              <a:solidFill>
                <a:srgbClr val="000000"/>
              </a:solidFill>
              <a:effectLst/>
              <a:latin typeface="Arial"/>
              <a:ea typeface="Source Sans Pro" panose="020B0503030403020204" pitchFamily="34" charset="0"/>
              <a:cs typeface="Arial"/>
            </a:endParaRPr>
          </a:p>
        </p:txBody>
      </p:sp>
      <p:sp>
        <p:nvSpPr>
          <p:cNvPr id="9" name="Text 5"/>
          <p:cNvSpPr/>
          <p:nvPr/>
        </p:nvSpPr>
        <p:spPr>
          <a:xfrm>
            <a:off x="5770602" y="5000030"/>
            <a:ext cx="3017877" cy="347186"/>
          </a:xfrm>
          <a:prstGeom prst="rect">
            <a:avLst/>
          </a:prstGeom>
          <a:noFill/>
          <a:ln/>
        </p:spPr>
        <p:txBody>
          <a:bodyPr wrap="none" rtlCol="0" anchor="t"/>
          <a:lstStyle/>
          <a:p>
            <a:pPr marL="0" indent="0" algn="l">
              <a:lnSpc>
                <a:spcPts val="2734"/>
              </a:lnSpc>
              <a:buNone/>
            </a:pPr>
            <a:endParaRPr lang="en-US" sz="2187"/>
          </a:p>
        </p:txBody>
      </p:sp>
      <p:pic>
        <p:nvPicPr>
          <p:cNvPr id="17" name="Graphic 16" descr="Clipboard with solid fill">
            <a:extLst>
              <a:ext uri="{FF2B5EF4-FFF2-40B4-BE49-F238E27FC236}">
                <a16:creationId xmlns:a16="http://schemas.microsoft.com/office/drawing/2014/main" id="{0940BDC6-07B6-48D3-DD27-C95CB1ADC8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069" y="457203"/>
            <a:ext cx="914400" cy="914400"/>
          </a:xfrm>
          <a:prstGeom prst="rect">
            <a:avLst/>
          </a:prstGeom>
        </p:spPr>
      </p:pic>
      <p:sp>
        <p:nvSpPr>
          <p:cNvPr id="18" name="Text 4">
            <a:extLst>
              <a:ext uri="{FF2B5EF4-FFF2-40B4-BE49-F238E27FC236}">
                <a16:creationId xmlns:a16="http://schemas.microsoft.com/office/drawing/2014/main" id="{0918BB60-D373-7D5F-3EF1-D516775F6361}"/>
              </a:ext>
            </a:extLst>
          </p:cNvPr>
          <p:cNvSpPr/>
          <p:nvPr/>
        </p:nvSpPr>
        <p:spPr>
          <a:xfrm>
            <a:off x="132726" y="716371"/>
            <a:ext cx="605827" cy="467663"/>
          </a:xfrm>
          <a:prstGeom prst="rect">
            <a:avLst/>
          </a:prstGeom>
          <a:noFill/>
          <a:ln/>
        </p:spPr>
        <p:txBody>
          <a:bodyPr wrap="square" lIns="91440" tIns="45720" rIns="91440" bIns="45720" rtlCol="0" anchor="t"/>
          <a:lstStyle/>
          <a:p>
            <a:pPr marL="0" indent="0" algn="l">
              <a:lnSpc>
                <a:spcPts val="2799"/>
              </a:lnSpc>
              <a:buNone/>
            </a:pPr>
            <a:r>
              <a:rPr lang="en-US" sz="2050">
                <a:solidFill>
                  <a:srgbClr val="D6E5EF"/>
                </a:solidFill>
                <a:latin typeface="Source Sans Pro"/>
                <a:ea typeface="Source Sans Pro"/>
              </a:rPr>
              <a:t>6.2</a:t>
            </a:r>
            <a:endParaRPr lang="en-US" sz="2050"/>
          </a:p>
        </p:txBody>
      </p:sp>
      <p:sp>
        <p:nvSpPr>
          <p:cNvPr id="21" name="Shape 4">
            <a:extLst>
              <a:ext uri="{FF2B5EF4-FFF2-40B4-BE49-F238E27FC236}">
                <a16:creationId xmlns:a16="http://schemas.microsoft.com/office/drawing/2014/main" id="{048A3128-3F8B-9B7B-9F9B-DFEA899C7FAC}"/>
              </a:ext>
            </a:extLst>
          </p:cNvPr>
          <p:cNvSpPr/>
          <p:nvPr/>
        </p:nvSpPr>
        <p:spPr>
          <a:xfrm>
            <a:off x="2601909" y="1957402"/>
            <a:ext cx="2462458" cy="462011"/>
          </a:xfrm>
          <a:prstGeom prst="roundRect">
            <a:avLst>
              <a:gd name="adj" fmla="val 2475"/>
            </a:avLst>
          </a:prstGeom>
          <a:solidFill>
            <a:srgbClr val="363A4A"/>
          </a:solidFill>
          <a:ln/>
        </p:spPr>
        <p:txBody>
          <a:bodyPr lIns="91440" tIns="45720" rIns="91440" bIns="45720" anchor="t"/>
          <a:lstStyle/>
          <a:p>
            <a:r>
              <a:rPr lang="en-IN" sz="2000" dirty="0">
                <a:solidFill>
                  <a:srgbClr val="E6EDF3"/>
                </a:solidFill>
                <a:latin typeface="Source Sans Pro"/>
                <a:ea typeface="Source Sans Pro"/>
              </a:rPr>
              <a:t>Training LSTM Model</a:t>
            </a:r>
          </a:p>
        </p:txBody>
      </p:sp>
      <p:sp>
        <p:nvSpPr>
          <p:cNvPr id="27" name="Shape 4">
            <a:extLst>
              <a:ext uri="{FF2B5EF4-FFF2-40B4-BE49-F238E27FC236}">
                <a16:creationId xmlns:a16="http://schemas.microsoft.com/office/drawing/2014/main" id="{8C511E87-8E92-A81D-F379-C1688EEF86CA}"/>
              </a:ext>
            </a:extLst>
          </p:cNvPr>
          <p:cNvSpPr/>
          <p:nvPr/>
        </p:nvSpPr>
        <p:spPr>
          <a:xfrm>
            <a:off x="9022054" y="1828449"/>
            <a:ext cx="3024550" cy="462011"/>
          </a:xfrm>
          <a:prstGeom prst="roundRect">
            <a:avLst>
              <a:gd name="adj" fmla="val 2475"/>
            </a:avLst>
          </a:prstGeom>
          <a:solidFill>
            <a:srgbClr val="363A4A"/>
          </a:solidFill>
          <a:ln/>
        </p:spPr>
        <p:txBody>
          <a:bodyPr lIns="91440" tIns="45720" rIns="91440" bIns="45720" anchor="t"/>
          <a:lstStyle/>
          <a:p>
            <a:r>
              <a:rPr lang="en-IN" sz="2000">
                <a:solidFill>
                  <a:srgbClr val="E6EDF3"/>
                </a:solidFill>
                <a:latin typeface="Source Sans Pro"/>
                <a:ea typeface="Source Sans Pro"/>
              </a:rPr>
              <a:t>Evaluating LSTM Model</a:t>
            </a:r>
            <a:endParaRPr lang="en-IN" sz="2000" err="1">
              <a:solidFill>
                <a:srgbClr val="E6EDF3"/>
              </a:solidFill>
              <a:latin typeface="Source Sans Pro" panose="020B0503030403020204" pitchFamily="34" charset="0"/>
              <a:ea typeface="Source Sans Pro" panose="020B0503030403020204" pitchFamily="34" charset="0"/>
            </a:endParaRPr>
          </a:p>
        </p:txBody>
      </p:sp>
      <p:sp>
        <p:nvSpPr>
          <p:cNvPr id="28" name="Text 4">
            <a:extLst>
              <a:ext uri="{FF2B5EF4-FFF2-40B4-BE49-F238E27FC236}">
                <a16:creationId xmlns:a16="http://schemas.microsoft.com/office/drawing/2014/main" id="{01704E3E-DF8B-230B-0BE0-DE04381FDB7C}"/>
              </a:ext>
            </a:extLst>
          </p:cNvPr>
          <p:cNvSpPr/>
          <p:nvPr/>
        </p:nvSpPr>
        <p:spPr>
          <a:xfrm>
            <a:off x="7599201" y="4998878"/>
            <a:ext cx="6666465" cy="1434340"/>
          </a:xfrm>
          <a:prstGeom prst="rect">
            <a:avLst/>
          </a:prstGeom>
          <a:noFill/>
          <a:ln/>
        </p:spPr>
        <p:txBody>
          <a:bodyPr wrap="square" lIns="91440" tIns="45720" rIns="91440" bIns="45720" rtlCol="0" anchor="t"/>
          <a:lstStyle/>
          <a:p>
            <a:pPr>
              <a:lnSpc>
                <a:spcPts val="2799"/>
              </a:lnSpc>
            </a:pPr>
            <a:r>
              <a:rPr lang="en-US" sz="1750" i="0">
                <a:solidFill>
                  <a:srgbClr val="E6EDF3"/>
                </a:solidFill>
                <a:effectLst/>
                <a:latin typeface="Source Sans Pro"/>
                <a:ea typeface="Source Sans Pro"/>
              </a:rPr>
              <a:t>The RMSE tells us that the </a:t>
            </a:r>
            <a:r>
              <a:rPr lang="en-US" sz="1750">
                <a:solidFill>
                  <a:srgbClr val="E6EDF3"/>
                </a:solidFill>
                <a:latin typeface="Source Sans Pro"/>
                <a:ea typeface="Source Sans Pro"/>
              </a:rPr>
              <a:t>LSTM model</a:t>
            </a:r>
            <a:r>
              <a:rPr lang="en-US" sz="1750" i="0">
                <a:solidFill>
                  <a:srgbClr val="E6EDF3"/>
                </a:solidFill>
                <a:effectLst/>
                <a:latin typeface="Source Sans Pro"/>
                <a:ea typeface="Source Sans Pro"/>
              </a:rPr>
              <a:t> was able to forecast the monthly average temperature within </a:t>
            </a:r>
            <a:r>
              <a:rPr lang="en-US" sz="1750">
                <a:solidFill>
                  <a:srgbClr val="E6EDF3"/>
                </a:solidFill>
                <a:latin typeface="Source Sans Pro"/>
                <a:ea typeface="Source Sans Pro"/>
              </a:rPr>
              <a:t>1.14°</a:t>
            </a:r>
            <a:r>
              <a:rPr lang="en-US" sz="1750" i="0">
                <a:solidFill>
                  <a:srgbClr val="E6EDF3"/>
                </a:solidFill>
                <a:effectLst/>
                <a:latin typeface="Source Sans Pro"/>
                <a:ea typeface="Source Sans Pro"/>
              </a:rPr>
              <a:t>C of the true temperature.</a:t>
            </a:r>
            <a:endParaRPr lang="en-US" sz="1750">
              <a:solidFill>
                <a:srgbClr val="E6EDF3"/>
              </a:solidFill>
              <a:latin typeface="Source Sans Pro"/>
              <a:ea typeface="Source Sans Pro"/>
            </a:endParaRPr>
          </a:p>
        </p:txBody>
      </p:sp>
      <p:pic>
        <p:nvPicPr>
          <p:cNvPr id="8" name="Picture 7">
            <a:extLst>
              <a:ext uri="{FF2B5EF4-FFF2-40B4-BE49-F238E27FC236}">
                <a16:creationId xmlns:a16="http://schemas.microsoft.com/office/drawing/2014/main" id="{CF0A4F77-3372-D06B-29F1-78E6FCEC7DB7}"/>
              </a:ext>
            </a:extLst>
          </p:cNvPr>
          <p:cNvPicPr>
            <a:picLocks noChangeAspect="1"/>
          </p:cNvPicPr>
          <p:nvPr/>
        </p:nvPicPr>
        <p:blipFill rotWithShape="1">
          <a:blip r:embed="rId5"/>
          <a:srcRect l="37542" t="36147" r="20508" b="41974"/>
          <a:stretch/>
        </p:blipFill>
        <p:spPr>
          <a:xfrm>
            <a:off x="7398327" y="2363189"/>
            <a:ext cx="7185903" cy="2282384"/>
          </a:xfrm>
          <a:prstGeom prst="rect">
            <a:avLst/>
          </a:prstGeom>
          <a:ln>
            <a:noFill/>
          </a:ln>
          <a:effectLst>
            <a:softEdge rad="112500"/>
          </a:effectLst>
        </p:spPr>
      </p:pic>
      <p:pic>
        <p:nvPicPr>
          <p:cNvPr id="10" name="Picture 9">
            <a:extLst>
              <a:ext uri="{FF2B5EF4-FFF2-40B4-BE49-F238E27FC236}">
                <a16:creationId xmlns:a16="http://schemas.microsoft.com/office/drawing/2014/main" id="{55C6C262-B937-B5B6-6023-ED10D694A0AE}"/>
              </a:ext>
            </a:extLst>
          </p:cNvPr>
          <p:cNvPicPr>
            <a:picLocks noChangeAspect="1"/>
          </p:cNvPicPr>
          <p:nvPr/>
        </p:nvPicPr>
        <p:blipFill>
          <a:blip r:embed="rId6"/>
          <a:stretch>
            <a:fillRect/>
          </a:stretch>
        </p:blipFill>
        <p:spPr>
          <a:xfrm>
            <a:off x="488311" y="2352765"/>
            <a:ext cx="6718588" cy="5400675"/>
          </a:xfrm>
          <a:prstGeom prst="rect">
            <a:avLst/>
          </a:prstGeom>
        </p:spPr>
      </p:pic>
    </p:spTree>
    <p:extLst>
      <p:ext uri="{BB962C8B-B14F-4D97-AF65-F5344CB8AC3E}">
        <p14:creationId xmlns:p14="http://schemas.microsoft.com/office/powerpoint/2010/main" val="2451632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txBody>
          <a:bodyPr/>
          <a:lstStyle/>
          <a:p>
            <a:endParaRPr lang="en-IN"/>
          </a:p>
        </p:txBody>
      </p:sp>
      <p:sp>
        <p:nvSpPr>
          <p:cNvPr id="4" name="Text 2"/>
          <p:cNvSpPr/>
          <p:nvPr/>
        </p:nvSpPr>
        <p:spPr>
          <a:xfrm>
            <a:off x="1" y="18950"/>
            <a:ext cx="14630399" cy="694373"/>
          </a:xfrm>
          <a:prstGeom prst="rect">
            <a:avLst/>
          </a:prstGeom>
          <a:noFill/>
          <a:ln/>
        </p:spPr>
        <p:txBody>
          <a:bodyPr wrap="square" rtlCol="0" anchor="t"/>
          <a:lstStyle/>
          <a:p>
            <a:pPr algn="ctr">
              <a:lnSpc>
                <a:spcPts val="5468"/>
              </a:lnSpc>
            </a:pPr>
            <a:r>
              <a:rPr lang="en-US" sz="4400">
                <a:solidFill>
                  <a:srgbClr val="6EB9FC"/>
                </a:solidFill>
                <a:latin typeface="Lora" pitchFamily="34" charset="0"/>
                <a:ea typeface="Lora" pitchFamily="34" charset="-122"/>
                <a:cs typeface="Lora" pitchFamily="34" charset="-120"/>
              </a:rPr>
              <a:t>TIME SERIES MODELING</a:t>
            </a:r>
            <a:endParaRPr lang="en-US" sz="4400"/>
          </a:p>
          <a:p>
            <a:pPr marL="0" indent="0" algn="ctr">
              <a:lnSpc>
                <a:spcPts val="5468"/>
              </a:lnSpc>
              <a:buNone/>
            </a:pPr>
            <a:endParaRPr lang="en-US" sz="4374"/>
          </a:p>
        </p:txBody>
      </p:sp>
      <p:sp>
        <p:nvSpPr>
          <p:cNvPr id="9" name="Text 5"/>
          <p:cNvSpPr/>
          <p:nvPr/>
        </p:nvSpPr>
        <p:spPr>
          <a:xfrm>
            <a:off x="5770602" y="5000030"/>
            <a:ext cx="3017877" cy="347186"/>
          </a:xfrm>
          <a:prstGeom prst="rect">
            <a:avLst/>
          </a:prstGeom>
          <a:noFill/>
          <a:ln/>
        </p:spPr>
        <p:txBody>
          <a:bodyPr wrap="none" rtlCol="0" anchor="t"/>
          <a:lstStyle/>
          <a:p>
            <a:pPr marL="0" indent="0" algn="l">
              <a:lnSpc>
                <a:spcPts val="2734"/>
              </a:lnSpc>
              <a:buNone/>
            </a:pPr>
            <a:endParaRPr lang="en-US" sz="2187"/>
          </a:p>
        </p:txBody>
      </p:sp>
      <p:sp>
        <p:nvSpPr>
          <p:cNvPr id="5" name="Shape 4">
            <a:extLst>
              <a:ext uri="{FF2B5EF4-FFF2-40B4-BE49-F238E27FC236}">
                <a16:creationId xmlns:a16="http://schemas.microsoft.com/office/drawing/2014/main" id="{048A3128-3F8B-9B7B-9F9B-DFEA899C7FAC}"/>
              </a:ext>
            </a:extLst>
          </p:cNvPr>
          <p:cNvSpPr/>
          <p:nvPr/>
        </p:nvSpPr>
        <p:spPr>
          <a:xfrm>
            <a:off x="5512682" y="836150"/>
            <a:ext cx="3046935" cy="462011"/>
          </a:xfrm>
          <a:prstGeom prst="roundRect">
            <a:avLst>
              <a:gd name="adj" fmla="val 2475"/>
            </a:avLst>
          </a:prstGeom>
          <a:solidFill>
            <a:srgbClr val="363A4A"/>
          </a:solidFill>
          <a:ln/>
        </p:spPr>
        <p:txBody>
          <a:bodyPr lIns="91440" tIns="45720" rIns="91440" bIns="45720" anchor="t"/>
          <a:lstStyle/>
          <a:p>
            <a:r>
              <a:rPr lang="en-IN" sz="2000">
                <a:solidFill>
                  <a:srgbClr val="E6EDF3"/>
                </a:solidFill>
                <a:latin typeface="Source Sans Pro"/>
                <a:ea typeface="Source Sans Pro"/>
              </a:rPr>
              <a:t>Plotting LSTM Forecasting</a:t>
            </a:r>
            <a:endParaRPr lang="en-IN" sz="2000">
              <a:solidFill>
                <a:srgbClr val="E6EDF3"/>
              </a:solidFill>
              <a:latin typeface="Source Sans Pro" panose="020B0503030403020204" pitchFamily="34" charset="0"/>
              <a:ea typeface="Source Sans Pro" panose="020B0503030403020204" pitchFamily="34" charset="0"/>
            </a:endParaRPr>
          </a:p>
        </p:txBody>
      </p:sp>
      <p:pic>
        <p:nvPicPr>
          <p:cNvPr id="6" name="Picture 5">
            <a:extLst>
              <a:ext uri="{FF2B5EF4-FFF2-40B4-BE49-F238E27FC236}">
                <a16:creationId xmlns:a16="http://schemas.microsoft.com/office/drawing/2014/main" id="{3D71989C-08DE-E334-5A6C-1BEEA27EE68C}"/>
              </a:ext>
            </a:extLst>
          </p:cNvPr>
          <p:cNvPicPr>
            <a:picLocks noChangeAspect="1"/>
          </p:cNvPicPr>
          <p:nvPr/>
        </p:nvPicPr>
        <p:blipFill>
          <a:blip r:embed="rId3"/>
          <a:stretch>
            <a:fillRect/>
          </a:stretch>
        </p:blipFill>
        <p:spPr>
          <a:xfrm>
            <a:off x="1192172" y="1257239"/>
            <a:ext cx="12246057" cy="6498895"/>
          </a:xfrm>
          <a:prstGeom prst="rect">
            <a:avLst/>
          </a:prstGeom>
        </p:spPr>
      </p:pic>
    </p:spTree>
    <p:extLst>
      <p:ext uri="{BB962C8B-B14F-4D97-AF65-F5344CB8AC3E}">
        <p14:creationId xmlns:p14="http://schemas.microsoft.com/office/powerpoint/2010/main" val="1243732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txBody>
          <a:bodyPr/>
          <a:lstStyle/>
          <a:p>
            <a:endParaRPr lang="en-IN"/>
          </a:p>
        </p:txBody>
      </p:sp>
      <p:sp>
        <p:nvSpPr>
          <p:cNvPr id="4" name="Text 2"/>
          <p:cNvSpPr/>
          <p:nvPr/>
        </p:nvSpPr>
        <p:spPr>
          <a:xfrm>
            <a:off x="1" y="18950"/>
            <a:ext cx="14630399" cy="694373"/>
          </a:xfrm>
          <a:prstGeom prst="rect">
            <a:avLst/>
          </a:prstGeom>
          <a:noFill/>
          <a:ln/>
        </p:spPr>
        <p:txBody>
          <a:bodyPr wrap="square" rtlCol="0" anchor="t"/>
          <a:lstStyle/>
          <a:p>
            <a:pPr algn="ctr">
              <a:lnSpc>
                <a:spcPts val="5468"/>
              </a:lnSpc>
            </a:pPr>
            <a:r>
              <a:rPr lang="en-US" sz="4400" dirty="0">
                <a:solidFill>
                  <a:srgbClr val="6EB9FC"/>
                </a:solidFill>
                <a:latin typeface="Lora" pitchFamily="34" charset="0"/>
              </a:rPr>
              <a:t>RESULT &amp; ANALYSIS</a:t>
            </a:r>
            <a:endParaRPr lang="en-US" sz="4400" dirty="0"/>
          </a:p>
          <a:p>
            <a:pPr marL="0" indent="0" algn="ctr">
              <a:lnSpc>
                <a:spcPts val="5468"/>
              </a:lnSpc>
              <a:buNone/>
            </a:pPr>
            <a:endParaRPr lang="en-US" sz="4374" dirty="0"/>
          </a:p>
        </p:txBody>
      </p:sp>
      <p:sp>
        <p:nvSpPr>
          <p:cNvPr id="9" name="Text 5"/>
          <p:cNvSpPr/>
          <p:nvPr/>
        </p:nvSpPr>
        <p:spPr>
          <a:xfrm>
            <a:off x="5770602" y="5000030"/>
            <a:ext cx="3017877" cy="347186"/>
          </a:xfrm>
          <a:prstGeom prst="rect">
            <a:avLst/>
          </a:prstGeom>
          <a:noFill/>
          <a:ln/>
        </p:spPr>
        <p:txBody>
          <a:bodyPr wrap="none" rtlCol="0" anchor="t"/>
          <a:lstStyle/>
          <a:p>
            <a:pPr marL="0" indent="0" algn="l">
              <a:lnSpc>
                <a:spcPts val="2734"/>
              </a:lnSpc>
              <a:buNone/>
            </a:pPr>
            <a:endParaRPr lang="en-US" sz="2187"/>
          </a:p>
        </p:txBody>
      </p:sp>
      <p:sp>
        <p:nvSpPr>
          <p:cNvPr id="28" name="Text 4">
            <a:extLst>
              <a:ext uri="{FF2B5EF4-FFF2-40B4-BE49-F238E27FC236}">
                <a16:creationId xmlns:a16="http://schemas.microsoft.com/office/drawing/2014/main" id="{01704E3E-DF8B-230B-0BE0-DE04381FDB7C}"/>
              </a:ext>
            </a:extLst>
          </p:cNvPr>
          <p:cNvSpPr/>
          <p:nvPr/>
        </p:nvSpPr>
        <p:spPr>
          <a:xfrm>
            <a:off x="128952" y="755718"/>
            <a:ext cx="14630401" cy="694373"/>
          </a:xfrm>
          <a:prstGeom prst="rect">
            <a:avLst/>
          </a:prstGeom>
          <a:noFill/>
          <a:ln/>
        </p:spPr>
        <p:txBody>
          <a:bodyPr wrap="square" rtlCol="0" anchor="t"/>
          <a:lstStyle/>
          <a:p>
            <a:pPr marL="285750" indent="-285750" algn="l">
              <a:buFont typeface="Wingdings" panose="05000000000000000000" pitchFamily="2" charset="2"/>
              <a:buChar char="q"/>
            </a:pPr>
            <a:r>
              <a:rPr lang="en-US" sz="1750" dirty="0">
                <a:solidFill>
                  <a:srgbClr val="E6EDF3"/>
                </a:solidFill>
                <a:latin typeface="Source Sans Pro" panose="020B0503030403020204" pitchFamily="34" charset="0"/>
                <a:ea typeface="Source Sans Pro" panose="020B0503030403020204" pitchFamily="34" charset="0"/>
              </a:rPr>
              <a:t>The accuracy of both the SARIMAX and LSTM models was evaluated using Mean Squared Error (MSE) and Root Mean Squared Error (RMSE). </a:t>
            </a:r>
          </a:p>
          <a:p>
            <a:pPr marL="285750" indent="-285750" algn="l">
              <a:buFont typeface="Wingdings" panose="05000000000000000000" pitchFamily="2" charset="2"/>
              <a:buChar char="q"/>
            </a:pPr>
            <a:r>
              <a:rPr lang="en-US" sz="1750" dirty="0">
                <a:solidFill>
                  <a:srgbClr val="E6EDF3"/>
                </a:solidFill>
                <a:latin typeface="Source Sans Pro" panose="020B0503030403020204" pitchFamily="34" charset="0"/>
                <a:ea typeface="Source Sans Pro" panose="020B0503030403020204" pitchFamily="34" charset="0"/>
              </a:rPr>
              <a:t>The SARIMAX Model had an RMSE value of 0.9 whereas the LSTM model had an RMSE value of 1.14.</a:t>
            </a:r>
          </a:p>
        </p:txBody>
      </p:sp>
      <p:pic>
        <p:nvPicPr>
          <p:cNvPr id="5123" name="Picture 3">
            <a:extLst>
              <a:ext uri="{FF2B5EF4-FFF2-40B4-BE49-F238E27FC236}">
                <a16:creationId xmlns:a16="http://schemas.microsoft.com/office/drawing/2014/main" id="{7C456450-C9BF-FF9C-118D-91C696FCBA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1042" y="1614487"/>
            <a:ext cx="11706225" cy="50006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 name="Text 4">
            <a:extLst>
              <a:ext uri="{FF2B5EF4-FFF2-40B4-BE49-F238E27FC236}">
                <a16:creationId xmlns:a16="http://schemas.microsoft.com/office/drawing/2014/main" id="{70CE3D7E-7CD8-1AFA-EA3A-AD529026B751}"/>
              </a:ext>
            </a:extLst>
          </p:cNvPr>
          <p:cNvSpPr/>
          <p:nvPr/>
        </p:nvSpPr>
        <p:spPr>
          <a:xfrm>
            <a:off x="246183" y="7074465"/>
            <a:ext cx="14384217" cy="694373"/>
          </a:xfrm>
          <a:prstGeom prst="rect">
            <a:avLst/>
          </a:prstGeom>
          <a:noFill/>
          <a:ln/>
        </p:spPr>
        <p:txBody>
          <a:bodyPr wrap="square" rtlCol="0" anchor="t"/>
          <a:lstStyle/>
          <a:p>
            <a:pPr algn="l"/>
            <a:r>
              <a:rPr lang="en-US" sz="1750" dirty="0">
                <a:solidFill>
                  <a:srgbClr val="E6EDF3"/>
                </a:solidFill>
                <a:latin typeface="Source Sans Pro" panose="020B0503030403020204" pitchFamily="34" charset="0"/>
                <a:ea typeface="Source Sans Pro" panose="020B0503030403020204" pitchFamily="34" charset="0"/>
              </a:rPr>
              <a:t>The SARIMAX model outperforms the LSTM model in predicting monthly average surface temperatures in Bhubaneswar, India, showing lower RMSE, tighter confidence intervals, and improved alignment with observed trends.</a:t>
            </a:r>
          </a:p>
        </p:txBody>
      </p:sp>
    </p:spTree>
    <p:extLst>
      <p:ext uri="{BB962C8B-B14F-4D97-AF65-F5344CB8AC3E}">
        <p14:creationId xmlns:p14="http://schemas.microsoft.com/office/powerpoint/2010/main" val="3726433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54428"/>
            <a:ext cx="14630400" cy="8229600"/>
          </a:xfrm>
          <a:prstGeom prst="rect">
            <a:avLst/>
          </a:prstGeom>
          <a:solidFill>
            <a:srgbClr val="252833"/>
          </a:solidFill>
          <a:ln/>
        </p:spPr>
      </p:sp>
      <p:sp>
        <p:nvSpPr>
          <p:cNvPr id="4" name="Text 2"/>
          <p:cNvSpPr/>
          <p:nvPr/>
        </p:nvSpPr>
        <p:spPr>
          <a:xfrm>
            <a:off x="98474" y="333528"/>
            <a:ext cx="14433451" cy="845616"/>
          </a:xfrm>
          <a:prstGeom prst="rect">
            <a:avLst/>
          </a:prstGeom>
          <a:noFill/>
          <a:ln/>
        </p:spPr>
        <p:txBody>
          <a:bodyPr wrap="square" lIns="91440" tIns="45720" rIns="91440" bIns="45720" rtlCol="0" anchor="t"/>
          <a:lstStyle/>
          <a:p>
            <a:pPr algn="ctr">
              <a:lnSpc>
                <a:spcPts val="5468"/>
              </a:lnSpc>
            </a:pPr>
            <a:r>
              <a:rPr lang="en-US" sz="4400" dirty="0">
                <a:solidFill>
                  <a:schemeClr val="accent5"/>
                </a:solidFill>
                <a:latin typeface="Lora"/>
                <a:ea typeface="+mn-lt"/>
                <a:cs typeface="+mn-lt"/>
              </a:rPr>
              <a:t>CHALLENGES</a:t>
            </a:r>
            <a:endParaRPr lang="en-US" sz="4400" dirty="0">
              <a:solidFill>
                <a:schemeClr val="accent5"/>
              </a:solidFill>
              <a:latin typeface="Lora"/>
            </a:endParaRPr>
          </a:p>
        </p:txBody>
      </p:sp>
      <p:sp>
        <p:nvSpPr>
          <p:cNvPr id="6" name="Text 3"/>
          <p:cNvSpPr/>
          <p:nvPr/>
        </p:nvSpPr>
        <p:spPr>
          <a:xfrm>
            <a:off x="1412218" y="3379385"/>
            <a:ext cx="2233374" cy="347186"/>
          </a:xfrm>
          <a:prstGeom prst="rect">
            <a:avLst/>
          </a:prstGeom>
          <a:noFill/>
          <a:ln/>
        </p:spPr>
        <p:txBody>
          <a:bodyPr wrap="none" lIns="91440" tIns="45720" rIns="91440" bIns="45720" rtlCol="0" anchor="t"/>
          <a:lstStyle/>
          <a:p>
            <a:pPr>
              <a:lnSpc>
                <a:spcPts val="2734"/>
              </a:lnSpc>
            </a:pPr>
            <a:r>
              <a:rPr lang="en-US" sz="2150">
                <a:solidFill>
                  <a:srgbClr val="6EB9FC"/>
                </a:solidFill>
                <a:latin typeface="Lora"/>
                <a:ea typeface="+mn-lt"/>
                <a:cs typeface="+mn-lt"/>
              </a:rPr>
              <a:t>Missing Data</a:t>
            </a:r>
            <a:endParaRPr lang="en-US">
              <a:latin typeface="Lora"/>
            </a:endParaRPr>
          </a:p>
        </p:txBody>
      </p:sp>
      <p:sp>
        <p:nvSpPr>
          <p:cNvPr id="7" name="Text 4"/>
          <p:cNvSpPr/>
          <p:nvPr/>
        </p:nvSpPr>
        <p:spPr>
          <a:xfrm>
            <a:off x="857046" y="4110174"/>
            <a:ext cx="3343717" cy="3363090"/>
          </a:xfrm>
          <a:prstGeom prst="rect">
            <a:avLst/>
          </a:prstGeom>
          <a:noFill/>
          <a:ln/>
        </p:spPr>
        <p:txBody>
          <a:bodyPr wrap="square" lIns="91440" tIns="45720" rIns="91440" bIns="45720" rtlCol="0" anchor="t"/>
          <a:lstStyle/>
          <a:p>
            <a:r>
              <a:rPr lang="en-US">
                <a:solidFill>
                  <a:srgbClr val="D6E5EF"/>
                </a:solidFill>
                <a:latin typeface="Source Sans Pro"/>
                <a:ea typeface="+mn-lt"/>
                <a:cs typeface="+mn-lt"/>
              </a:rPr>
              <a:t>Temperature data can have gaps due to instrument malfunctions or extreme weather events.  </a:t>
            </a:r>
            <a:endParaRPr lang="en-US">
              <a:solidFill>
                <a:srgbClr val="000000"/>
              </a:solidFill>
              <a:latin typeface="Source Sans Pro"/>
              <a:ea typeface="+mn-lt"/>
              <a:cs typeface="+mn-lt"/>
            </a:endParaRPr>
          </a:p>
          <a:p>
            <a:r>
              <a:rPr lang="en-US">
                <a:solidFill>
                  <a:srgbClr val="D6E5EF"/>
                </a:solidFill>
                <a:latin typeface="Source Sans Pro"/>
                <a:ea typeface="+mn-lt"/>
                <a:cs typeface="+mn-lt"/>
              </a:rPr>
              <a:t>These missing values can introduce errors in model fitting and forecasting.</a:t>
            </a:r>
            <a:endParaRPr lang="en-US">
              <a:latin typeface="Source Sans Pro"/>
              <a:ea typeface="Calibri"/>
              <a:cs typeface="Calibri"/>
            </a:endParaRPr>
          </a:p>
          <a:p>
            <a:endParaRPr lang="en-US">
              <a:latin typeface="Source Sans Pro"/>
              <a:ea typeface="Source Sans Pro"/>
            </a:endParaRPr>
          </a:p>
          <a:p>
            <a:endParaRPr lang="en-US">
              <a:latin typeface="Source Sans Pro"/>
              <a:ea typeface="Source Sans Pro"/>
            </a:endParaRPr>
          </a:p>
          <a:p>
            <a:pPr marL="0" indent="0" algn="l">
              <a:lnSpc>
                <a:spcPts val="2799"/>
              </a:lnSpc>
              <a:buNone/>
            </a:pPr>
            <a:endParaRPr lang="en-US">
              <a:solidFill>
                <a:srgbClr val="D6E5EF"/>
              </a:solidFill>
              <a:latin typeface="Source Sans Pro"/>
              <a:ea typeface="Source Sans Pro"/>
            </a:endParaRPr>
          </a:p>
        </p:txBody>
      </p:sp>
      <p:sp>
        <p:nvSpPr>
          <p:cNvPr id="9" name="Text 5"/>
          <p:cNvSpPr/>
          <p:nvPr/>
        </p:nvSpPr>
        <p:spPr>
          <a:xfrm>
            <a:off x="4512248" y="3379385"/>
            <a:ext cx="2233493" cy="347186"/>
          </a:xfrm>
          <a:prstGeom prst="rect">
            <a:avLst/>
          </a:prstGeom>
          <a:noFill/>
          <a:ln/>
        </p:spPr>
        <p:txBody>
          <a:bodyPr wrap="none" lIns="91440" tIns="45720" rIns="91440" bIns="45720" rtlCol="0" anchor="t"/>
          <a:lstStyle/>
          <a:p>
            <a:pPr marL="0" indent="0" algn="l">
              <a:lnSpc>
                <a:spcPts val="2734"/>
              </a:lnSpc>
              <a:buNone/>
            </a:pPr>
            <a:r>
              <a:rPr lang="en-US" sz="2150">
                <a:solidFill>
                  <a:srgbClr val="6EB9FC"/>
                </a:solidFill>
                <a:latin typeface="Lora"/>
                <a:ea typeface="+mn-lt"/>
                <a:cs typeface="+mn-lt"/>
              </a:rPr>
              <a:t>Non-stationarity</a:t>
            </a:r>
            <a:endParaRPr lang="en-US">
              <a:latin typeface="Lora"/>
            </a:endParaRPr>
          </a:p>
        </p:txBody>
      </p:sp>
      <p:sp>
        <p:nvSpPr>
          <p:cNvPr id="10" name="Text 6"/>
          <p:cNvSpPr/>
          <p:nvPr/>
        </p:nvSpPr>
        <p:spPr>
          <a:xfrm>
            <a:off x="4577562" y="4077516"/>
            <a:ext cx="2832207" cy="2738777"/>
          </a:xfrm>
          <a:prstGeom prst="rect">
            <a:avLst/>
          </a:prstGeom>
          <a:noFill/>
          <a:ln/>
        </p:spPr>
        <p:txBody>
          <a:bodyPr wrap="square" lIns="91440" tIns="45720" rIns="91440" bIns="45720" rtlCol="0" anchor="t"/>
          <a:lstStyle/>
          <a:p>
            <a:r>
              <a:rPr lang="en-US">
                <a:solidFill>
                  <a:srgbClr val="D6E5EF"/>
                </a:solidFill>
                <a:latin typeface="Source Sans Pro"/>
                <a:ea typeface="Source Sans Pro"/>
                <a:cs typeface="+mn-lt"/>
              </a:rPr>
              <a:t>Temperatures can exhibit trends (warming/cooling) and seasonal variations.  </a:t>
            </a:r>
            <a:endParaRPr lang="en-US">
              <a:solidFill>
                <a:srgbClr val="000000"/>
              </a:solidFill>
              <a:latin typeface="Source Sans Pro"/>
              <a:ea typeface="Source Sans Pro"/>
              <a:cs typeface="+mn-lt"/>
            </a:endParaRPr>
          </a:p>
          <a:p>
            <a:r>
              <a:rPr lang="en-US">
                <a:solidFill>
                  <a:srgbClr val="D6E5EF"/>
                </a:solidFill>
                <a:latin typeface="Source Sans Pro"/>
                <a:ea typeface="Source Sans Pro"/>
                <a:cs typeface="+mn-lt"/>
              </a:rPr>
              <a:t>Models struggle with data that isn't statistically constant over time.</a:t>
            </a:r>
            <a:endParaRPr lang="en-US">
              <a:latin typeface="Source Sans Pro"/>
              <a:ea typeface="Source Sans Pro"/>
              <a:cs typeface="+mn-lt"/>
            </a:endParaRPr>
          </a:p>
          <a:p>
            <a:endParaRPr lang="en-US">
              <a:latin typeface="Source Sans Pro"/>
              <a:ea typeface="Source Sans Pro"/>
            </a:endParaRPr>
          </a:p>
          <a:p>
            <a:endParaRPr lang="en-US">
              <a:latin typeface="Source Sans Pro"/>
              <a:ea typeface="Source Sans Pro"/>
            </a:endParaRPr>
          </a:p>
          <a:p>
            <a:pPr marL="0" indent="0" algn="l">
              <a:lnSpc>
                <a:spcPts val="2799"/>
              </a:lnSpc>
              <a:buNone/>
            </a:pPr>
            <a:endParaRPr lang="en-US">
              <a:solidFill>
                <a:srgbClr val="D6E5EF"/>
              </a:solidFill>
              <a:latin typeface="Source Sans Pro"/>
              <a:ea typeface="Source Sans Pro"/>
            </a:endParaRPr>
          </a:p>
        </p:txBody>
      </p:sp>
      <p:sp>
        <p:nvSpPr>
          <p:cNvPr id="12" name="Text 7"/>
          <p:cNvSpPr/>
          <p:nvPr/>
        </p:nvSpPr>
        <p:spPr>
          <a:xfrm>
            <a:off x="8004283" y="3379385"/>
            <a:ext cx="2233374" cy="694373"/>
          </a:xfrm>
          <a:prstGeom prst="rect">
            <a:avLst/>
          </a:prstGeom>
          <a:noFill/>
          <a:ln/>
        </p:spPr>
        <p:txBody>
          <a:bodyPr wrap="square" lIns="91440" tIns="45720" rIns="91440" bIns="45720" rtlCol="0" anchor="t"/>
          <a:lstStyle/>
          <a:p>
            <a:pPr marL="0" indent="0" algn="l">
              <a:lnSpc>
                <a:spcPts val="2734"/>
              </a:lnSpc>
              <a:buNone/>
            </a:pPr>
            <a:r>
              <a:rPr lang="en-US" sz="2150">
                <a:solidFill>
                  <a:srgbClr val="6EB9FC"/>
                </a:solidFill>
                <a:latin typeface="Lora"/>
                <a:ea typeface="+mn-lt"/>
                <a:cs typeface="+mn-lt"/>
              </a:rPr>
              <a:t>Outliers</a:t>
            </a:r>
            <a:endParaRPr lang="en-US">
              <a:latin typeface="Lora"/>
            </a:endParaRPr>
          </a:p>
        </p:txBody>
      </p:sp>
      <p:sp>
        <p:nvSpPr>
          <p:cNvPr id="13" name="Text 8"/>
          <p:cNvSpPr/>
          <p:nvPr/>
        </p:nvSpPr>
        <p:spPr>
          <a:xfrm>
            <a:off x="7623283" y="4000160"/>
            <a:ext cx="2799431" cy="2895004"/>
          </a:xfrm>
          <a:prstGeom prst="rect">
            <a:avLst/>
          </a:prstGeom>
          <a:noFill/>
          <a:ln/>
        </p:spPr>
        <p:txBody>
          <a:bodyPr wrap="square" lIns="91440" tIns="45720" rIns="91440" bIns="45720" rtlCol="0" anchor="t"/>
          <a:lstStyle/>
          <a:p>
            <a:pPr>
              <a:lnSpc>
                <a:spcPts val="2799"/>
              </a:lnSpc>
            </a:pPr>
            <a:r>
              <a:rPr lang="en-US">
                <a:solidFill>
                  <a:srgbClr val="D6E5EF"/>
                </a:solidFill>
                <a:latin typeface="Source Sans Pro"/>
                <a:ea typeface="Source Sans Pro"/>
                <a:cs typeface="+mn-lt"/>
              </a:rPr>
              <a:t>Extreme weather events can create outliers in the data, which can skew the model and lead to inaccurate forecasts.</a:t>
            </a:r>
            <a:endParaRPr lang="en-US">
              <a:latin typeface="Source Sans Pro"/>
              <a:ea typeface="Source Sans Pro"/>
              <a:cs typeface="+mn-lt"/>
            </a:endParaRPr>
          </a:p>
        </p:txBody>
      </p:sp>
      <p:sp>
        <p:nvSpPr>
          <p:cNvPr id="15" name="Text 9"/>
          <p:cNvSpPr/>
          <p:nvPr/>
        </p:nvSpPr>
        <p:spPr>
          <a:xfrm>
            <a:off x="11071657" y="3324956"/>
            <a:ext cx="2233493" cy="347186"/>
          </a:xfrm>
          <a:prstGeom prst="rect">
            <a:avLst/>
          </a:prstGeom>
          <a:noFill/>
          <a:ln/>
        </p:spPr>
        <p:txBody>
          <a:bodyPr wrap="none" lIns="91440" tIns="45720" rIns="91440" bIns="45720" rtlCol="0" anchor="t"/>
          <a:lstStyle/>
          <a:p>
            <a:pPr>
              <a:lnSpc>
                <a:spcPts val="2734"/>
              </a:lnSpc>
            </a:pPr>
            <a:r>
              <a:rPr lang="en-US" sz="2150">
                <a:solidFill>
                  <a:srgbClr val="6EB9FC"/>
                </a:solidFill>
                <a:latin typeface="Lora"/>
                <a:ea typeface="+mn-lt"/>
                <a:cs typeface="+mn-lt"/>
              </a:rPr>
              <a:t>External Factors</a:t>
            </a:r>
            <a:endParaRPr lang="en-US">
              <a:latin typeface="Lora"/>
            </a:endParaRPr>
          </a:p>
        </p:txBody>
      </p:sp>
      <p:sp>
        <p:nvSpPr>
          <p:cNvPr id="16" name="Text 10"/>
          <p:cNvSpPr/>
          <p:nvPr/>
        </p:nvSpPr>
        <p:spPr>
          <a:xfrm>
            <a:off x="11071657" y="4077516"/>
            <a:ext cx="2745121" cy="2274519"/>
          </a:xfrm>
          <a:prstGeom prst="rect">
            <a:avLst/>
          </a:prstGeom>
          <a:noFill/>
          <a:ln/>
        </p:spPr>
        <p:txBody>
          <a:bodyPr wrap="square" lIns="91440" tIns="45720" rIns="91440" bIns="45720" rtlCol="0" anchor="t"/>
          <a:lstStyle/>
          <a:p>
            <a:r>
              <a:rPr lang="en-US">
                <a:solidFill>
                  <a:srgbClr val="D6E5EF"/>
                </a:solidFill>
                <a:latin typeface="Source Sans Pro"/>
                <a:ea typeface="Source Sans Pro"/>
                <a:cs typeface="+mn-lt"/>
              </a:rPr>
              <a:t>Factors like  urban heat islands or changes in land cover can influence local temperatures and need to be accounted for in the model.</a:t>
            </a:r>
            <a:endParaRPr lang="en-US">
              <a:latin typeface="Source Sans Pro"/>
              <a:ea typeface="Source Sans Pro"/>
              <a:cs typeface="+mn-lt"/>
            </a:endParaRPr>
          </a:p>
          <a:p>
            <a:endParaRPr lang="en-US">
              <a:latin typeface="Source Sans Pro"/>
              <a:ea typeface="Source Sans Pro"/>
            </a:endParaRPr>
          </a:p>
          <a:p>
            <a:endParaRPr lang="en-US">
              <a:latin typeface="Source Sans Pro"/>
              <a:ea typeface="Source Sans Pro"/>
            </a:endParaRPr>
          </a:p>
          <a:p>
            <a:pPr marL="0" indent="0" algn="l">
              <a:lnSpc>
                <a:spcPts val="2799"/>
              </a:lnSpc>
              <a:buNone/>
            </a:pPr>
            <a:endParaRPr lang="en-US">
              <a:solidFill>
                <a:srgbClr val="D6E5EF"/>
              </a:solidFill>
              <a:latin typeface="Source Sans Pro"/>
              <a:ea typeface="Source Sans Pro"/>
            </a:endParaRPr>
          </a:p>
        </p:txBody>
      </p:sp>
    </p:spTree>
    <p:extLst>
      <p:ext uri="{BB962C8B-B14F-4D97-AF65-F5344CB8AC3E}">
        <p14:creationId xmlns:p14="http://schemas.microsoft.com/office/powerpoint/2010/main" val="1618091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30791"/>
          </a:xfrm>
          <a:prstGeom prst="rect">
            <a:avLst/>
          </a:prstGeom>
          <a:solidFill>
            <a:srgbClr val="252833"/>
          </a:solidFill>
          <a:ln/>
        </p:spPr>
      </p:sp>
      <p:sp>
        <p:nvSpPr>
          <p:cNvPr id="5" name="Text 2"/>
          <p:cNvSpPr/>
          <p:nvPr/>
        </p:nvSpPr>
        <p:spPr>
          <a:xfrm>
            <a:off x="2164465" y="836295"/>
            <a:ext cx="10077688" cy="1008851"/>
          </a:xfrm>
          <a:prstGeom prst="rect">
            <a:avLst/>
          </a:prstGeom>
          <a:noFill/>
          <a:ln/>
        </p:spPr>
        <p:txBody>
          <a:bodyPr wrap="square" lIns="91440" tIns="45720" rIns="91440" bIns="45720" rtlCol="0" anchor="t"/>
          <a:lstStyle/>
          <a:p>
            <a:r>
              <a:rPr lang="en-US" sz="4350" dirty="0">
                <a:solidFill>
                  <a:srgbClr val="6EB9FC"/>
                </a:solidFill>
                <a:latin typeface="Lora"/>
                <a:ea typeface="+mn-lt"/>
                <a:cs typeface="+mn-lt"/>
              </a:rPr>
              <a:t>Considerations for Effective Modeling</a:t>
            </a:r>
            <a:endParaRPr lang="en-US" dirty="0">
              <a:latin typeface="Lora"/>
            </a:endParaRPr>
          </a:p>
        </p:txBody>
      </p:sp>
      <p:pic>
        <p:nvPicPr>
          <p:cNvPr id="6" name="Image 1" descr="preencoded.png"/>
          <p:cNvPicPr>
            <a:picLocks noChangeAspect="1"/>
          </p:cNvPicPr>
          <p:nvPr/>
        </p:nvPicPr>
        <p:blipFill>
          <a:blip r:embed="rId3"/>
          <a:stretch>
            <a:fillRect/>
          </a:stretch>
        </p:blipFill>
        <p:spPr>
          <a:xfrm>
            <a:off x="915642" y="2124109"/>
            <a:ext cx="1104781" cy="1517350"/>
          </a:xfrm>
          <a:prstGeom prst="rect">
            <a:avLst/>
          </a:prstGeom>
        </p:spPr>
      </p:pic>
      <p:sp>
        <p:nvSpPr>
          <p:cNvPr id="7" name="Text 3"/>
          <p:cNvSpPr/>
          <p:nvPr/>
        </p:nvSpPr>
        <p:spPr>
          <a:xfrm>
            <a:off x="2351774" y="2312313"/>
            <a:ext cx="2860102" cy="377938"/>
          </a:xfrm>
          <a:prstGeom prst="rect">
            <a:avLst/>
          </a:prstGeom>
          <a:noFill/>
          <a:ln/>
        </p:spPr>
        <p:txBody>
          <a:bodyPr wrap="none" lIns="91440" tIns="45720" rIns="91440" bIns="45720" rtlCol="0" anchor="t"/>
          <a:lstStyle/>
          <a:p>
            <a:pPr>
              <a:lnSpc>
                <a:spcPts val="2719"/>
              </a:lnSpc>
            </a:pPr>
            <a:r>
              <a:rPr lang="en-US" sz="2400">
                <a:solidFill>
                  <a:srgbClr val="6EB9FC"/>
                </a:solidFill>
                <a:latin typeface="Source Sans Pro"/>
                <a:ea typeface="Source Sans Pro"/>
                <a:cs typeface="+mn-lt"/>
              </a:rPr>
              <a:t>Data Preprocessing</a:t>
            </a:r>
            <a:endParaRPr lang="en-US" sz="2400">
              <a:latin typeface="Source Sans Pro"/>
              <a:ea typeface="Source Sans Pro"/>
            </a:endParaRPr>
          </a:p>
        </p:txBody>
      </p:sp>
      <p:sp>
        <p:nvSpPr>
          <p:cNvPr id="8" name="Text 4"/>
          <p:cNvSpPr/>
          <p:nvPr/>
        </p:nvSpPr>
        <p:spPr>
          <a:xfrm>
            <a:off x="2351774" y="2790111"/>
            <a:ext cx="10470356" cy="325994"/>
          </a:xfrm>
          <a:prstGeom prst="rect">
            <a:avLst/>
          </a:prstGeom>
          <a:noFill/>
          <a:ln/>
        </p:spPr>
        <p:txBody>
          <a:bodyPr wrap="square" lIns="91440" tIns="45720" rIns="91440" bIns="45720" rtlCol="0" anchor="t"/>
          <a:lstStyle/>
          <a:p>
            <a:r>
              <a:rPr lang="en-US">
                <a:solidFill>
                  <a:srgbClr val="D6E5EF"/>
                </a:solidFill>
                <a:latin typeface="Source Sans Pro"/>
                <a:ea typeface="Source Sans Pro"/>
                <a:cs typeface="+mn-lt"/>
              </a:rPr>
              <a:t>Address missing data using techniques like interpolation or imputation.</a:t>
            </a:r>
            <a:endParaRPr lang="en-US">
              <a:latin typeface="Source Sans Pro"/>
              <a:ea typeface="Source Sans Pro"/>
              <a:cs typeface="+mn-lt"/>
            </a:endParaRPr>
          </a:p>
          <a:p>
            <a:endParaRPr lang="en-US">
              <a:latin typeface="Source Sans Pro"/>
              <a:ea typeface="Source Sans Pro"/>
            </a:endParaRPr>
          </a:p>
          <a:p>
            <a:endParaRPr lang="en-US">
              <a:latin typeface="Source Sans Pro"/>
              <a:ea typeface="Source Sans Pro"/>
            </a:endParaRPr>
          </a:p>
          <a:p>
            <a:pPr marL="0" indent="0" algn="l">
              <a:lnSpc>
                <a:spcPts val="2784"/>
              </a:lnSpc>
              <a:buNone/>
            </a:pPr>
            <a:endParaRPr lang="en-US">
              <a:solidFill>
                <a:srgbClr val="D6E5EF"/>
              </a:solidFill>
              <a:latin typeface="Source Sans Pro"/>
              <a:ea typeface="Source Sans Pro"/>
            </a:endParaRPr>
          </a:p>
        </p:txBody>
      </p:sp>
      <p:pic>
        <p:nvPicPr>
          <p:cNvPr id="9" name="Image 2" descr="preencoded.png"/>
          <p:cNvPicPr>
            <a:picLocks noChangeAspect="1"/>
          </p:cNvPicPr>
          <p:nvPr/>
        </p:nvPicPr>
        <p:blipFill>
          <a:blip r:embed="rId4"/>
          <a:stretch>
            <a:fillRect/>
          </a:stretch>
        </p:blipFill>
        <p:spPr>
          <a:xfrm>
            <a:off x="915642" y="3891830"/>
            <a:ext cx="1104781" cy="1517350"/>
          </a:xfrm>
          <a:prstGeom prst="rect">
            <a:avLst/>
          </a:prstGeom>
        </p:spPr>
      </p:pic>
      <p:sp>
        <p:nvSpPr>
          <p:cNvPr id="10" name="Text 5"/>
          <p:cNvSpPr/>
          <p:nvPr/>
        </p:nvSpPr>
        <p:spPr>
          <a:xfrm>
            <a:off x="2351774" y="3894977"/>
            <a:ext cx="3632460" cy="475909"/>
          </a:xfrm>
          <a:prstGeom prst="rect">
            <a:avLst/>
          </a:prstGeom>
          <a:noFill/>
          <a:ln/>
        </p:spPr>
        <p:txBody>
          <a:bodyPr wrap="none" lIns="91440" tIns="45720" rIns="91440" bIns="45720" rtlCol="0" anchor="t"/>
          <a:lstStyle/>
          <a:p>
            <a:pPr>
              <a:lnSpc>
                <a:spcPts val="2719"/>
              </a:lnSpc>
            </a:pPr>
            <a:r>
              <a:rPr lang="en-US" sz="2400">
                <a:solidFill>
                  <a:srgbClr val="6EB9FC"/>
                </a:solidFill>
                <a:latin typeface="Source Sans Pro"/>
                <a:ea typeface="Source Sans Pro"/>
                <a:cs typeface="+mn-lt"/>
              </a:rPr>
              <a:t>Stationarity Transformation</a:t>
            </a:r>
            <a:endParaRPr lang="en-US" sz="2400">
              <a:latin typeface="Source Sans Pro"/>
              <a:ea typeface="Source Sans Pro"/>
            </a:endParaRPr>
          </a:p>
        </p:txBody>
      </p:sp>
      <p:sp>
        <p:nvSpPr>
          <p:cNvPr id="11" name="Text 6"/>
          <p:cNvSpPr/>
          <p:nvPr/>
        </p:nvSpPr>
        <p:spPr>
          <a:xfrm>
            <a:off x="2351774" y="4372775"/>
            <a:ext cx="12179412" cy="712725"/>
          </a:xfrm>
          <a:prstGeom prst="rect">
            <a:avLst/>
          </a:prstGeom>
          <a:noFill/>
          <a:ln/>
        </p:spPr>
        <p:txBody>
          <a:bodyPr wrap="none" lIns="91440" tIns="45720" rIns="91440" bIns="45720" rtlCol="0" anchor="t"/>
          <a:lstStyle/>
          <a:p>
            <a:pPr>
              <a:lnSpc>
                <a:spcPts val="2784"/>
              </a:lnSpc>
            </a:pPr>
            <a:r>
              <a:rPr lang="en-US">
                <a:solidFill>
                  <a:srgbClr val="D6E5EF"/>
                </a:solidFill>
                <a:latin typeface="Source Sans Pro"/>
                <a:ea typeface="Source Sans Pro"/>
                <a:cs typeface="+mn-lt"/>
              </a:rPr>
              <a:t>Detrending (removing long-term trends) or differencing (focusing on changes between data points) can make the data more </a:t>
            </a:r>
            <a:endParaRPr lang="en-US">
              <a:solidFill>
                <a:srgbClr val="000000"/>
              </a:solidFill>
              <a:latin typeface="Source Sans Pro"/>
              <a:ea typeface="Source Sans Pro"/>
              <a:cs typeface="+mn-lt"/>
            </a:endParaRPr>
          </a:p>
          <a:p>
            <a:pPr>
              <a:lnSpc>
                <a:spcPts val="2784"/>
              </a:lnSpc>
            </a:pPr>
            <a:r>
              <a:rPr lang="en-US">
                <a:solidFill>
                  <a:srgbClr val="D6E5EF"/>
                </a:solidFill>
                <a:latin typeface="Source Sans Pro"/>
                <a:ea typeface="Source Sans Pro"/>
                <a:cs typeface="+mn-lt"/>
              </a:rPr>
              <a:t>stationary  for modeling.</a:t>
            </a:r>
            <a:endParaRPr lang="en-US">
              <a:latin typeface="Source Sans Pro"/>
              <a:ea typeface="Source Sans Pro"/>
              <a:cs typeface="+mn-lt"/>
            </a:endParaRPr>
          </a:p>
        </p:txBody>
      </p:sp>
      <p:pic>
        <p:nvPicPr>
          <p:cNvPr id="12" name="Image 3" descr="preencoded.png"/>
          <p:cNvPicPr>
            <a:picLocks noChangeAspect="1"/>
          </p:cNvPicPr>
          <p:nvPr/>
        </p:nvPicPr>
        <p:blipFill>
          <a:blip r:embed="rId5"/>
          <a:stretch>
            <a:fillRect/>
          </a:stretch>
        </p:blipFill>
        <p:spPr>
          <a:xfrm>
            <a:off x="915642" y="5659551"/>
            <a:ext cx="1104781" cy="1517350"/>
          </a:xfrm>
          <a:prstGeom prst="rect">
            <a:avLst/>
          </a:prstGeom>
        </p:spPr>
      </p:pic>
      <p:sp>
        <p:nvSpPr>
          <p:cNvPr id="13" name="Text 7"/>
          <p:cNvSpPr/>
          <p:nvPr/>
        </p:nvSpPr>
        <p:spPr>
          <a:xfrm>
            <a:off x="2351774" y="5684469"/>
            <a:ext cx="3763616" cy="421481"/>
          </a:xfrm>
          <a:prstGeom prst="rect">
            <a:avLst/>
          </a:prstGeom>
          <a:noFill/>
          <a:ln/>
        </p:spPr>
        <p:txBody>
          <a:bodyPr wrap="none" lIns="91440" tIns="45720" rIns="91440" bIns="45720" rtlCol="0" anchor="t"/>
          <a:lstStyle/>
          <a:p>
            <a:pPr>
              <a:lnSpc>
                <a:spcPts val="2719"/>
              </a:lnSpc>
            </a:pPr>
            <a:r>
              <a:rPr lang="en-US" sz="2400">
                <a:solidFill>
                  <a:srgbClr val="6EB9FC"/>
                </a:solidFill>
                <a:latin typeface="Source Sans Pro"/>
                <a:ea typeface="Source Sans Pro"/>
                <a:cs typeface="+mn-lt"/>
              </a:rPr>
              <a:t>Outlier Detection and Handling</a:t>
            </a:r>
            <a:endParaRPr lang="en-US" sz="2400">
              <a:latin typeface="Source Sans Pro"/>
              <a:ea typeface="Source Sans Pro"/>
            </a:endParaRPr>
          </a:p>
        </p:txBody>
      </p:sp>
      <p:sp>
        <p:nvSpPr>
          <p:cNvPr id="14" name="Text 8"/>
          <p:cNvSpPr/>
          <p:nvPr/>
        </p:nvSpPr>
        <p:spPr>
          <a:xfrm>
            <a:off x="2351774" y="6162267"/>
            <a:ext cx="11700441" cy="717879"/>
          </a:xfrm>
          <a:prstGeom prst="rect">
            <a:avLst/>
          </a:prstGeom>
          <a:noFill/>
          <a:ln/>
        </p:spPr>
        <p:txBody>
          <a:bodyPr wrap="square" lIns="91440" tIns="45720" rIns="91440" bIns="45720" rtlCol="0" anchor="t"/>
          <a:lstStyle/>
          <a:p>
            <a:r>
              <a:rPr lang="en-US">
                <a:solidFill>
                  <a:srgbClr val="D6E5EF"/>
                </a:solidFill>
                <a:latin typeface="Source Sans Pro"/>
                <a:ea typeface="Source Sans Pro"/>
              </a:rPr>
              <a:t>I</a:t>
            </a:r>
            <a:r>
              <a:rPr lang="en-US">
                <a:solidFill>
                  <a:srgbClr val="D6E5EF"/>
                </a:solidFill>
                <a:latin typeface="Source Sans Pro"/>
                <a:ea typeface="Source Sans Pro"/>
                <a:cs typeface="+mn-lt"/>
              </a:rPr>
              <a:t>dentify and potentially remove outliers with minimal impact on the overall data or use robust statistical methods less sensitive to outliers.</a:t>
            </a:r>
            <a:endParaRPr lang="en-US">
              <a:solidFill>
                <a:srgbClr val="000000"/>
              </a:solidFill>
              <a:latin typeface="Source Sans Pro"/>
              <a:ea typeface="Source Sans Pro"/>
              <a:cs typeface="Calibri" panose="020F0502020204030204"/>
            </a:endParaRPr>
          </a:p>
          <a:p>
            <a:endParaRPr lang="en-US">
              <a:solidFill>
                <a:srgbClr val="000000"/>
              </a:solidFill>
              <a:latin typeface="Source Sans Pro"/>
              <a:ea typeface="Source Sans Pro"/>
              <a:cs typeface="Calibri" panose="020F0502020204030204"/>
            </a:endParaRPr>
          </a:p>
          <a:p>
            <a:endParaRPr lang="en-US">
              <a:solidFill>
                <a:srgbClr val="000000"/>
              </a:solidFill>
              <a:latin typeface="Source Sans Pro"/>
              <a:ea typeface="Source Sans Pro"/>
              <a:cs typeface="Calibri" panose="020F0502020204030204"/>
            </a:endParaRPr>
          </a:p>
          <a:p>
            <a:pPr marL="0" indent="0" algn="l">
              <a:lnSpc>
                <a:spcPts val="2784"/>
              </a:lnSpc>
              <a:buNone/>
            </a:pPr>
            <a:endParaRPr lang="en-US">
              <a:solidFill>
                <a:srgbClr val="D6E5EF"/>
              </a:solidFill>
              <a:latin typeface="Source Sans Pro"/>
              <a:ea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30791"/>
          </a:xfrm>
          <a:prstGeom prst="rect">
            <a:avLst/>
          </a:prstGeom>
          <a:solidFill>
            <a:srgbClr val="252833"/>
          </a:solidFill>
          <a:ln/>
        </p:spPr>
      </p:sp>
      <p:sp>
        <p:nvSpPr>
          <p:cNvPr id="5" name="Text 2"/>
          <p:cNvSpPr/>
          <p:nvPr/>
        </p:nvSpPr>
        <p:spPr>
          <a:xfrm>
            <a:off x="2093289" y="133715"/>
            <a:ext cx="10077688" cy="1008851"/>
          </a:xfrm>
          <a:prstGeom prst="rect">
            <a:avLst/>
          </a:prstGeom>
          <a:noFill/>
          <a:ln/>
        </p:spPr>
        <p:txBody>
          <a:bodyPr wrap="square" lIns="91440" tIns="45720" rIns="91440" bIns="45720" rtlCol="0" anchor="t"/>
          <a:lstStyle/>
          <a:p>
            <a:pPr algn="ctr"/>
            <a:r>
              <a:rPr lang="en-US" sz="4350" dirty="0">
                <a:solidFill>
                  <a:srgbClr val="6EB9FC"/>
                </a:solidFill>
                <a:latin typeface="Lora"/>
                <a:ea typeface="+mn-lt"/>
                <a:cs typeface="+mn-lt"/>
              </a:rPr>
              <a:t>REFERENCE</a:t>
            </a:r>
            <a:endParaRPr lang="en-US" dirty="0"/>
          </a:p>
        </p:txBody>
      </p:sp>
      <p:sp>
        <p:nvSpPr>
          <p:cNvPr id="8" name="Text 4"/>
          <p:cNvSpPr/>
          <p:nvPr/>
        </p:nvSpPr>
        <p:spPr>
          <a:xfrm>
            <a:off x="1372060" y="2855425"/>
            <a:ext cx="10470356" cy="325994"/>
          </a:xfrm>
          <a:prstGeom prst="rect">
            <a:avLst/>
          </a:prstGeom>
          <a:noFill/>
          <a:ln/>
        </p:spPr>
        <p:txBody>
          <a:bodyPr wrap="square" lIns="91440" tIns="45720" rIns="91440" bIns="45720" rtlCol="0" anchor="t"/>
          <a:lstStyle/>
          <a:p>
            <a:r>
              <a:rPr lang="en-US" sz="2000">
                <a:solidFill>
                  <a:srgbClr val="D6E5EF"/>
                </a:solidFill>
                <a:ea typeface="+mn-lt"/>
                <a:cs typeface="+mn-lt"/>
              </a:rPr>
              <a:t>https://github.com/miladbehrooz/Timeseries_Analysis_Temperature</a:t>
            </a:r>
            <a:endParaRPr lang="en-US" sz="2000"/>
          </a:p>
        </p:txBody>
      </p:sp>
      <p:sp>
        <p:nvSpPr>
          <p:cNvPr id="11" name="Text 6"/>
          <p:cNvSpPr/>
          <p:nvPr/>
        </p:nvSpPr>
        <p:spPr>
          <a:xfrm>
            <a:off x="1372060" y="3425718"/>
            <a:ext cx="12179412" cy="712725"/>
          </a:xfrm>
          <a:prstGeom prst="rect">
            <a:avLst/>
          </a:prstGeom>
          <a:noFill/>
          <a:ln/>
        </p:spPr>
        <p:txBody>
          <a:bodyPr wrap="none" lIns="91440" tIns="45720" rIns="91440" bIns="45720" rtlCol="0" anchor="t"/>
          <a:lstStyle/>
          <a:p>
            <a:pPr>
              <a:lnSpc>
                <a:spcPts val="2784"/>
              </a:lnSpc>
            </a:pPr>
            <a:r>
              <a:rPr lang="en-US" sz="2000" dirty="0">
                <a:solidFill>
                  <a:srgbClr val="D6E5EF"/>
                </a:solidFill>
                <a:ea typeface="+mn-lt"/>
                <a:cs typeface="+mn-lt"/>
              </a:rPr>
              <a:t>https://github.com/imkhoa99/Time-Series-Analysis-and-Weather-Forecast-</a:t>
            </a:r>
            <a:endParaRPr lang="en-US" sz="2000" dirty="0"/>
          </a:p>
        </p:txBody>
      </p:sp>
      <p:sp>
        <p:nvSpPr>
          <p:cNvPr id="14" name="Text 8"/>
          <p:cNvSpPr/>
          <p:nvPr/>
        </p:nvSpPr>
        <p:spPr>
          <a:xfrm>
            <a:off x="1372060" y="4148410"/>
            <a:ext cx="11700441" cy="717879"/>
          </a:xfrm>
          <a:prstGeom prst="rect">
            <a:avLst/>
          </a:prstGeom>
          <a:noFill/>
          <a:ln/>
        </p:spPr>
        <p:txBody>
          <a:bodyPr wrap="square" lIns="91440" tIns="45720" rIns="91440" bIns="45720" rtlCol="0" anchor="t"/>
          <a:lstStyle/>
          <a:p>
            <a:r>
              <a:rPr lang="en-US" sz="2000">
                <a:solidFill>
                  <a:srgbClr val="D6E5EF"/>
                </a:solidFill>
                <a:ea typeface="+mn-lt"/>
                <a:cs typeface="+mn-lt"/>
              </a:rPr>
              <a:t>https://www.kaggle.com/code/ameykamble/time-series-analysis-using-temperature-data</a:t>
            </a:r>
            <a:endParaRPr lang="en-US" sz="2000"/>
          </a:p>
        </p:txBody>
      </p:sp>
      <p:pic>
        <p:nvPicPr>
          <p:cNvPr id="16" name="Graphic 15" descr="Books on shelf with solid fill">
            <a:extLst>
              <a:ext uri="{FF2B5EF4-FFF2-40B4-BE49-F238E27FC236}">
                <a16:creationId xmlns:a16="http://schemas.microsoft.com/office/drawing/2014/main" id="{BB89521E-444E-FF48-7E07-2674B241BB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0272" y="2737528"/>
            <a:ext cx="561788" cy="561788"/>
          </a:xfrm>
          <a:prstGeom prst="rect">
            <a:avLst/>
          </a:prstGeom>
        </p:spPr>
      </p:pic>
      <p:pic>
        <p:nvPicPr>
          <p:cNvPr id="17" name="Graphic 16" descr="Books on shelf with solid fill">
            <a:extLst>
              <a:ext uri="{FF2B5EF4-FFF2-40B4-BE49-F238E27FC236}">
                <a16:creationId xmlns:a16="http://schemas.microsoft.com/office/drawing/2014/main" id="{8F30CBCA-2464-D88B-E1E7-A7F9EDD2DB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0272" y="3388155"/>
            <a:ext cx="561788" cy="561788"/>
          </a:xfrm>
          <a:prstGeom prst="rect">
            <a:avLst/>
          </a:prstGeom>
        </p:spPr>
      </p:pic>
      <p:pic>
        <p:nvPicPr>
          <p:cNvPr id="18" name="Graphic 17" descr="Books on shelf with solid fill">
            <a:extLst>
              <a:ext uri="{FF2B5EF4-FFF2-40B4-BE49-F238E27FC236}">
                <a16:creationId xmlns:a16="http://schemas.microsoft.com/office/drawing/2014/main" id="{369AB640-904E-5C5A-47CB-F2807A5DF5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0272" y="4038782"/>
            <a:ext cx="561788" cy="561788"/>
          </a:xfrm>
          <a:prstGeom prst="rect">
            <a:avLst/>
          </a:prstGeom>
        </p:spPr>
      </p:pic>
    </p:spTree>
    <p:extLst>
      <p:ext uri="{BB962C8B-B14F-4D97-AF65-F5344CB8AC3E}">
        <p14:creationId xmlns:p14="http://schemas.microsoft.com/office/powerpoint/2010/main" val="533593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30791"/>
          </a:xfrm>
          <a:prstGeom prst="rect">
            <a:avLst/>
          </a:prstGeom>
          <a:solidFill>
            <a:srgbClr val="252833"/>
          </a:solidFill>
          <a:ln/>
        </p:spPr>
      </p:sp>
      <p:sp>
        <p:nvSpPr>
          <p:cNvPr id="5" name="Text 2"/>
          <p:cNvSpPr/>
          <p:nvPr/>
        </p:nvSpPr>
        <p:spPr>
          <a:xfrm>
            <a:off x="2941918" y="3140274"/>
            <a:ext cx="10077688" cy="1525857"/>
          </a:xfrm>
          <a:prstGeom prst="rect">
            <a:avLst/>
          </a:prstGeom>
          <a:noFill/>
          <a:ln/>
        </p:spPr>
        <p:txBody>
          <a:bodyPr wrap="square" lIns="91440" tIns="45720" rIns="91440" bIns="45720" rtlCol="0" anchor="t"/>
          <a:lstStyle/>
          <a:p>
            <a:pPr algn="ctr"/>
            <a:r>
              <a:rPr lang="en-US" sz="9600">
                <a:solidFill>
                  <a:srgbClr val="6EB9FC"/>
                </a:solidFill>
                <a:latin typeface="Lora"/>
                <a:ea typeface="+mn-lt"/>
                <a:cs typeface="+mn-lt"/>
              </a:rPr>
              <a:t>THANK YOU </a:t>
            </a:r>
            <a:endParaRPr lang="en-US" sz="9600">
              <a:ea typeface="Calibri"/>
              <a:cs typeface="Calibri"/>
            </a:endParaRPr>
          </a:p>
        </p:txBody>
      </p:sp>
      <p:pic>
        <p:nvPicPr>
          <p:cNvPr id="19" name="Graphic 18" descr="Grinning face outline with solid fill">
            <a:extLst>
              <a:ext uri="{FF2B5EF4-FFF2-40B4-BE49-F238E27FC236}">
                <a16:creationId xmlns:a16="http://schemas.microsoft.com/office/drawing/2014/main" id="{70AC9997-CB8A-E6AC-45C8-4B8A768D5F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64336" y="3271085"/>
            <a:ext cx="1395046" cy="1395046"/>
          </a:xfrm>
          <a:prstGeom prst="rect">
            <a:avLst/>
          </a:prstGeom>
        </p:spPr>
      </p:pic>
    </p:spTree>
    <p:extLst>
      <p:ext uri="{BB962C8B-B14F-4D97-AF65-F5344CB8AC3E}">
        <p14:creationId xmlns:p14="http://schemas.microsoft.com/office/powerpoint/2010/main" val="1219498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305"/>
            <a:ext cx="14630400" cy="8229600"/>
          </a:xfrm>
          <a:prstGeom prst="rect">
            <a:avLst/>
          </a:prstGeom>
          <a:solidFill>
            <a:srgbClr val="252833">
              <a:alpha val="80000"/>
            </a:srgbClr>
          </a:solidFill>
          <a:ln/>
        </p:spPr>
        <p:txBody>
          <a:bodyPr/>
          <a:lstStyle/>
          <a:p>
            <a:endParaRPr lang="en-IN"/>
          </a:p>
        </p:txBody>
      </p:sp>
      <p:sp>
        <p:nvSpPr>
          <p:cNvPr id="9" name="Shape 6"/>
          <p:cNvSpPr/>
          <p:nvPr/>
        </p:nvSpPr>
        <p:spPr>
          <a:xfrm>
            <a:off x="861379" y="1464165"/>
            <a:ext cx="499943" cy="499943"/>
          </a:xfrm>
          <a:prstGeom prst="roundRect">
            <a:avLst>
              <a:gd name="adj" fmla="val 13333"/>
            </a:avLst>
          </a:prstGeom>
          <a:solidFill>
            <a:srgbClr val="363A4A"/>
          </a:solidFill>
          <a:ln/>
        </p:spPr>
      </p:sp>
      <p:sp>
        <p:nvSpPr>
          <p:cNvPr id="10" name="Text 7"/>
          <p:cNvSpPr/>
          <p:nvPr/>
        </p:nvSpPr>
        <p:spPr>
          <a:xfrm>
            <a:off x="1074438" y="1458336"/>
            <a:ext cx="73824" cy="428356"/>
          </a:xfrm>
          <a:prstGeom prst="rect">
            <a:avLst/>
          </a:prstGeom>
          <a:noFill/>
          <a:ln/>
        </p:spPr>
        <p:txBody>
          <a:bodyPr wrap="none" rtlCol="0" anchor="t"/>
          <a:lstStyle/>
          <a:p>
            <a:pPr marL="0" indent="0" algn="ctr">
              <a:lnSpc>
                <a:spcPts val="3281"/>
              </a:lnSpc>
              <a:buNone/>
            </a:pPr>
            <a:r>
              <a:rPr lang="en-US" sz="2624">
                <a:solidFill>
                  <a:srgbClr val="6EB9FC"/>
                </a:solidFill>
                <a:latin typeface="Lora" pitchFamily="34" charset="0"/>
                <a:ea typeface="Lora" pitchFamily="34" charset="-122"/>
                <a:cs typeface="Lora" pitchFamily="34" charset="-120"/>
              </a:rPr>
              <a:t>1</a:t>
            </a:r>
            <a:endParaRPr lang="en-US" sz="2624"/>
          </a:p>
        </p:txBody>
      </p:sp>
      <p:sp>
        <p:nvSpPr>
          <p:cNvPr id="11" name="Text 8"/>
          <p:cNvSpPr/>
          <p:nvPr/>
        </p:nvSpPr>
        <p:spPr>
          <a:xfrm>
            <a:off x="1422730" y="1512732"/>
            <a:ext cx="2329828" cy="409586"/>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rPr>
              <a:t>Introduction</a:t>
            </a:r>
            <a:endParaRPr lang="en-US" sz="2187" dirty="0"/>
          </a:p>
        </p:txBody>
      </p:sp>
      <p:sp>
        <p:nvSpPr>
          <p:cNvPr id="14" name="Shape 11"/>
          <p:cNvSpPr/>
          <p:nvPr/>
        </p:nvSpPr>
        <p:spPr>
          <a:xfrm>
            <a:off x="861379" y="2481784"/>
            <a:ext cx="499943" cy="499943"/>
          </a:xfrm>
          <a:prstGeom prst="roundRect">
            <a:avLst>
              <a:gd name="adj" fmla="val 13333"/>
            </a:avLst>
          </a:prstGeom>
          <a:solidFill>
            <a:srgbClr val="363A4A"/>
          </a:solidFill>
          <a:ln/>
        </p:spPr>
        <p:txBody>
          <a:bodyPr/>
          <a:lstStyle/>
          <a:p>
            <a:endParaRPr lang="en-IN" dirty="0"/>
          </a:p>
        </p:txBody>
      </p:sp>
      <p:sp>
        <p:nvSpPr>
          <p:cNvPr id="15" name="Text 12"/>
          <p:cNvSpPr/>
          <p:nvPr/>
        </p:nvSpPr>
        <p:spPr>
          <a:xfrm>
            <a:off x="1021756" y="1368357"/>
            <a:ext cx="179070" cy="416481"/>
          </a:xfrm>
          <a:prstGeom prst="rect">
            <a:avLst/>
          </a:prstGeom>
          <a:noFill/>
          <a:ln/>
        </p:spPr>
        <p:txBody>
          <a:bodyPr wrap="none" rtlCol="0" anchor="t"/>
          <a:lstStyle/>
          <a:p>
            <a:pPr marL="0" indent="0" algn="ctr">
              <a:lnSpc>
                <a:spcPts val="3281"/>
              </a:lnSpc>
              <a:buNone/>
            </a:pPr>
            <a:endParaRPr lang="en-US" sz="2624" dirty="0"/>
          </a:p>
        </p:txBody>
      </p:sp>
      <p:sp>
        <p:nvSpPr>
          <p:cNvPr id="16" name="Text 13"/>
          <p:cNvSpPr/>
          <p:nvPr/>
        </p:nvSpPr>
        <p:spPr>
          <a:xfrm>
            <a:off x="1486645" y="3598167"/>
            <a:ext cx="4403761" cy="401179"/>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Data Cleaning </a:t>
            </a:r>
            <a:endParaRPr lang="en-US" sz="2187" dirty="0"/>
          </a:p>
        </p:txBody>
      </p:sp>
      <p:sp>
        <p:nvSpPr>
          <p:cNvPr id="19" name="Shape 16"/>
          <p:cNvSpPr/>
          <p:nvPr/>
        </p:nvSpPr>
        <p:spPr>
          <a:xfrm>
            <a:off x="861379" y="3499403"/>
            <a:ext cx="499943" cy="499943"/>
          </a:xfrm>
          <a:prstGeom prst="roundRect">
            <a:avLst>
              <a:gd name="adj" fmla="val 13333"/>
            </a:avLst>
          </a:prstGeom>
          <a:solidFill>
            <a:srgbClr val="363A4A"/>
          </a:solidFill>
          <a:ln/>
        </p:spPr>
      </p:sp>
      <p:sp>
        <p:nvSpPr>
          <p:cNvPr id="20" name="Text 17"/>
          <p:cNvSpPr/>
          <p:nvPr/>
        </p:nvSpPr>
        <p:spPr>
          <a:xfrm>
            <a:off x="1018422" y="3541076"/>
            <a:ext cx="185738" cy="416481"/>
          </a:xfrm>
          <a:prstGeom prst="rect">
            <a:avLst/>
          </a:prstGeom>
          <a:noFill/>
          <a:ln/>
        </p:spPr>
        <p:txBody>
          <a:bodyPr wrap="none" rtlCol="0" anchor="t"/>
          <a:lstStyle/>
          <a:p>
            <a:pPr marL="0" indent="0" algn="ctr">
              <a:lnSpc>
                <a:spcPts val="3281"/>
              </a:lnSpc>
              <a:buNone/>
            </a:pPr>
            <a:r>
              <a:rPr lang="en-US" sz="2624">
                <a:solidFill>
                  <a:srgbClr val="6EB9FC"/>
                </a:solidFill>
                <a:latin typeface="Lora" pitchFamily="34" charset="0"/>
                <a:ea typeface="Lora" pitchFamily="34" charset="-122"/>
                <a:cs typeface="Lora" pitchFamily="34" charset="-120"/>
              </a:rPr>
              <a:t>3</a:t>
            </a:r>
            <a:endParaRPr lang="en-US" sz="2624"/>
          </a:p>
        </p:txBody>
      </p:sp>
      <p:sp>
        <p:nvSpPr>
          <p:cNvPr id="21" name="Text 18"/>
          <p:cNvSpPr/>
          <p:nvPr/>
        </p:nvSpPr>
        <p:spPr>
          <a:xfrm>
            <a:off x="1482105" y="6754527"/>
            <a:ext cx="4114024" cy="403324"/>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rPr>
              <a:t>Data Visualization</a:t>
            </a:r>
            <a:endParaRPr lang="en-US" sz="2187" dirty="0"/>
          </a:p>
        </p:txBody>
      </p:sp>
      <p:sp>
        <p:nvSpPr>
          <p:cNvPr id="25" name="Text 18">
            <a:extLst>
              <a:ext uri="{FF2B5EF4-FFF2-40B4-BE49-F238E27FC236}">
                <a16:creationId xmlns:a16="http://schemas.microsoft.com/office/drawing/2014/main" id="{D2BB76FE-7C7F-7B61-5BE6-565DE26275A3}"/>
              </a:ext>
            </a:extLst>
          </p:cNvPr>
          <p:cNvSpPr/>
          <p:nvPr/>
        </p:nvSpPr>
        <p:spPr>
          <a:xfrm>
            <a:off x="1474770" y="2613533"/>
            <a:ext cx="3082290" cy="347186"/>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rPr>
              <a:t>Dataset</a:t>
            </a:r>
            <a:endParaRPr lang="en-US" sz="2187" dirty="0"/>
          </a:p>
        </p:txBody>
      </p:sp>
      <p:sp>
        <p:nvSpPr>
          <p:cNvPr id="27" name="Shape 16">
            <a:extLst>
              <a:ext uri="{FF2B5EF4-FFF2-40B4-BE49-F238E27FC236}">
                <a16:creationId xmlns:a16="http://schemas.microsoft.com/office/drawing/2014/main" id="{E642D33F-2C80-9F08-5CA3-5139451FE1DF}"/>
              </a:ext>
            </a:extLst>
          </p:cNvPr>
          <p:cNvSpPr/>
          <p:nvPr/>
        </p:nvSpPr>
        <p:spPr>
          <a:xfrm>
            <a:off x="891118" y="6723431"/>
            <a:ext cx="499943" cy="499943"/>
          </a:xfrm>
          <a:prstGeom prst="roundRect">
            <a:avLst>
              <a:gd name="adj" fmla="val 13333"/>
            </a:avLst>
          </a:prstGeom>
          <a:solidFill>
            <a:srgbClr val="363A4A"/>
          </a:solidFill>
          <a:ln/>
        </p:spPr>
        <p:txBody>
          <a:bodyPr/>
          <a:lstStyle/>
          <a:p>
            <a:endParaRPr lang="en-IN"/>
          </a:p>
        </p:txBody>
      </p:sp>
      <p:sp>
        <p:nvSpPr>
          <p:cNvPr id="28" name="Text 17">
            <a:extLst>
              <a:ext uri="{FF2B5EF4-FFF2-40B4-BE49-F238E27FC236}">
                <a16:creationId xmlns:a16="http://schemas.microsoft.com/office/drawing/2014/main" id="{0C8D7301-6B5E-53DC-270A-20BE92338802}"/>
              </a:ext>
            </a:extLst>
          </p:cNvPr>
          <p:cNvSpPr/>
          <p:nvPr/>
        </p:nvSpPr>
        <p:spPr>
          <a:xfrm>
            <a:off x="1036285" y="6741353"/>
            <a:ext cx="185738" cy="416481"/>
          </a:xfrm>
          <a:prstGeom prst="rect">
            <a:avLst/>
          </a:prstGeom>
          <a:noFill/>
          <a:ln/>
        </p:spPr>
        <p:txBody>
          <a:bodyPr wrap="none" rtlCol="0" anchor="t"/>
          <a:lstStyle/>
          <a:p>
            <a:pPr marL="0" indent="0" algn="ctr">
              <a:lnSpc>
                <a:spcPts val="3281"/>
              </a:lnSpc>
              <a:buNone/>
            </a:pPr>
            <a:r>
              <a:rPr lang="en-US" sz="2624">
                <a:solidFill>
                  <a:srgbClr val="6EB9FC"/>
                </a:solidFill>
                <a:latin typeface="Lora" pitchFamily="34" charset="0"/>
              </a:rPr>
              <a:t>4</a:t>
            </a:r>
            <a:endParaRPr lang="en-US" sz="2624"/>
          </a:p>
        </p:txBody>
      </p:sp>
      <p:sp>
        <p:nvSpPr>
          <p:cNvPr id="29" name="Shape 16">
            <a:extLst>
              <a:ext uri="{FF2B5EF4-FFF2-40B4-BE49-F238E27FC236}">
                <a16:creationId xmlns:a16="http://schemas.microsoft.com/office/drawing/2014/main" id="{7339888F-AC0C-ECAE-AC21-2CDAB53F6B1E}"/>
              </a:ext>
            </a:extLst>
          </p:cNvPr>
          <p:cNvSpPr/>
          <p:nvPr/>
        </p:nvSpPr>
        <p:spPr>
          <a:xfrm>
            <a:off x="7445573" y="3811240"/>
            <a:ext cx="499943" cy="499943"/>
          </a:xfrm>
          <a:prstGeom prst="roundRect">
            <a:avLst>
              <a:gd name="adj" fmla="val 13333"/>
            </a:avLst>
          </a:prstGeom>
          <a:solidFill>
            <a:srgbClr val="363A4A"/>
          </a:solidFill>
          <a:ln/>
        </p:spPr>
      </p:sp>
      <p:sp>
        <p:nvSpPr>
          <p:cNvPr id="30" name="Text 17">
            <a:extLst>
              <a:ext uri="{FF2B5EF4-FFF2-40B4-BE49-F238E27FC236}">
                <a16:creationId xmlns:a16="http://schemas.microsoft.com/office/drawing/2014/main" id="{5C5585C1-A4B2-14A7-4DC5-F6BA9BD0AF10}"/>
              </a:ext>
            </a:extLst>
          </p:cNvPr>
          <p:cNvSpPr/>
          <p:nvPr/>
        </p:nvSpPr>
        <p:spPr>
          <a:xfrm>
            <a:off x="7590740" y="3817286"/>
            <a:ext cx="185738"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rPr>
              <a:t>6</a:t>
            </a:r>
            <a:endParaRPr lang="en-US" sz="2624" dirty="0"/>
          </a:p>
        </p:txBody>
      </p:sp>
      <p:sp>
        <p:nvSpPr>
          <p:cNvPr id="33" name="Text 18">
            <a:extLst>
              <a:ext uri="{FF2B5EF4-FFF2-40B4-BE49-F238E27FC236}">
                <a16:creationId xmlns:a16="http://schemas.microsoft.com/office/drawing/2014/main" id="{4C9B6E00-98D4-487F-ED1A-FB636BCF7F11}"/>
              </a:ext>
            </a:extLst>
          </p:cNvPr>
          <p:cNvSpPr/>
          <p:nvPr/>
        </p:nvSpPr>
        <p:spPr>
          <a:xfrm>
            <a:off x="7995047" y="3813612"/>
            <a:ext cx="3270246" cy="403324"/>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Time Series Modeling</a:t>
            </a:r>
            <a:endParaRPr lang="en-US" sz="2187" dirty="0"/>
          </a:p>
        </p:txBody>
      </p:sp>
      <p:sp>
        <p:nvSpPr>
          <p:cNvPr id="38" name="Shape 16">
            <a:extLst>
              <a:ext uri="{FF2B5EF4-FFF2-40B4-BE49-F238E27FC236}">
                <a16:creationId xmlns:a16="http://schemas.microsoft.com/office/drawing/2014/main" id="{320A1959-7963-9349-2A08-96C444E504B6}"/>
              </a:ext>
            </a:extLst>
          </p:cNvPr>
          <p:cNvSpPr/>
          <p:nvPr/>
        </p:nvSpPr>
        <p:spPr>
          <a:xfrm>
            <a:off x="7453010" y="6592126"/>
            <a:ext cx="499943" cy="499943"/>
          </a:xfrm>
          <a:prstGeom prst="roundRect">
            <a:avLst>
              <a:gd name="adj" fmla="val 13333"/>
            </a:avLst>
          </a:prstGeom>
          <a:solidFill>
            <a:srgbClr val="363A4A"/>
          </a:solidFill>
          <a:ln/>
        </p:spPr>
      </p:sp>
      <p:sp>
        <p:nvSpPr>
          <p:cNvPr id="39" name="Text 17">
            <a:extLst>
              <a:ext uri="{FF2B5EF4-FFF2-40B4-BE49-F238E27FC236}">
                <a16:creationId xmlns:a16="http://schemas.microsoft.com/office/drawing/2014/main" id="{9C22F66B-976B-2397-837E-CADD253021F7}"/>
              </a:ext>
            </a:extLst>
          </p:cNvPr>
          <p:cNvSpPr/>
          <p:nvPr/>
        </p:nvSpPr>
        <p:spPr>
          <a:xfrm>
            <a:off x="7610990" y="6598172"/>
            <a:ext cx="172925" cy="416481"/>
          </a:xfrm>
          <a:prstGeom prst="rect">
            <a:avLst/>
          </a:prstGeom>
          <a:noFill/>
          <a:ln/>
        </p:spPr>
        <p:txBody>
          <a:bodyPr wrap="none" lIns="91440" tIns="45720" rIns="91440" bIns="45720" rtlCol="0" anchor="t"/>
          <a:lstStyle/>
          <a:p>
            <a:pPr marL="0" indent="0" algn="ctr">
              <a:lnSpc>
                <a:spcPts val="3281"/>
              </a:lnSpc>
              <a:buNone/>
            </a:pPr>
            <a:r>
              <a:rPr lang="en-US" sz="2600">
                <a:solidFill>
                  <a:srgbClr val="6EB9FC"/>
                </a:solidFill>
                <a:latin typeface="Lora"/>
              </a:rPr>
              <a:t>8</a:t>
            </a:r>
          </a:p>
        </p:txBody>
      </p:sp>
      <p:sp>
        <p:nvSpPr>
          <p:cNvPr id="41" name="Text 18">
            <a:extLst>
              <a:ext uri="{FF2B5EF4-FFF2-40B4-BE49-F238E27FC236}">
                <a16:creationId xmlns:a16="http://schemas.microsoft.com/office/drawing/2014/main" id="{2BBFF8E6-63EA-4F5D-86B0-73A03A79BA3A}"/>
              </a:ext>
            </a:extLst>
          </p:cNvPr>
          <p:cNvSpPr/>
          <p:nvPr/>
        </p:nvSpPr>
        <p:spPr>
          <a:xfrm>
            <a:off x="7990610" y="6582775"/>
            <a:ext cx="3792759" cy="403324"/>
          </a:xfrm>
          <a:prstGeom prst="rect">
            <a:avLst/>
          </a:prstGeom>
          <a:noFill/>
          <a:ln/>
        </p:spPr>
        <p:txBody>
          <a:bodyPr wrap="none" rtlCol="0" anchor="t"/>
          <a:lstStyle/>
          <a:p>
            <a:pPr marL="0" indent="0" algn="l">
              <a:lnSpc>
                <a:spcPts val="2734"/>
              </a:lnSpc>
              <a:buNone/>
            </a:pPr>
            <a:r>
              <a:rPr lang="en-US" sz="2187">
                <a:solidFill>
                  <a:srgbClr val="6EB9FC"/>
                </a:solidFill>
                <a:latin typeface="Lora" pitchFamily="34" charset="0"/>
              </a:rPr>
              <a:t>Challenges &amp; Consideration</a:t>
            </a:r>
            <a:endParaRPr lang="en-US" sz="2187"/>
          </a:p>
        </p:txBody>
      </p:sp>
      <p:sp>
        <p:nvSpPr>
          <p:cNvPr id="6" name="Shape 16">
            <a:extLst>
              <a:ext uri="{FF2B5EF4-FFF2-40B4-BE49-F238E27FC236}">
                <a16:creationId xmlns:a16="http://schemas.microsoft.com/office/drawing/2014/main" id="{6B5903F1-E33B-19F7-C679-5ED3546E2602}"/>
              </a:ext>
            </a:extLst>
          </p:cNvPr>
          <p:cNvSpPr/>
          <p:nvPr/>
        </p:nvSpPr>
        <p:spPr>
          <a:xfrm>
            <a:off x="7471597" y="7454725"/>
            <a:ext cx="499943" cy="499943"/>
          </a:xfrm>
          <a:prstGeom prst="roundRect">
            <a:avLst>
              <a:gd name="adj" fmla="val 13333"/>
            </a:avLst>
          </a:prstGeom>
          <a:solidFill>
            <a:srgbClr val="363A4A"/>
          </a:solidFill>
          <a:ln/>
        </p:spPr>
      </p:sp>
      <p:sp>
        <p:nvSpPr>
          <p:cNvPr id="23" name="Text 17">
            <a:extLst>
              <a:ext uri="{FF2B5EF4-FFF2-40B4-BE49-F238E27FC236}">
                <a16:creationId xmlns:a16="http://schemas.microsoft.com/office/drawing/2014/main" id="{A8217464-2114-0E7B-3748-99E60B61A904}"/>
              </a:ext>
            </a:extLst>
          </p:cNvPr>
          <p:cNvSpPr/>
          <p:nvPr/>
        </p:nvSpPr>
        <p:spPr>
          <a:xfrm>
            <a:off x="7629577" y="7460771"/>
            <a:ext cx="172925" cy="416481"/>
          </a:xfrm>
          <a:prstGeom prst="rect">
            <a:avLst/>
          </a:prstGeom>
          <a:noFill/>
          <a:ln/>
        </p:spPr>
        <p:txBody>
          <a:bodyPr wrap="none" lIns="91440" tIns="45720" rIns="91440" bIns="45720" rtlCol="0" anchor="t"/>
          <a:lstStyle/>
          <a:p>
            <a:pPr marL="0" indent="0" algn="ctr">
              <a:lnSpc>
                <a:spcPts val="3281"/>
              </a:lnSpc>
              <a:buNone/>
            </a:pPr>
            <a:r>
              <a:rPr lang="en-US" sz="2600">
                <a:solidFill>
                  <a:srgbClr val="6EB9FC"/>
                </a:solidFill>
                <a:latin typeface="Lora"/>
              </a:rPr>
              <a:t>9</a:t>
            </a:r>
          </a:p>
        </p:txBody>
      </p:sp>
      <p:sp>
        <p:nvSpPr>
          <p:cNvPr id="34" name="Text 18">
            <a:extLst>
              <a:ext uri="{FF2B5EF4-FFF2-40B4-BE49-F238E27FC236}">
                <a16:creationId xmlns:a16="http://schemas.microsoft.com/office/drawing/2014/main" id="{69927A01-9EE4-FF2B-F9BF-0ED6D83C1AB7}"/>
              </a:ext>
            </a:extLst>
          </p:cNvPr>
          <p:cNvSpPr/>
          <p:nvPr/>
        </p:nvSpPr>
        <p:spPr>
          <a:xfrm>
            <a:off x="8021071" y="7445374"/>
            <a:ext cx="3270246" cy="403324"/>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rPr>
              <a:t>Reference</a:t>
            </a:r>
            <a:endParaRPr lang="en-US" sz="2187" dirty="0"/>
          </a:p>
        </p:txBody>
      </p:sp>
      <p:sp>
        <p:nvSpPr>
          <p:cNvPr id="7" name="Text 7">
            <a:extLst>
              <a:ext uri="{FF2B5EF4-FFF2-40B4-BE49-F238E27FC236}">
                <a16:creationId xmlns:a16="http://schemas.microsoft.com/office/drawing/2014/main" id="{B61D3DB7-1F6C-B77F-E22C-35CF7C128500}"/>
              </a:ext>
            </a:extLst>
          </p:cNvPr>
          <p:cNvSpPr/>
          <p:nvPr/>
        </p:nvSpPr>
        <p:spPr>
          <a:xfrm>
            <a:off x="1062412" y="2532746"/>
            <a:ext cx="121325"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2</a:t>
            </a:r>
            <a:endParaRPr lang="en-US" sz="2624" dirty="0"/>
          </a:p>
        </p:txBody>
      </p:sp>
      <p:sp>
        <p:nvSpPr>
          <p:cNvPr id="13" name="Text 2">
            <a:extLst>
              <a:ext uri="{FF2B5EF4-FFF2-40B4-BE49-F238E27FC236}">
                <a16:creationId xmlns:a16="http://schemas.microsoft.com/office/drawing/2014/main" id="{FF0DAD8E-81A4-7551-4B69-4A937330F7E3}"/>
              </a:ext>
            </a:extLst>
          </p:cNvPr>
          <p:cNvSpPr/>
          <p:nvPr/>
        </p:nvSpPr>
        <p:spPr>
          <a:xfrm>
            <a:off x="239666" y="128493"/>
            <a:ext cx="14104176" cy="710804"/>
          </a:xfrm>
          <a:prstGeom prst="rect">
            <a:avLst/>
          </a:prstGeom>
          <a:noFill/>
          <a:ln/>
        </p:spPr>
        <p:txBody>
          <a:bodyPr wrap="square" rtlCol="0" anchor="t"/>
          <a:lstStyle/>
          <a:p>
            <a:pPr marL="0" indent="0" algn="ctr">
              <a:lnSpc>
                <a:spcPts val="5468"/>
              </a:lnSpc>
              <a:buNone/>
            </a:pPr>
            <a:r>
              <a:rPr lang="en-US" sz="4374" dirty="0">
                <a:solidFill>
                  <a:srgbClr val="6EB9FC"/>
                </a:solidFill>
                <a:latin typeface="Lora" pitchFamily="34" charset="0"/>
              </a:rPr>
              <a:t>OUTLINE</a:t>
            </a:r>
            <a:endParaRPr lang="en-US" sz="4374" dirty="0"/>
          </a:p>
        </p:txBody>
      </p:sp>
      <p:sp>
        <p:nvSpPr>
          <p:cNvPr id="17" name="Arrow: Chevron 16">
            <a:extLst>
              <a:ext uri="{FF2B5EF4-FFF2-40B4-BE49-F238E27FC236}">
                <a16:creationId xmlns:a16="http://schemas.microsoft.com/office/drawing/2014/main" id="{1CA3A450-C115-A405-1AC2-A0258CF43B84}"/>
              </a:ext>
            </a:extLst>
          </p:cNvPr>
          <p:cNvSpPr/>
          <p:nvPr/>
        </p:nvSpPr>
        <p:spPr>
          <a:xfrm>
            <a:off x="1391061" y="4430810"/>
            <a:ext cx="949876" cy="401179"/>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rgbClr val="E6EDF3"/>
                </a:solidFill>
              </a:rPr>
              <a:t>3.1</a:t>
            </a:r>
          </a:p>
        </p:txBody>
      </p:sp>
      <p:sp>
        <p:nvSpPr>
          <p:cNvPr id="18" name="Arrow: Chevron 17">
            <a:extLst>
              <a:ext uri="{FF2B5EF4-FFF2-40B4-BE49-F238E27FC236}">
                <a16:creationId xmlns:a16="http://schemas.microsoft.com/office/drawing/2014/main" id="{C0730ADB-6608-6F74-0448-DA4AE869C2D6}"/>
              </a:ext>
            </a:extLst>
          </p:cNvPr>
          <p:cNvSpPr/>
          <p:nvPr/>
        </p:nvSpPr>
        <p:spPr>
          <a:xfrm>
            <a:off x="1754475" y="5209251"/>
            <a:ext cx="949876" cy="401179"/>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rgbClr val="E6EDF3"/>
                </a:solidFill>
              </a:rPr>
              <a:t>3.2</a:t>
            </a:r>
          </a:p>
        </p:txBody>
      </p:sp>
      <p:sp>
        <p:nvSpPr>
          <p:cNvPr id="22" name="Arrow: Chevron 21">
            <a:extLst>
              <a:ext uri="{FF2B5EF4-FFF2-40B4-BE49-F238E27FC236}">
                <a16:creationId xmlns:a16="http://schemas.microsoft.com/office/drawing/2014/main" id="{20F065B9-BF6F-3708-1D39-31E6D5D233FD}"/>
              </a:ext>
            </a:extLst>
          </p:cNvPr>
          <p:cNvSpPr/>
          <p:nvPr/>
        </p:nvSpPr>
        <p:spPr>
          <a:xfrm>
            <a:off x="1977213" y="6011290"/>
            <a:ext cx="949876" cy="401179"/>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rgbClr val="E6EDF3"/>
                </a:solidFill>
              </a:rPr>
              <a:t>3.3</a:t>
            </a:r>
          </a:p>
        </p:txBody>
      </p:sp>
      <p:sp>
        <p:nvSpPr>
          <p:cNvPr id="24" name="Text 6">
            <a:extLst>
              <a:ext uri="{FF2B5EF4-FFF2-40B4-BE49-F238E27FC236}">
                <a16:creationId xmlns:a16="http://schemas.microsoft.com/office/drawing/2014/main" id="{64F6299E-8E54-39F7-0A14-2F682A8725E5}"/>
              </a:ext>
            </a:extLst>
          </p:cNvPr>
          <p:cNvSpPr/>
          <p:nvPr/>
        </p:nvSpPr>
        <p:spPr>
          <a:xfrm>
            <a:off x="2342135" y="4409706"/>
            <a:ext cx="2899586" cy="424929"/>
          </a:xfrm>
          <a:prstGeom prst="rect">
            <a:avLst/>
          </a:prstGeom>
          <a:noFill/>
          <a:ln/>
        </p:spPr>
        <p:txBody>
          <a:bodyPr wrap="square" rtlCol="0" anchor="t"/>
          <a:lstStyle/>
          <a:p>
            <a:pPr marL="0" indent="0">
              <a:lnSpc>
                <a:spcPts val="2687"/>
              </a:lnSpc>
              <a:buNone/>
            </a:pPr>
            <a:r>
              <a:rPr lang="en-US" dirty="0">
                <a:solidFill>
                  <a:srgbClr val="D6E5EF"/>
                </a:solidFill>
                <a:latin typeface="Source Sans Pro" pitchFamily="34" charset="0"/>
                <a:ea typeface="Source Sans Pro" pitchFamily="34" charset="-122"/>
                <a:cs typeface="Source Sans Pro" pitchFamily="34" charset="-120"/>
              </a:rPr>
              <a:t>Null Value Check and Drop.</a:t>
            </a:r>
            <a:endParaRPr lang="en-US" dirty="0"/>
          </a:p>
        </p:txBody>
      </p:sp>
      <p:sp>
        <p:nvSpPr>
          <p:cNvPr id="26" name="Text 6">
            <a:extLst>
              <a:ext uri="{FF2B5EF4-FFF2-40B4-BE49-F238E27FC236}">
                <a16:creationId xmlns:a16="http://schemas.microsoft.com/office/drawing/2014/main" id="{F82CC4E4-83D4-4396-4034-BF5F33EC471F}"/>
              </a:ext>
            </a:extLst>
          </p:cNvPr>
          <p:cNvSpPr/>
          <p:nvPr/>
        </p:nvSpPr>
        <p:spPr>
          <a:xfrm>
            <a:off x="2705701" y="5199719"/>
            <a:ext cx="3184594" cy="401179"/>
          </a:xfrm>
          <a:prstGeom prst="rect">
            <a:avLst/>
          </a:prstGeom>
          <a:noFill/>
          <a:ln/>
        </p:spPr>
        <p:txBody>
          <a:bodyPr wrap="square" rtlCol="0" anchor="t"/>
          <a:lstStyle/>
          <a:p>
            <a:pPr marL="0" indent="0">
              <a:lnSpc>
                <a:spcPts val="2687"/>
              </a:lnSpc>
              <a:buNone/>
            </a:pPr>
            <a:r>
              <a:rPr lang="en-US" dirty="0">
                <a:solidFill>
                  <a:srgbClr val="D6E5EF"/>
                </a:solidFill>
                <a:latin typeface="Source Sans Pro" pitchFamily="34" charset="0"/>
                <a:ea typeface="Source Sans Pro" pitchFamily="34" charset="-122"/>
              </a:rPr>
              <a:t>Set Outliers</a:t>
            </a:r>
            <a:endParaRPr lang="en-US" dirty="0"/>
          </a:p>
        </p:txBody>
      </p:sp>
      <p:sp>
        <p:nvSpPr>
          <p:cNvPr id="31" name="Text 6">
            <a:extLst>
              <a:ext uri="{FF2B5EF4-FFF2-40B4-BE49-F238E27FC236}">
                <a16:creationId xmlns:a16="http://schemas.microsoft.com/office/drawing/2014/main" id="{63F9570B-929E-459B-400C-E9929CEEC146}"/>
              </a:ext>
            </a:extLst>
          </p:cNvPr>
          <p:cNvSpPr/>
          <p:nvPr/>
        </p:nvSpPr>
        <p:spPr>
          <a:xfrm>
            <a:off x="2928135" y="5978311"/>
            <a:ext cx="2531450" cy="413054"/>
          </a:xfrm>
          <a:prstGeom prst="rect">
            <a:avLst/>
          </a:prstGeom>
          <a:noFill/>
          <a:ln/>
        </p:spPr>
        <p:txBody>
          <a:bodyPr wrap="square" rtlCol="0" anchor="t"/>
          <a:lstStyle/>
          <a:p>
            <a:pPr marL="0" indent="0">
              <a:lnSpc>
                <a:spcPts val="2687"/>
              </a:lnSpc>
              <a:buNone/>
            </a:pPr>
            <a:r>
              <a:rPr lang="en-US" dirty="0">
                <a:solidFill>
                  <a:srgbClr val="D6E5EF"/>
                </a:solidFill>
                <a:latin typeface="Source Sans Pro" pitchFamily="34" charset="0"/>
                <a:ea typeface="Source Sans Pro" pitchFamily="34" charset="-122"/>
                <a:cs typeface="Source Sans Pro" pitchFamily="34" charset="-120"/>
              </a:rPr>
              <a:t>Handle missing values.</a:t>
            </a:r>
            <a:endParaRPr lang="en-US" dirty="0"/>
          </a:p>
        </p:txBody>
      </p:sp>
      <p:sp>
        <p:nvSpPr>
          <p:cNvPr id="32" name="Shape 16">
            <a:extLst>
              <a:ext uri="{FF2B5EF4-FFF2-40B4-BE49-F238E27FC236}">
                <a16:creationId xmlns:a16="http://schemas.microsoft.com/office/drawing/2014/main" id="{D0179A37-4E8A-B94D-8945-650A9CF08CCB}"/>
              </a:ext>
            </a:extLst>
          </p:cNvPr>
          <p:cNvSpPr/>
          <p:nvPr/>
        </p:nvSpPr>
        <p:spPr>
          <a:xfrm>
            <a:off x="7422128" y="1536210"/>
            <a:ext cx="499943" cy="499943"/>
          </a:xfrm>
          <a:prstGeom prst="roundRect">
            <a:avLst>
              <a:gd name="adj" fmla="val 13333"/>
            </a:avLst>
          </a:prstGeom>
          <a:solidFill>
            <a:srgbClr val="363A4A"/>
          </a:solidFill>
          <a:ln/>
        </p:spPr>
      </p:sp>
      <p:sp>
        <p:nvSpPr>
          <p:cNvPr id="35" name="Text 17">
            <a:extLst>
              <a:ext uri="{FF2B5EF4-FFF2-40B4-BE49-F238E27FC236}">
                <a16:creationId xmlns:a16="http://schemas.microsoft.com/office/drawing/2014/main" id="{D29BBC6C-4521-CA90-8E23-0BFBB17AF7D4}"/>
              </a:ext>
            </a:extLst>
          </p:cNvPr>
          <p:cNvSpPr/>
          <p:nvPr/>
        </p:nvSpPr>
        <p:spPr>
          <a:xfrm>
            <a:off x="7567295" y="1542256"/>
            <a:ext cx="185738"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ea typeface="Lora" pitchFamily="34" charset="-122"/>
                <a:cs typeface="Lora" pitchFamily="34" charset="-120"/>
              </a:rPr>
              <a:t>5</a:t>
            </a:r>
            <a:endParaRPr lang="en-US" sz="2624" dirty="0"/>
          </a:p>
        </p:txBody>
      </p:sp>
      <p:sp>
        <p:nvSpPr>
          <p:cNvPr id="36" name="Text 18">
            <a:extLst>
              <a:ext uri="{FF2B5EF4-FFF2-40B4-BE49-F238E27FC236}">
                <a16:creationId xmlns:a16="http://schemas.microsoft.com/office/drawing/2014/main" id="{7FFE4A17-52F3-8EA2-2B0A-A8596A645E11}"/>
              </a:ext>
            </a:extLst>
          </p:cNvPr>
          <p:cNvSpPr/>
          <p:nvPr/>
        </p:nvSpPr>
        <p:spPr>
          <a:xfrm>
            <a:off x="8018494" y="1550306"/>
            <a:ext cx="3270246" cy="403324"/>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rPr>
              <a:t>Stationarity Check</a:t>
            </a:r>
            <a:endParaRPr lang="en-US" sz="2187" dirty="0"/>
          </a:p>
        </p:txBody>
      </p:sp>
      <p:sp>
        <p:nvSpPr>
          <p:cNvPr id="37" name="Arrow: Chevron 36">
            <a:extLst>
              <a:ext uri="{FF2B5EF4-FFF2-40B4-BE49-F238E27FC236}">
                <a16:creationId xmlns:a16="http://schemas.microsoft.com/office/drawing/2014/main" id="{7C6C19C2-0D07-7311-3F0B-40D2DFB59621}"/>
              </a:ext>
            </a:extLst>
          </p:cNvPr>
          <p:cNvSpPr/>
          <p:nvPr/>
        </p:nvSpPr>
        <p:spPr>
          <a:xfrm>
            <a:off x="8074889" y="2274828"/>
            <a:ext cx="949876" cy="401179"/>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rgbClr val="E6EDF3"/>
                </a:solidFill>
              </a:rPr>
              <a:t>5.1</a:t>
            </a:r>
          </a:p>
        </p:txBody>
      </p:sp>
      <p:sp>
        <p:nvSpPr>
          <p:cNvPr id="40" name="Text 6">
            <a:extLst>
              <a:ext uri="{FF2B5EF4-FFF2-40B4-BE49-F238E27FC236}">
                <a16:creationId xmlns:a16="http://schemas.microsoft.com/office/drawing/2014/main" id="{995CFF86-FB3D-E9A2-28BA-8561F9502F59}"/>
              </a:ext>
            </a:extLst>
          </p:cNvPr>
          <p:cNvSpPr/>
          <p:nvPr/>
        </p:nvSpPr>
        <p:spPr>
          <a:xfrm>
            <a:off x="9025963" y="2241850"/>
            <a:ext cx="4253373" cy="413054"/>
          </a:xfrm>
          <a:prstGeom prst="rect">
            <a:avLst/>
          </a:prstGeom>
          <a:noFill/>
          <a:ln/>
        </p:spPr>
        <p:txBody>
          <a:bodyPr wrap="square" lIns="91440" tIns="45720" rIns="91440" bIns="45720" rtlCol="0" anchor="t"/>
          <a:lstStyle/>
          <a:p>
            <a:pPr marL="0" indent="0">
              <a:lnSpc>
                <a:spcPts val="2687"/>
              </a:lnSpc>
              <a:buNone/>
            </a:pPr>
            <a:r>
              <a:rPr lang="en-IN" sz="1750" i="0" u="none" strike="noStrike">
                <a:solidFill>
                  <a:srgbClr val="E6EDF3"/>
                </a:solidFill>
                <a:effectLst/>
                <a:latin typeface="Source Sans Pro"/>
                <a:ea typeface="Source Sans Pro"/>
              </a:rPr>
              <a:t>Augmented Dickey-Fuller (ADF) Test</a:t>
            </a:r>
            <a:endParaRPr lang="en-US" sz="1750">
              <a:solidFill>
                <a:srgbClr val="E6EDF3"/>
              </a:solidFill>
              <a:latin typeface="Source Sans Pro"/>
              <a:ea typeface="Source Sans Pro"/>
            </a:endParaRPr>
          </a:p>
        </p:txBody>
      </p:sp>
      <p:sp>
        <p:nvSpPr>
          <p:cNvPr id="42" name="Arrow: Chevron 41">
            <a:extLst>
              <a:ext uri="{FF2B5EF4-FFF2-40B4-BE49-F238E27FC236}">
                <a16:creationId xmlns:a16="http://schemas.microsoft.com/office/drawing/2014/main" id="{1AAD8C52-7FB1-909A-51E9-DB9A5CA0D66D}"/>
              </a:ext>
            </a:extLst>
          </p:cNvPr>
          <p:cNvSpPr/>
          <p:nvPr/>
        </p:nvSpPr>
        <p:spPr>
          <a:xfrm>
            <a:off x="8367965" y="3064996"/>
            <a:ext cx="949876" cy="401179"/>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rgbClr val="E6EDF3"/>
                </a:solidFill>
              </a:rPr>
              <a:t>5.2</a:t>
            </a:r>
          </a:p>
        </p:txBody>
      </p:sp>
      <p:sp>
        <p:nvSpPr>
          <p:cNvPr id="43" name="Text 6">
            <a:extLst>
              <a:ext uri="{FF2B5EF4-FFF2-40B4-BE49-F238E27FC236}">
                <a16:creationId xmlns:a16="http://schemas.microsoft.com/office/drawing/2014/main" id="{C88A390C-175B-ACB9-A034-13F62922A665}"/>
              </a:ext>
            </a:extLst>
          </p:cNvPr>
          <p:cNvSpPr/>
          <p:nvPr/>
        </p:nvSpPr>
        <p:spPr>
          <a:xfrm>
            <a:off x="9271995" y="3067035"/>
            <a:ext cx="4787763" cy="424929"/>
          </a:xfrm>
          <a:prstGeom prst="rect">
            <a:avLst/>
          </a:prstGeom>
          <a:noFill/>
          <a:ln/>
        </p:spPr>
        <p:txBody>
          <a:bodyPr wrap="square" lIns="91440" tIns="45720" rIns="91440" bIns="45720" rtlCol="0" anchor="t"/>
          <a:lstStyle/>
          <a:p>
            <a:pPr rtl="0">
              <a:spcBef>
                <a:spcPts val="1200"/>
              </a:spcBef>
              <a:spcAft>
                <a:spcPts val="200"/>
              </a:spcAft>
            </a:pPr>
            <a:r>
              <a:rPr lang="en-IN" sz="1750" i="0" u="none" strike="noStrike">
                <a:solidFill>
                  <a:srgbClr val="E6EDF3"/>
                </a:solidFill>
                <a:effectLst/>
                <a:latin typeface="Source Sans Pro"/>
                <a:ea typeface="Source Sans Pro"/>
              </a:rPr>
              <a:t>KPSS (Kwiatkowski-Phillips-Schmidt-Shin) Test</a:t>
            </a:r>
            <a:endParaRPr lang="en-IN" sz="1750">
              <a:solidFill>
                <a:srgbClr val="E6EDF3"/>
              </a:solidFill>
              <a:effectLst/>
              <a:latin typeface="Source Sans Pro"/>
              <a:ea typeface="Source Sans Pro"/>
            </a:endParaRPr>
          </a:p>
        </p:txBody>
      </p:sp>
      <p:sp>
        <p:nvSpPr>
          <p:cNvPr id="44" name="Arrow: Chevron 43">
            <a:extLst>
              <a:ext uri="{FF2B5EF4-FFF2-40B4-BE49-F238E27FC236}">
                <a16:creationId xmlns:a16="http://schemas.microsoft.com/office/drawing/2014/main" id="{0FF052E9-09E4-7A01-91CC-CB091485C668}"/>
              </a:ext>
            </a:extLst>
          </p:cNvPr>
          <p:cNvSpPr/>
          <p:nvPr/>
        </p:nvSpPr>
        <p:spPr>
          <a:xfrm>
            <a:off x="8168675" y="4502820"/>
            <a:ext cx="949876" cy="401179"/>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2000">
                <a:solidFill>
                  <a:srgbClr val="E6EDF3"/>
                </a:solidFill>
              </a:rPr>
              <a:t>6.1</a:t>
            </a:r>
            <a:endParaRPr lang="en-IN" sz="2000" dirty="0">
              <a:solidFill>
                <a:srgbClr val="E6EDF3"/>
              </a:solidFill>
            </a:endParaRPr>
          </a:p>
        </p:txBody>
      </p:sp>
      <p:sp>
        <p:nvSpPr>
          <p:cNvPr id="45" name="Text 6">
            <a:extLst>
              <a:ext uri="{FF2B5EF4-FFF2-40B4-BE49-F238E27FC236}">
                <a16:creationId xmlns:a16="http://schemas.microsoft.com/office/drawing/2014/main" id="{869C7AFF-D3F3-A559-BA44-B0EE86727320}"/>
              </a:ext>
            </a:extLst>
          </p:cNvPr>
          <p:cNvSpPr/>
          <p:nvPr/>
        </p:nvSpPr>
        <p:spPr>
          <a:xfrm>
            <a:off x="9072705" y="4504859"/>
            <a:ext cx="4787763" cy="424929"/>
          </a:xfrm>
          <a:prstGeom prst="rect">
            <a:avLst/>
          </a:prstGeom>
          <a:noFill/>
          <a:ln/>
        </p:spPr>
        <p:txBody>
          <a:bodyPr wrap="square" lIns="91440" tIns="45720" rIns="91440" bIns="45720" rtlCol="0" anchor="t"/>
          <a:lstStyle/>
          <a:p>
            <a:pPr rtl="0">
              <a:spcBef>
                <a:spcPts val="1200"/>
              </a:spcBef>
              <a:spcAft>
                <a:spcPts val="200"/>
              </a:spcAft>
            </a:pPr>
            <a:r>
              <a:rPr lang="en-IN" sz="1750" dirty="0">
                <a:solidFill>
                  <a:srgbClr val="E6EDF3"/>
                </a:solidFill>
                <a:latin typeface="Source Sans Pro"/>
                <a:ea typeface="Source Sans Pro"/>
              </a:rPr>
              <a:t>SARIMAX</a:t>
            </a:r>
            <a:endParaRPr lang="en-IN" sz="1750" dirty="0">
              <a:solidFill>
                <a:srgbClr val="E6EDF3"/>
              </a:solidFill>
              <a:effectLst/>
              <a:latin typeface="Source Sans Pro"/>
              <a:ea typeface="Source Sans Pro"/>
            </a:endParaRPr>
          </a:p>
        </p:txBody>
      </p:sp>
      <p:sp>
        <p:nvSpPr>
          <p:cNvPr id="46" name="Arrow: Chevron 45">
            <a:extLst>
              <a:ext uri="{FF2B5EF4-FFF2-40B4-BE49-F238E27FC236}">
                <a16:creationId xmlns:a16="http://schemas.microsoft.com/office/drawing/2014/main" id="{5094A0EE-D797-FB08-43C3-8630584C4694}"/>
              </a:ext>
            </a:extLst>
          </p:cNvPr>
          <p:cNvSpPr/>
          <p:nvPr/>
        </p:nvSpPr>
        <p:spPr>
          <a:xfrm>
            <a:off x="8426581" y="5233459"/>
            <a:ext cx="949876" cy="401179"/>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2000">
                <a:solidFill>
                  <a:srgbClr val="E6EDF3"/>
                </a:solidFill>
              </a:rPr>
              <a:t>6.2</a:t>
            </a:r>
            <a:endParaRPr lang="en-IN" sz="2000" dirty="0">
              <a:solidFill>
                <a:srgbClr val="E6EDF3"/>
              </a:solidFill>
            </a:endParaRPr>
          </a:p>
        </p:txBody>
      </p:sp>
      <p:sp>
        <p:nvSpPr>
          <p:cNvPr id="47" name="Text 6">
            <a:extLst>
              <a:ext uri="{FF2B5EF4-FFF2-40B4-BE49-F238E27FC236}">
                <a16:creationId xmlns:a16="http://schemas.microsoft.com/office/drawing/2014/main" id="{C8E8A618-5991-F537-643C-E2F1803C1C3A}"/>
              </a:ext>
            </a:extLst>
          </p:cNvPr>
          <p:cNvSpPr/>
          <p:nvPr/>
        </p:nvSpPr>
        <p:spPr>
          <a:xfrm>
            <a:off x="9330611" y="5235498"/>
            <a:ext cx="4787763" cy="424929"/>
          </a:xfrm>
          <a:prstGeom prst="rect">
            <a:avLst/>
          </a:prstGeom>
          <a:noFill/>
          <a:ln/>
        </p:spPr>
        <p:txBody>
          <a:bodyPr wrap="square" lIns="91440" tIns="45720" rIns="91440" bIns="45720" rtlCol="0" anchor="t"/>
          <a:lstStyle/>
          <a:p>
            <a:pPr rtl="0">
              <a:spcBef>
                <a:spcPts val="1200"/>
              </a:spcBef>
              <a:spcAft>
                <a:spcPts val="200"/>
              </a:spcAft>
            </a:pPr>
            <a:r>
              <a:rPr lang="en-IN" sz="1750" dirty="0">
                <a:solidFill>
                  <a:srgbClr val="E6EDF3"/>
                </a:solidFill>
                <a:latin typeface="Source Sans Pro"/>
                <a:ea typeface="Source Sans Pro"/>
              </a:rPr>
              <a:t>LSTD</a:t>
            </a:r>
            <a:endParaRPr lang="en-IN" sz="1750" dirty="0">
              <a:solidFill>
                <a:srgbClr val="E6EDF3"/>
              </a:solidFill>
              <a:effectLst/>
              <a:latin typeface="Source Sans Pro"/>
              <a:ea typeface="Source Sans Pro"/>
            </a:endParaRPr>
          </a:p>
        </p:txBody>
      </p:sp>
      <p:sp>
        <p:nvSpPr>
          <p:cNvPr id="48" name="Shape 16">
            <a:extLst>
              <a:ext uri="{FF2B5EF4-FFF2-40B4-BE49-F238E27FC236}">
                <a16:creationId xmlns:a16="http://schemas.microsoft.com/office/drawing/2014/main" id="{B0C279DC-4B5E-B54C-5B06-C2653612C88F}"/>
              </a:ext>
            </a:extLst>
          </p:cNvPr>
          <p:cNvSpPr/>
          <p:nvPr/>
        </p:nvSpPr>
        <p:spPr>
          <a:xfrm>
            <a:off x="7453010" y="5806683"/>
            <a:ext cx="499943" cy="499943"/>
          </a:xfrm>
          <a:prstGeom prst="roundRect">
            <a:avLst>
              <a:gd name="adj" fmla="val 13333"/>
            </a:avLst>
          </a:prstGeom>
          <a:solidFill>
            <a:srgbClr val="363A4A"/>
          </a:solidFill>
          <a:ln/>
        </p:spPr>
      </p:sp>
      <p:sp>
        <p:nvSpPr>
          <p:cNvPr id="49" name="Text 17">
            <a:extLst>
              <a:ext uri="{FF2B5EF4-FFF2-40B4-BE49-F238E27FC236}">
                <a16:creationId xmlns:a16="http://schemas.microsoft.com/office/drawing/2014/main" id="{69D0E3B0-EC45-E145-5286-996CD3766427}"/>
              </a:ext>
            </a:extLst>
          </p:cNvPr>
          <p:cNvSpPr/>
          <p:nvPr/>
        </p:nvSpPr>
        <p:spPr>
          <a:xfrm>
            <a:off x="7610990" y="5812729"/>
            <a:ext cx="172925" cy="416481"/>
          </a:xfrm>
          <a:prstGeom prst="rect">
            <a:avLst/>
          </a:prstGeom>
          <a:noFill/>
          <a:ln/>
        </p:spPr>
        <p:txBody>
          <a:bodyPr wrap="none" rtlCol="0" anchor="t"/>
          <a:lstStyle/>
          <a:p>
            <a:pPr marL="0" indent="0" algn="ctr">
              <a:lnSpc>
                <a:spcPts val="3281"/>
              </a:lnSpc>
              <a:buNone/>
            </a:pPr>
            <a:r>
              <a:rPr lang="en-US" sz="2624" dirty="0">
                <a:solidFill>
                  <a:srgbClr val="6EB9FC"/>
                </a:solidFill>
                <a:latin typeface="Lora" pitchFamily="34" charset="0"/>
              </a:rPr>
              <a:t>7</a:t>
            </a:r>
            <a:endParaRPr lang="en-US" sz="2624" dirty="0"/>
          </a:p>
        </p:txBody>
      </p:sp>
      <p:sp>
        <p:nvSpPr>
          <p:cNvPr id="50" name="Text 18">
            <a:extLst>
              <a:ext uri="{FF2B5EF4-FFF2-40B4-BE49-F238E27FC236}">
                <a16:creationId xmlns:a16="http://schemas.microsoft.com/office/drawing/2014/main" id="{B27F396F-CD57-3CDC-C221-DDB15181B547}"/>
              </a:ext>
            </a:extLst>
          </p:cNvPr>
          <p:cNvSpPr/>
          <p:nvPr/>
        </p:nvSpPr>
        <p:spPr>
          <a:xfrm>
            <a:off x="7990610" y="5797332"/>
            <a:ext cx="3792759" cy="403324"/>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rPr>
              <a:t>Result &amp; Analysis</a:t>
            </a:r>
            <a:endParaRPr lang="en-US" sz="2187" dirty="0"/>
          </a:p>
        </p:txBody>
      </p:sp>
    </p:spTree>
    <p:extLst>
      <p:ext uri="{BB962C8B-B14F-4D97-AF65-F5344CB8AC3E}">
        <p14:creationId xmlns:p14="http://schemas.microsoft.com/office/powerpoint/2010/main" val="3902945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35626"/>
            <a:ext cx="14630400" cy="8229600"/>
          </a:xfrm>
          <a:prstGeom prst="rect">
            <a:avLst/>
          </a:prstGeom>
        </p:spPr>
      </p:pic>
      <p:sp>
        <p:nvSpPr>
          <p:cNvPr id="5" name="Shape 2"/>
          <p:cNvSpPr/>
          <p:nvPr/>
        </p:nvSpPr>
        <p:spPr>
          <a:xfrm>
            <a:off x="-4" y="11152"/>
            <a:ext cx="14630400" cy="8229600"/>
          </a:xfrm>
          <a:prstGeom prst="rect">
            <a:avLst/>
          </a:prstGeom>
          <a:solidFill>
            <a:srgbClr val="252833">
              <a:alpha val="80000"/>
            </a:srgbClr>
          </a:solidFill>
          <a:ln/>
        </p:spPr>
        <p:txBody>
          <a:bodyPr/>
          <a:lstStyle/>
          <a:p>
            <a:endParaRPr lang="en-IN"/>
          </a:p>
        </p:txBody>
      </p:sp>
      <p:sp>
        <p:nvSpPr>
          <p:cNvPr id="7" name="Shape 4"/>
          <p:cNvSpPr/>
          <p:nvPr/>
        </p:nvSpPr>
        <p:spPr>
          <a:xfrm>
            <a:off x="497671" y="1092820"/>
            <a:ext cx="92451" cy="7045340"/>
          </a:xfrm>
          <a:prstGeom prst="rect">
            <a:avLst/>
          </a:prstGeom>
          <a:solidFill>
            <a:srgbClr val="6EB9FC"/>
          </a:solidFill>
          <a:ln/>
        </p:spPr>
      </p:sp>
      <p:sp>
        <p:nvSpPr>
          <p:cNvPr id="8" name="Shape 5"/>
          <p:cNvSpPr/>
          <p:nvPr/>
        </p:nvSpPr>
        <p:spPr>
          <a:xfrm>
            <a:off x="946700" y="1346532"/>
            <a:ext cx="777597" cy="27742"/>
          </a:xfrm>
          <a:prstGeom prst="rect">
            <a:avLst/>
          </a:prstGeom>
          <a:solidFill>
            <a:srgbClr val="6EB9FC"/>
          </a:solidFill>
          <a:ln/>
        </p:spPr>
      </p:sp>
      <p:sp>
        <p:nvSpPr>
          <p:cNvPr id="9" name="Shape 6"/>
          <p:cNvSpPr/>
          <p:nvPr/>
        </p:nvSpPr>
        <p:spPr>
          <a:xfrm>
            <a:off x="290639" y="1110501"/>
            <a:ext cx="499943" cy="499943"/>
          </a:xfrm>
          <a:prstGeom prst="roundRect">
            <a:avLst>
              <a:gd name="adj" fmla="val 13333"/>
            </a:avLst>
          </a:prstGeom>
          <a:solidFill>
            <a:srgbClr val="363A4A"/>
          </a:solidFill>
          <a:ln/>
        </p:spPr>
      </p:sp>
      <p:sp>
        <p:nvSpPr>
          <p:cNvPr id="10" name="Text 7"/>
          <p:cNvSpPr/>
          <p:nvPr/>
        </p:nvSpPr>
        <p:spPr>
          <a:xfrm>
            <a:off x="479948" y="1152173"/>
            <a:ext cx="121325" cy="416481"/>
          </a:xfrm>
          <a:prstGeom prst="rect">
            <a:avLst/>
          </a:prstGeom>
          <a:noFill/>
          <a:ln/>
        </p:spPr>
        <p:txBody>
          <a:bodyPr wrap="none" rtlCol="0" anchor="t"/>
          <a:lstStyle/>
          <a:p>
            <a:pPr marL="0" indent="0" algn="ctr">
              <a:lnSpc>
                <a:spcPts val="3281"/>
              </a:lnSpc>
              <a:buNone/>
            </a:pPr>
            <a:r>
              <a:rPr lang="en-US" sz="2624">
                <a:solidFill>
                  <a:srgbClr val="6EB9FC"/>
                </a:solidFill>
                <a:latin typeface="Lora" pitchFamily="34" charset="0"/>
                <a:ea typeface="Lora" pitchFamily="34" charset="-122"/>
                <a:cs typeface="Lora" pitchFamily="34" charset="-120"/>
              </a:rPr>
              <a:t>1.1</a:t>
            </a:r>
            <a:endParaRPr lang="en-US" sz="2624"/>
          </a:p>
        </p:txBody>
      </p:sp>
      <p:sp>
        <p:nvSpPr>
          <p:cNvPr id="11" name="Text 8"/>
          <p:cNvSpPr/>
          <p:nvPr/>
        </p:nvSpPr>
        <p:spPr>
          <a:xfrm>
            <a:off x="1918786" y="1159068"/>
            <a:ext cx="3688437" cy="347186"/>
          </a:xfrm>
          <a:prstGeom prst="rect">
            <a:avLst/>
          </a:prstGeom>
          <a:noFill/>
          <a:ln/>
        </p:spPr>
        <p:txBody>
          <a:bodyPr wrap="none" rtlCol="0" anchor="t"/>
          <a:lstStyle/>
          <a:p>
            <a:pPr marL="0" indent="0" algn="l">
              <a:lnSpc>
                <a:spcPts val="2734"/>
              </a:lnSpc>
              <a:buNone/>
            </a:pPr>
            <a:r>
              <a:rPr lang="en-US" sz="2187">
                <a:solidFill>
                  <a:srgbClr val="6EB9FC"/>
                </a:solidFill>
                <a:latin typeface="Lora" pitchFamily="34" charset="0"/>
              </a:rPr>
              <a:t>Goal</a:t>
            </a:r>
            <a:endParaRPr lang="en-US" sz="2187"/>
          </a:p>
        </p:txBody>
      </p:sp>
      <p:sp>
        <p:nvSpPr>
          <p:cNvPr id="12" name="Text 9"/>
          <p:cNvSpPr/>
          <p:nvPr/>
        </p:nvSpPr>
        <p:spPr>
          <a:xfrm>
            <a:off x="1918786" y="1531036"/>
            <a:ext cx="8378190" cy="710803"/>
          </a:xfrm>
          <a:prstGeom prst="rect">
            <a:avLst/>
          </a:prstGeom>
          <a:noFill/>
          <a:ln/>
        </p:spPr>
        <p:txBody>
          <a:bodyPr wrap="square" rtlCol="0" anchor="t"/>
          <a:lstStyle/>
          <a:p>
            <a:pPr rtl="0">
              <a:spcBef>
                <a:spcPts val="0"/>
              </a:spcBef>
              <a:spcAft>
                <a:spcPts val="0"/>
              </a:spcAft>
            </a:pPr>
            <a:r>
              <a:rPr lang="en-US" sz="1750" b="0" i="0" u="none" strike="noStrike">
                <a:solidFill>
                  <a:srgbClr val="C7D4DE"/>
                </a:solidFill>
                <a:effectLst/>
                <a:latin typeface="Source Sans Pro" panose="020B0503030403020204" pitchFamily="34" charset="0"/>
                <a:ea typeface="Source Sans Pro" panose="020B0503030403020204" pitchFamily="34" charset="0"/>
              </a:rPr>
              <a:t>The primary objective of this project is to leverage time series analysis techniques to forecast temperature trends in a city</a:t>
            </a:r>
            <a:endParaRPr lang="en-US" sz="1750" b="0">
              <a:solidFill>
                <a:srgbClr val="C7D4DE"/>
              </a:solidFill>
              <a:effectLst/>
              <a:latin typeface="Source Sans Pro" panose="020B0503030403020204" pitchFamily="34" charset="0"/>
              <a:ea typeface="Source Sans Pro" panose="020B0503030403020204" pitchFamily="34" charset="0"/>
            </a:endParaRPr>
          </a:p>
        </p:txBody>
      </p:sp>
      <p:sp>
        <p:nvSpPr>
          <p:cNvPr id="13" name="Shape 10"/>
          <p:cNvSpPr/>
          <p:nvPr/>
        </p:nvSpPr>
        <p:spPr>
          <a:xfrm>
            <a:off x="935549" y="3460741"/>
            <a:ext cx="777597" cy="27742"/>
          </a:xfrm>
          <a:prstGeom prst="rect">
            <a:avLst/>
          </a:prstGeom>
          <a:solidFill>
            <a:srgbClr val="6EB9FC"/>
          </a:solidFill>
          <a:ln/>
        </p:spPr>
      </p:sp>
      <p:sp>
        <p:nvSpPr>
          <p:cNvPr id="14" name="Shape 11"/>
          <p:cNvSpPr/>
          <p:nvPr/>
        </p:nvSpPr>
        <p:spPr>
          <a:xfrm>
            <a:off x="279488" y="2098434"/>
            <a:ext cx="499943" cy="499943"/>
          </a:xfrm>
          <a:prstGeom prst="roundRect">
            <a:avLst>
              <a:gd name="adj" fmla="val 13333"/>
            </a:avLst>
          </a:prstGeom>
          <a:solidFill>
            <a:srgbClr val="363A4A"/>
          </a:solidFill>
          <a:ln/>
        </p:spPr>
      </p:sp>
      <p:sp>
        <p:nvSpPr>
          <p:cNvPr id="15" name="Text 12"/>
          <p:cNvSpPr/>
          <p:nvPr/>
        </p:nvSpPr>
        <p:spPr>
          <a:xfrm>
            <a:off x="439865" y="2140106"/>
            <a:ext cx="179070" cy="416481"/>
          </a:xfrm>
          <a:prstGeom prst="rect">
            <a:avLst/>
          </a:prstGeom>
          <a:noFill/>
          <a:ln/>
        </p:spPr>
        <p:txBody>
          <a:bodyPr wrap="none" rtlCol="0" anchor="t"/>
          <a:lstStyle/>
          <a:p>
            <a:pPr marL="0" indent="0" algn="ctr">
              <a:lnSpc>
                <a:spcPts val="3281"/>
              </a:lnSpc>
              <a:buNone/>
            </a:pPr>
            <a:r>
              <a:rPr lang="en-US" sz="2624">
                <a:solidFill>
                  <a:srgbClr val="6EB9FC"/>
                </a:solidFill>
                <a:latin typeface="Lora" pitchFamily="34" charset="0"/>
                <a:ea typeface="Lora" pitchFamily="34" charset="-122"/>
                <a:cs typeface="Lora" pitchFamily="34" charset="-120"/>
              </a:rPr>
              <a:t>1.2</a:t>
            </a:r>
            <a:endParaRPr lang="en-US" sz="2624"/>
          </a:p>
        </p:txBody>
      </p:sp>
      <p:sp>
        <p:nvSpPr>
          <p:cNvPr id="16" name="Text 13"/>
          <p:cNvSpPr/>
          <p:nvPr/>
        </p:nvSpPr>
        <p:spPr>
          <a:xfrm>
            <a:off x="1959676" y="3275780"/>
            <a:ext cx="6678804" cy="355402"/>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Importance Of Temperature Forecasting</a:t>
            </a:r>
            <a:endParaRPr lang="en-US" sz="2187" dirty="0"/>
          </a:p>
        </p:txBody>
      </p:sp>
      <p:sp>
        <p:nvSpPr>
          <p:cNvPr id="17" name="Text 14"/>
          <p:cNvSpPr/>
          <p:nvPr/>
        </p:nvSpPr>
        <p:spPr>
          <a:xfrm>
            <a:off x="1907635" y="3552693"/>
            <a:ext cx="8378190" cy="355402"/>
          </a:xfrm>
          <a:prstGeom prst="rect">
            <a:avLst/>
          </a:prstGeom>
          <a:noFill/>
          <a:ln/>
        </p:spPr>
        <p:txBody>
          <a:bodyPr wrap="none" rtlCol="0" anchor="t"/>
          <a:lstStyle/>
          <a:p>
            <a:pPr marL="0" indent="0" algn="l">
              <a:lnSpc>
                <a:spcPts val="2799"/>
              </a:lnSpc>
              <a:buNone/>
            </a:pPr>
            <a:r>
              <a:rPr lang="en-US" sz="1750" b="0" i="0" u="none" strike="noStrike">
                <a:solidFill>
                  <a:srgbClr val="C7D4DE"/>
                </a:solidFill>
                <a:effectLst/>
                <a:latin typeface="Source Sans Pro" panose="020B0503030403020204" pitchFamily="34" charset="0"/>
                <a:ea typeface="Source Sans Pro" panose="020B0503030403020204" pitchFamily="34" charset="0"/>
              </a:rPr>
              <a:t>Temperature forecasting plays a critical role in numerous sectors, including agriculture, energy management, and urban planning.</a:t>
            </a:r>
            <a:endParaRPr lang="en-US" sz="1750">
              <a:solidFill>
                <a:srgbClr val="C7D4DE"/>
              </a:solidFill>
              <a:latin typeface="Source Sans Pro" panose="020B0503030403020204" pitchFamily="34" charset="0"/>
              <a:ea typeface="Source Sans Pro" panose="020B0503030403020204" pitchFamily="34" charset="0"/>
            </a:endParaRPr>
          </a:p>
        </p:txBody>
      </p:sp>
      <p:sp>
        <p:nvSpPr>
          <p:cNvPr id="18" name="Shape 15"/>
          <p:cNvSpPr/>
          <p:nvPr/>
        </p:nvSpPr>
        <p:spPr>
          <a:xfrm>
            <a:off x="935549" y="4249398"/>
            <a:ext cx="777597" cy="27742"/>
          </a:xfrm>
          <a:prstGeom prst="rect">
            <a:avLst/>
          </a:prstGeom>
          <a:solidFill>
            <a:srgbClr val="6EB9FC"/>
          </a:solidFill>
          <a:ln/>
        </p:spPr>
      </p:sp>
      <p:sp>
        <p:nvSpPr>
          <p:cNvPr id="19" name="Shape 16"/>
          <p:cNvSpPr/>
          <p:nvPr/>
        </p:nvSpPr>
        <p:spPr>
          <a:xfrm>
            <a:off x="279488" y="3132412"/>
            <a:ext cx="499943" cy="499943"/>
          </a:xfrm>
          <a:prstGeom prst="roundRect">
            <a:avLst>
              <a:gd name="adj" fmla="val 13333"/>
            </a:avLst>
          </a:prstGeom>
          <a:solidFill>
            <a:srgbClr val="363A4A"/>
          </a:solidFill>
          <a:ln/>
        </p:spPr>
      </p:sp>
      <p:sp>
        <p:nvSpPr>
          <p:cNvPr id="20" name="Text 17"/>
          <p:cNvSpPr/>
          <p:nvPr/>
        </p:nvSpPr>
        <p:spPr>
          <a:xfrm>
            <a:off x="436531" y="3174084"/>
            <a:ext cx="185738" cy="416481"/>
          </a:xfrm>
          <a:prstGeom prst="rect">
            <a:avLst/>
          </a:prstGeom>
          <a:noFill/>
          <a:ln/>
        </p:spPr>
        <p:txBody>
          <a:bodyPr wrap="none" rtlCol="0" anchor="t"/>
          <a:lstStyle/>
          <a:p>
            <a:pPr marL="0" indent="0" algn="ctr">
              <a:lnSpc>
                <a:spcPts val="3281"/>
              </a:lnSpc>
              <a:buNone/>
            </a:pPr>
            <a:r>
              <a:rPr lang="en-US" sz="2624">
                <a:solidFill>
                  <a:srgbClr val="6EB9FC"/>
                </a:solidFill>
                <a:latin typeface="Lora" pitchFamily="34" charset="0"/>
                <a:ea typeface="Lora" pitchFamily="34" charset="-122"/>
                <a:cs typeface="Lora" pitchFamily="34" charset="-120"/>
              </a:rPr>
              <a:t>1.3</a:t>
            </a:r>
            <a:endParaRPr lang="en-US" sz="2624"/>
          </a:p>
        </p:txBody>
      </p:sp>
      <p:sp>
        <p:nvSpPr>
          <p:cNvPr id="21" name="Text 18"/>
          <p:cNvSpPr/>
          <p:nvPr/>
        </p:nvSpPr>
        <p:spPr>
          <a:xfrm>
            <a:off x="1907635" y="4084236"/>
            <a:ext cx="4114024" cy="403324"/>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Real-World Applications</a:t>
            </a:r>
            <a:endParaRPr lang="en-US" sz="2187" dirty="0"/>
          </a:p>
        </p:txBody>
      </p:sp>
      <p:sp>
        <p:nvSpPr>
          <p:cNvPr id="22" name="Text 19"/>
          <p:cNvSpPr/>
          <p:nvPr/>
        </p:nvSpPr>
        <p:spPr>
          <a:xfrm>
            <a:off x="1939782" y="4327264"/>
            <a:ext cx="8378190" cy="355402"/>
          </a:xfrm>
          <a:prstGeom prst="rect">
            <a:avLst/>
          </a:prstGeom>
          <a:noFill/>
          <a:ln/>
        </p:spPr>
        <p:txBody>
          <a:bodyPr wrap="none" rtlCol="0" anchor="t"/>
          <a:lstStyle/>
          <a:p>
            <a:pPr marL="0" indent="0" algn="l">
              <a:lnSpc>
                <a:spcPts val="2799"/>
              </a:lnSpc>
              <a:buNone/>
            </a:pPr>
            <a:r>
              <a:rPr lang="en-US" sz="1750">
                <a:solidFill>
                  <a:srgbClr val="C7D4DE"/>
                </a:solidFill>
                <a:latin typeface="Source Sans Pro" panose="020B0503030403020204" pitchFamily="34" charset="0"/>
                <a:ea typeface="Source Sans Pro" panose="020B0503030403020204" pitchFamily="34" charset="0"/>
              </a:rPr>
              <a:t>U</a:t>
            </a:r>
            <a:r>
              <a:rPr lang="en-US" sz="1750" b="0" i="0" u="none" strike="noStrike">
                <a:solidFill>
                  <a:srgbClr val="C7D4DE"/>
                </a:solidFill>
                <a:effectLst/>
                <a:latin typeface="Source Sans Pro" panose="020B0503030403020204" pitchFamily="34" charset="0"/>
                <a:ea typeface="Source Sans Pro" panose="020B0503030403020204" pitchFamily="34" charset="0"/>
              </a:rPr>
              <a:t>sed for non-stationary data, like economic, weather, stock price, and retail sales in this post.</a:t>
            </a:r>
            <a:endParaRPr lang="en-US" sz="1750">
              <a:solidFill>
                <a:srgbClr val="C7D4DE"/>
              </a:solidFill>
              <a:latin typeface="Source Sans Pro" panose="020B0503030403020204" pitchFamily="34" charset="0"/>
              <a:ea typeface="Source Sans Pro" panose="020B0503030403020204" pitchFamily="34" charset="0"/>
            </a:endParaRPr>
          </a:p>
        </p:txBody>
      </p:sp>
      <p:sp>
        <p:nvSpPr>
          <p:cNvPr id="24" name="Shape 10">
            <a:extLst>
              <a:ext uri="{FF2B5EF4-FFF2-40B4-BE49-F238E27FC236}">
                <a16:creationId xmlns:a16="http://schemas.microsoft.com/office/drawing/2014/main" id="{FD10F71F-99F7-E446-1287-D8E44B04FE5F}"/>
              </a:ext>
            </a:extLst>
          </p:cNvPr>
          <p:cNvSpPr/>
          <p:nvPr/>
        </p:nvSpPr>
        <p:spPr>
          <a:xfrm>
            <a:off x="976439" y="2408811"/>
            <a:ext cx="777597" cy="27742"/>
          </a:xfrm>
          <a:prstGeom prst="rect">
            <a:avLst/>
          </a:prstGeom>
          <a:solidFill>
            <a:srgbClr val="6EB9FC"/>
          </a:solidFill>
          <a:ln/>
        </p:spPr>
      </p:sp>
      <p:sp>
        <p:nvSpPr>
          <p:cNvPr id="25" name="Text 18">
            <a:extLst>
              <a:ext uri="{FF2B5EF4-FFF2-40B4-BE49-F238E27FC236}">
                <a16:creationId xmlns:a16="http://schemas.microsoft.com/office/drawing/2014/main" id="{D2BB76FE-7C7F-7B61-5BE6-565DE26275A3}"/>
              </a:ext>
            </a:extLst>
          </p:cNvPr>
          <p:cNvSpPr/>
          <p:nvPr/>
        </p:nvSpPr>
        <p:spPr>
          <a:xfrm>
            <a:off x="1959676" y="2229421"/>
            <a:ext cx="3082290" cy="347186"/>
          </a:xfrm>
          <a:prstGeom prst="rect">
            <a:avLst/>
          </a:prstGeom>
          <a:noFill/>
          <a:ln/>
        </p:spPr>
        <p:txBody>
          <a:bodyPr wrap="none" rtlCol="0" anchor="t"/>
          <a:lstStyle/>
          <a:p>
            <a:pPr marL="0" indent="0" algn="l">
              <a:lnSpc>
                <a:spcPts val="2734"/>
              </a:lnSpc>
              <a:buNone/>
            </a:pPr>
            <a:r>
              <a:rPr lang="en-US" sz="2187">
                <a:solidFill>
                  <a:srgbClr val="6EB9FC"/>
                </a:solidFill>
                <a:latin typeface="Lora" pitchFamily="34" charset="0"/>
              </a:rPr>
              <a:t>Definition</a:t>
            </a:r>
            <a:endParaRPr lang="en-US" sz="2187"/>
          </a:p>
        </p:txBody>
      </p:sp>
      <p:sp>
        <p:nvSpPr>
          <p:cNvPr id="26" name="Text 14">
            <a:extLst>
              <a:ext uri="{FF2B5EF4-FFF2-40B4-BE49-F238E27FC236}">
                <a16:creationId xmlns:a16="http://schemas.microsoft.com/office/drawing/2014/main" id="{30549BE4-5CF7-4D27-C42E-9DD81909349E}"/>
              </a:ext>
            </a:extLst>
          </p:cNvPr>
          <p:cNvSpPr/>
          <p:nvPr/>
        </p:nvSpPr>
        <p:spPr>
          <a:xfrm>
            <a:off x="1959396" y="2563963"/>
            <a:ext cx="12728805" cy="710803"/>
          </a:xfrm>
          <a:prstGeom prst="rect">
            <a:avLst/>
          </a:prstGeom>
          <a:noFill/>
          <a:ln/>
        </p:spPr>
        <p:txBody>
          <a:bodyPr wrap="none" rtlCol="0" anchor="t"/>
          <a:lstStyle/>
          <a:p>
            <a:pPr marL="0" indent="0" algn="l">
              <a:buNone/>
            </a:pPr>
            <a:r>
              <a:rPr lang="en-US" sz="1750" b="0" i="0" u="none" strike="noStrike">
                <a:solidFill>
                  <a:srgbClr val="C7D4DE"/>
                </a:solidFill>
                <a:effectLst/>
                <a:latin typeface="Source Sans Pro" panose="020B0503030403020204" pitchFamily="34" charset="0"/>
                <a:ea typeface="Source Sans Pro" panose="020B0503030403020204" pitchFamily="34" charset="0"/>
              </a:rPr>
              <a:t>Time series analysis comprises methods for analyzing time series data in order to extract meaningful statistics and other characteristics</a:t>
            </a:r>
          </a:p>
          <a:p>
            <a:pPr marL="0" indent="0" algn="l">
              <a:buNone/>
            </a:pPr>
            <a:r>
              <a:rPr lang="en-US" sz="1750" b="0" i="0" u="none" strike="noStrike">
                <a:solidFill>
                  <a:srgbClr val="C7D4DE"/>
                </a:solidFill>
                <a:effectLst/>
                <a:latin typeface="Source Sans Pro" panose="020B0503030403020204" pitchFamily="34" charset="0"/>
                <a:ea typeface="Source Sans Pro" panose="020B0503030403020204" pitchFamily="34" charset="0"/>
              </a:rPr>
              <a:t> of the data</a:t>
            </a:r>
            <a:r>
              <a:rPr lang="en-US" sz="1750">
                <a:solidFill>
                  <a:srgbClr val="C7D4DE"/>
                </a:solidFill>
                <a:latin typeface="Source Sans Pro" panose="020B0503030403020204" pitchFamily="34" charset="0"/>
                <a:ea typeface="Source Sans Pro" panose="020B0503030403020204" pitchFamily="34" charset="0"/>
              </a:rPr>
              <a:t> to create </a:t>
            </a:r>
            <a:r>
              <a:rPr lang="en-US" sz="1750" b="0" i="0" u="none" strike="noStrike">
                <a:solidFill>
                  <a:srgbClr val="C7D4DE"/>
                </a:solidFill>
                <a:effectLst/>
                <a:latin typeface="Source Sans Pro" panose="020B0503030403020204" pitchFamily="34" charset="0"/>
                <a:ea typeface="Source Sans Pro" panose="020B0503030403020204" pitchFamily="34" charset="0"/>
              </a:rPr>
              <a:t>a model to predict future values based on previously observed values</a:t>
            </a:r>
            <a:endParaRPr lang="en-US" sz="1750">
              <a:solidFill>
                <a:srgbClr val="C7D4DE"/>
              </a:solidFill>
              <a:latin typeface="Source Sans Pro" panose="020B0503030403020204" pitchFamily="34" charset="0"/>
              <a:ea typeface="Source Sans Pro" panose="020B0503030403020204" pitchFamily="34" charset="0"/>
            </a:endParaRPr>
          </a:p>
        </p:txBody>
      </p:sp>
      <p:sp>
        <p:nvSpPr>
          <p:cNvPr id="27" name="Shape 16">
            <a:extLst>
              <a:ext uri="{FF2B5EF4-FFF2-40B4-BE49-F238E27FC236}">
                <a16:creationId xmlns:a16="http://schemas.microsoft.com/office/drawing/2014/main" id="{E642D33F-2C80-9F08-5CA3-5139451FE1DF}"/>
              </a:ext>
            </a:extLst>
          </p:cNvPr>
          <p:cNvSpPr/>
          <p:nvPr/>
        </p:nvSpPr>
        <p:spPr>
          <a:xfrm>
            <a:off x="309227" y="4065398"/>
            <a:ext cx="499943" cy="499943"/>
          </a:xfrm>
          <a:prstGeom prst="roundRect">
            <a:avLst>
              <a:gd name="adj" fmla="val 13333"/>
            </a:avLst>
          </a:prstGeom>
          <a:solidFill>
            <a:srgbClr val="363A4A"/>
          </a:solidFill>
          <a:ln/>
        </p:spPr>
        <p:txBody>
          <a:bodyPr/>
          <a:lstStyle/>
          <a:p>
            <a:endParaRPr lang="en-IN"/>
          </a:p>
        </p:txBody>
      </p:sp>
      <p:sp>
        <p:nvSpPr>
          <p:cNvPr id="28" name="Text 17">
            <a:extLst>
              <a:ext uri="{FF2B5EF4-FFF2-40B4-BE49-F238E27FC236}">
                <a16:creationId xmlns:a16="http://schemas.microsoft.com/office/drawing/2014/main" id="{0C8D7301-6B5E-53DC-270A-20BE92338802}"/>
              </a:ext>
            </a:extLst>
          </p:cNvPr>
          <p:cNvSpPr/>
          <p:nvPr/>
        </p:nvSpPr>
        <p:spPr>
          <a:xfrm>
            <a:off x="466270" y="4107070"/>
            <a:ext cx="185738" cy="416481"/>
          </a:xfrm>
          <a:prstGeom prst="rect">
            <a:avLst/>
          </a:prstGeom>
          <a:noFill/>
          <a:ln/>
        </p:spPr>
        <p:txBody>
          <a:bodyPr wrap="none" rtlCol="0" anchor="t"/>
          <a:lstStyle/>
          <a:p>
            <a:pPr marL="0" indent="0" algn="ctr">
              <a:lnSpc>
                <a:spcPts val="3281"/>
              </a:lnSpc>
              <a:buNone/>
            </a:pPr>
            <a:r>
              <a:rPr lang="en-US" sz="2624">
                <a:solidFill>
                  <a:srgbClr val="6EB9FC"/>
                </a:solidFill>
                <a:latin typeface="Lora" pitchFamily="34" charset="0"/>
              </a:rPr>
              <a:t>1.4</a:t>
            </a:r>
            <a:endParaRPr lang="en-US" sz="2624"/>
          </a:p>
        </p:txBody>
      </p:sp>
      <p:sp>
        <p:nvSpPr>
          <p:cNvPr id="29" name="Shape 16">
            <a:extLst>
              <a:ext uri="{FF2B5EF4-FFF2-40B4-BE49-F238E27FC236}">
                <a16:creationId xmlns:a16="http://schemas.microsoft.com/office/drawing/2014/main" id="{7339888F-AC0C-ECAE-AC21-2CDAB53F6B1E}"/>
              </a:ext>
            </a:extLst>
          </p:cNvPr>
          <p:cNvSpPr/>
          <p:nvPr/>
        </p:nvSpPr>
        <p:spPr>
          <a:xfrm>
            <a:off x="320378" y="4890585"/>
            <a:ext cx="499943" cy="499943"/>
          </a:xfrm>
          <a:prstGeom prst="roundRect">
            <a:avLst>
              <a:gd name="adj" fmla="val 13333"/>
            </a:avLst>
          </a:prstGeom>
          <a:solidFill>
            <a:srgbClr val="363A4A"/>
          </a:solidFill>
          <a:ln/>
        </p:spPr>
      </p:sp>
      <p:sp>
        <p:nvSpPr>
          <p:cNvPr id="30" name="Text 17">
            <a:extLst>
              <a:ext uri="{FF2B5EF4-FFF2-40B4-BE49-F238E27FC236}">
                <a16:creationId xmlns:a16="http://schemas.microsoft.com/office/drawing/2014/main" id="{5C5585C1-A4B2-14A7-4DC5-F6BA9BD0AF10}"/>
              </a:ext>
            </a:extLst>
          </p:cNvPr>
          <p:cNvSpPr/>
          <p:nvPr/>
        </p:nvSpPr>
        <p:spPr>
          <a:xfrm>
            <a:off x="477421" y="4932257"/>
            <a:ext cx="185738" cy="416481"/>
          </a:xfrm>
          <a:prstGeom prst="rect">
            <a:avLst/>
          </a:prstGeom>
          <a:noFill/>
          <a:ln/>
        </p:spPr>
        <p:txBody>
          <a:bodyPr wrap="none" rtlCol="0" anchor="t"/>
          <a:lstStyle/>
          <a:p>
            <a:pPr marL="0" indent="0" algn="ctr">
              <a:lnSpc>
                <a:spcPts val="3281"/>
              </a:lnSpc>
              <a:buNone/>
            </a:pPr>
            <a:r>
              <a:rPr lang="en-US" sz="2624">
                <a:solidFill>
                  <a:srgbClr val="6EB9FC"/>
                </a:solidFill>
                <a:latin typeface="Lora" pitchFamily="34" charset="0"/>
                <a:ea typeface="Lora" pitchFamily="34" charset="-122"/>
                <a:cs typeface="Lora" pitchFamily="34" charset="-120"/>
              </a:rPr>
              <a:t>1.5</a:t>
            </a:r>
            <a:endParaRPr lang="en-US" sz="2624"/>
          </a:p>
        </p:txBody>
      </p:sp>
      <p:sp>
        <p:nvSpPr>
          <p:cNvPr id="31" name="Shape 15">
            <a:extLst>
              <a:ext uri="{FF2B5EF4-FFF2-40B4-BE49-F238E27FC236}">
                <a16:creationId xmlns:a16="http://schemas.microsoft.com/office/drawing/2014/main" id="{4F875523-69A7-8F92-4160-4E4810668CE9}"/>
              </a:ext>
            </a:extLst>
          </p:cNvPr>
          <p:cNvSpPr/>
          <p:nvPr/>
        </p:nvSpPr>
        <p:spPr>
          <a:xfrm>
            <a:off x="998741" y="5082023"/>
            <a:ext cx="785034" cy="45719"/>
          </a:xfrm>
          <a:prstGeom prst="rect">
            <a:avLst/>
          </a:prstGeom>
          <a:solidFill>
            <a:srgbClr val="6EB9FC"/>
          </a:solidFill>
          <a:ln/>
        </p:spPr>
      </p:sp>
      <p:sp>
        <p:nvSpPr>
          <p:cNvPr id="33" name="Text 18">
            <a:extLst>
              <a:ext uri="{FF2B5EF4-FFF2-40B4-BE49-F238E27FC236}">
                <a16:creationId xmlns:a16="http://schemas.microsoft.com/office/drawing/2014/main" id="{4C9B6E00-98D4-487F-ED1A-FB636BCF7F11}"/>
              </a:ext>
            </a:extLst>
          </p:cNvPr>
          <p:cNvSpPr/>
          <p:nvPr/>
        </p:nvSpPr>
        <p:spPr>
          <a:xfrm>
            <a:off x="1948525" y="4916860"/>
            <a:ext cx="3270246" cy="403324"/>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rPr>
              <a:t>Imported Libraries</a:t>
            </a:r>
            <a:endParaRPr lang="en-US" sz="2187" dirty="0"/>
          </a:p>
        </p:txBody>
      </p:sp>
      <p:pic>
        <p:nvPicPr>
          <p:cNvPr id="37" name="Picture 36">
            <a:extLst>
              <a:ext uri="{FF2B5EF4-FFF2-40B4-BE49-F238E27FC236}">
                <a16:creationId xmlns:a16="http://schemas.microsoft.com/office/drawing/2014/main" id="{17A52279-418C-8923-8402-FE7746871CC0}"/>
              </a:ext>
            </a:extLst>
          </p:cNvPr>
          <p:cNvPicPr>
            <a:picLocks noChangeAspect="1"/>
          </p:cNvPicPr>
          <p:nvPr/>
        </p:nvPicPr>
        <p:blipFill>
          <a:blip r:embed="rId4"/>
          <a:stretch>
            <a:fillRect/>
          </a:stretch>
        </p:blipFill>
        <p:spPr>
          <a:xfrm>
            <a:off x="1986095" y="5281832"/>
            <a:ext cx="7208237" cy="1999912"/>
          </a:xfrm>
          <a:prstGeom prst="rect">
            <a:avLst/>
          </a:prstGeom>
          <a:ln>
            <a:noFill/>
          </a:ln>
          <a:effectLst>
            <a:softEdge rad="112500"/>
          </a:effectLst>
        </p:spPr>
      </p:pic>
      <p:sp>
        <p:nvSpPr>
          <p:cNvPr id="38" name="Shape 16">
            <a:extLst>
              <a:ext uri="{FF2B5EF4-FFF2-40B4-BE49-F238E27FC236}">
                <a16:creationId xmlns:a16="http://schemas.microsoft.com/office/drawing/2014/main" id="{320A1959-7963-9349-2A08-96C444E504B6}"/>
              </a:ext>
            </a:extLst>
          </p:cNvPr>
          <p:cNvSpPr/>
          <p:nvPr/>
        </p:nvSpPr>
        <p:spPr>
          <a:xfrm>
            <a:off x="327815" y="7429339"/>
            <a:ext cx="499943" cy="499943"/>
          </a:xfrm>
          <a:prstGeom prst="roundRect">
            <a:avLst>
              <a:gd name="adj" fmla="val 13333"/>
            </a:avLst>
          </a:prstGeom>
          <a:solidFill>
            <a:srgbClr val="363A4A"/>
          </a:solidFill>
          <a:ln/>
        </p:spPr>
      </p:sp>
      <p:sp>
        <p:nvSpPr>
          <p:cNvPr id="39" name="Text 17">
            <a:extLst>
              <a:ext uri="{FF2B5EF4-FFF2-40B4-BE49-F238E27FC236}">
                <a16:creationId xmlns:a16="http://schemas.microsoft.com/office/drawing/2014/main" id="{9C22F66B-976B-2397-837E-CADD253021F7}"/>
              </a:ext>
            </a:extLst>
          </p:cNvPr>
          <p:cNvSpPr/>
          <p:nvPr/>
        </p:nvSpPr>
        <p:spPr>
          <a:xfrm>
            <a:off x="497670" y="7471011"/>
            <a:ext cx="172925" cy="416481"/>
          </a:xfrm>
          <a:prstGeom prst="rect">
            <a:avLst/>
          </a:prstGeom>
          <a:noFill/>
          <a:ln/>
        </p:spPr>
        <p:txBody>
          <a:bodyPr wrap="none" rtlCol="0" anchor="t"/>
          <a:lstStyle/>
          <a:p>
            <a:pPr marL="0" indent="0" algn="ctr">
              <a:lnSpc>
                <a:spcPts val="3281"/>
              </a:lnSpc>
              <a:buNone/>
            </a:pPr>
            <a:r>
              <a:rPr lang="en-US" sz="2624">
                <a:solidFill>
                  <a:srgbClr val="6EB9FC"/>
                </a:solidFill>
                <a:latin typeface="Lora" pitchFamily="34" charset="0"/>
                <a:ea typeface="Lora" pitchFamily="34" charset="-122"/>
                <a:cs typeface="Lora" pitchFamily="34" charset="-120"/>
              </a:rPr>
              <a:t>1.6</a:t>
            </a:r>
            <a:endParaRPr lang="en-US" sz="2624"/>
          </a:p>
        </p:txBody>
      </p:sp>
      <p:sp>
        <p:nvSpPr>
          <p:cNvPr id="40" name="Shape 15">
            <a:extLst>
              <a:ext uri="{FF2B5EF4-FFF2-40B4-BE49-F238E27FC236}">
                <a16:creationId xmlns:a16="http://schemas.microsoft.com/office/drawing/2014/main" id="{9AD1C15B-713E-71EE-4247-A9E0466EE1C3}"/>
              </a:ext>
            </a:extLst>
          </p:cNvPr>
          <p:cNvSpPr/>
          <p:nvPr/>
        </p:nvSpPr>
        <p:spPr>
          <a:xfrm>
            <a:off x="1006178" y="7620778"/>
            <a:ext cx="777597" cy="27742"/>
          </a:xfrm>
          <a:prstGeom prst="rect">
            <a:avLst/>
          </a:prstGeom>
          <a:solidFill>
            <a:srgbClr val="6EB9FC"/>
          </a:solidFill>
          <a:ln/>
        </p:spPr>
      </p:sp>
      <p:sp>
        <p:nvSpPr>
          <p:cNvPr id="41" name="Text 18">
            <a:extLst>
              <a:ext uri="{FF2B5EF4-FFF2-40B4-BE49-F238E27FC236}">
                <a16:creationId xmlns:a16="http://schemas.microsoft.com/office/drawing/2014/main" id="{2BBFF8E6-63EA-4F5D-86B0-73A03A79BA3A}"/>
              </a:ext>
            </a:extLst>
          </p:cNvPr>
          <p:cNvSpPr/>
          <p:nvPr/>
        </p:nvSpPr>
        <p:spPr>
          <a:xfrm>
            <a:off x="1955962" y="7455614"/>
            <a:ext cx="3270246" cy="403324"/>
          </a:xfrm>
          <a:prstGeom prst="rect">
            <a:avLst/>
          </a:prstGeom>
          <a:noFill/>
          <a:ln/>
        </p:spPr>
        <p:txBody>
          <a:bodyPr wrap="none" rtlCol="0" anchor="t"/>
          <a:lstStyle/>
          <a:p>
            <a:pPr marL="0" indent="0" algn="l">
              <a:lnSpc>
                <a:spcPts val="2734"/>
              </a:lnSpc>
              <a:buNone/>
            </a:pPr>
            <a:r>
              <a:rPr lang="en-US" sz="2187" dirty="0">
                <a:solidFill>
                  <a:srgbClr val="6EB9FC"/>
                </a:solidFill>
                <a:latin typeface="Lora" pitchFamily="34" charset="0"/>
              </a:rPr>
              <a:t>Using Models</a:t>
            </a:r>
            <a:endParaRPr lang="en-US" sz="2187" dirty="0"/>
          </a:p>
        </p:txBody>
      </p:sp>
      <p:sp>
        <p:nvSpPr>
          <p:cNvPr id="42" name="Text 19">
            <a:extLst>
              <a:ext uri="{FF2B5EF4-FFF2-40B4-BE49-F238E27FC236}">
                <a16:creationId xmlns:a16="http://schemas.microsoft.com/office/drawing/2014/main" id="{A5A7F7C6-481B-D29C-5246-BCC5779452E9}"/>
              </a:ext>
            </a:extLst>
          </p:cNvPr>
          <p:cNvSpPr/>
          <p:nvPr/>
        </p:nvSpPr>
        <p:spPr>
          <a:xfrm>
            <a:off x="1991823" y="7713513"/>
            <a:ext cx="8378190" cy="355402"/>
          </a:xfrm>
          <a:prstGeom prst="rect">
            <a:avLst/>
          </a:prstGeom>
          <a:noFill/>
          <a:ln/>
        </p:spPr>
        <p:txBody>
          <a:bodyPr wrap="none" rtlCol="0" anchor="t"/>
          <a:lstStyle/>
          <a:p>
            <a:pPr marL="0" indent="0" algn="l">
              <a:lnSpc>
                <a:spcPts val="2799"/>
              </a:lnSpc>
              <a:buNone/>
            </a:pPr>
            <a:r>
              <a:rPr lang="en-US" sz="1750">
                <a:solidFill>
                  <a:srgbClr val="C7D4DE"/>
                </a:solidFill>
                <a:latin typeface="Source Sans Pro" panose="020B0503030403020204" pitchFamily="34" charset="0"/>
                <a:ea typeface="Source Sans Pro" panose="020B0503030403020204" pitchFamily="34" charset="0"/>
              </a:rPr>
              <a:t>SARIMA , LSTM</a:t>
            </a:r>
          </a:p>
        </p:txBody>
      </p:sp>
      <p:sp>
        <p:nvSpPr>
          <p:cNvPr id="6" name="Text 2">
            <a:extLst>
              <a:ext uri="{FF2B5EF4-FFF2-40B4-BE49-F238E27FC236}">
                <a16:creationId xmlns:a16="http://schemas.microsoft.com/office/drawing/2014/main" id="{BBF2FB03-4AD2-1C76-6E5F-3561D4EF486D}"/>
              </a:ext>
            </a:extLst>
          </p:cNvPr>
          <p:cNvSpPr/>
          <p:nvPr/>
        </p:nvSpPr>
        <p:spPr>
          <a:xfrm>
            <a:off x="263112" y="128493"/>
            <a:ext cx="14104176" cy="710804"/>
          </a:xfrm>
          <a:prstGeom prst="rect">
            <a:avLst/>
          </a:prstGeom>
          <a:noFill/>
          <a:ln/>
        </p:spPr>
        <p:txBody>
          <a:bodyPr wrap="square" rtlCol="0" anchor="t"/>
          <a:lstStyle/>
          <a:p>
            <a:pPr marL="0" indent="0" algn="ctr">
              <a:lnSpc>
                <a:spcPts val="5468"/>
              </a:lnSpc>
              <a:buNone/>
            </a:pPr>
            <a:r>
              <a:rPr lang="en-US" sz="4374" dirty="0">
                <a:solidFill>
                  <a:srgbClr val="6EB9FC"/>
                </a:solidFill>
                <a:latin typeface="Lora" pitchFamily="34" charset="0"/>
                <a:ea typeface="Lora" pitchFamily="34" charset="-122"/>
                <a:cs typeface="Lora" pitchFamily="34" charset="-120"/>
              </a:rPr>
              <a:t>INTRODUCTION</a:t>
            </a:r>
            <a:endParaRPr lang="en-US" sz="437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63112" y="128493"/>
            <a:ext cx="14104176" cy="710804"/>
          </a:xfrm>
          <a:prstGeom prst="rect">
            <a:avLst/>
          </a:prstGeom>
          <a:noFill/>
          <a:ln/>
        </p:spPr>
        <p:txBody>
          <a:bodyPr wrap="square" rtlCol="0" anchor="t"/>
          <a:lstStyle/>
          <a:p>
            <a:pPr marL="0" indent="0" algn="ctr">
              <a:lnSpc>
                <a:spcPts val="5468"/>
              </a:lnSpc>
              <a:buNone/>
            </a:pPr>
            <a:r>
              <a:rPr lang="en-US" sz="4374">
                <a:solidFill>
                  <a:srgbClr val="6EB9FC"/>
                </a:solidFill>
                <a:latin typeface="Lora" pitchFamily="34" charset="0"/>
                <a:ea typeface="Lora" pitchFamily="34" charset="-122"/>
                <a:cs typeface="Lora" pitchFamily="34" charset="-120"/>
              </a:rPr>
              <a:t>DATASET</a:t>
            </a:r>
            <a:endParaRPr lang="en-US" sz="4374"/>
          </a:p>
        </p:txBody>
      </p:sp>
      <p:sp>
        <p:nvSpPr>
          <p:cNvPr id="6" name="Text 4"/>
          <p:cNvSpPr/>
          <p:nvPr/>
        </p:nvSpPr>
        <p:spPr>
          <a:xfrm>
            <a:off x="263112" y="894232"/>
            <a:ext cx="14275848" cy="2030698"/>
          </a:xfrm>
          <a:prstGeom prst="rect">
            <a:avLst/>
          </a:prstGeom>
          <a:noFill/>
          <a:ln/>
        </p:spPr>
        <p:txBody>
          <a:bodyPr wrap="square" rtlCol="0" anchor="t"/>
          <a:lstStyle/>
          <a:p>
            <a:pPr marL="285750" indent="-285750">
              <a:lnSpc>
                <a:spcPts val="2799"/>
              </a:lnSpc>
              <a:buFont typeface="Wingdings" panose="05000000000000000000" pitchFamily="2" charset="2"/>
              <a:buChar char="q"/>
            </a:pPr>
            <a:r>
              <a:rPr lang="en-US" sz="1750" b="0" i="0" dirty="0">
                <a:solidFill>
                  <a:srgbClr val="E6EDF3"/>
                </a:solidFill>
                <a:effectLst/>
                <a:latin typeface="Source Sans Pro" panose="020B0503030403020204" pitchFamily="34" charset="0"/>
                <a:ea typeface="Source Sans Pro" panose="020B0503030403020204" pitchFamily="34" charset="0"/>
              </a:rPr>
              <a:t>The dataset used in this project contains historical surface temperature data for Bhubaneswar from the year 1990 </a:t>
            </a:r>
            <a:r>
              <a:rPr lang="en-US" sz="1750" b="0" i="0" dirty="0" err="1">
                <a:solidFill>
                  <a:srgbClr val="E6EDF3"/>
                </a:solidFill>
                <a:effectLst/>
                <a:latin typeface="Source Sans Pro" panose="020B0503030403020204" pitchFamily="34" charset="0"/>
                <a:ea typeface="Source Sans Pro" panose="020B0503030403020204" pitchFamily="34" charset="0"/>
              </a:rPr>
              <a:t>upto</a:t>
            </a:r>
            <a:r>
              <a:rPr lang="en-US" sz="1750" b="0" i="0" dirty="0">
                <a:solidFill>
                  <a:srgbClr val="E6EDF3"/>
                </a:solidFill>
                <a:effectLst/>
                <a:latin typeface="Source Sans Pro" panose="020B0503030403020204" pitchFamily="34" charset="0"/>
                <a:ea typeface="Source Sans Pro" panose="020B0503030403020204" pitchFamily="34" charset="0"/>
              </a:rPr>
              <a:t> 2022. It includes monthly average temperature readings over a certain period.</a:t>
            </a:r>
          </a:p>
          <a:p>
            <a:pPr marL="285750" indent="-285750">
              <a:lnSpc>
                <a:spcPts val="2799"/>
              </a:lnSpc>
              <a:buFont typeface="Wingdings" panose="05000000000000000000" pitchFamily="2" charset="2"/>
              <a:buChar char="q"/>
            </a:pPr>
            <a:r>
              <a:rPr lang="en-US" sz="1750" b="0" i="0" dirty="0">
                <a:solidFill>
                  <a:srgbClr val="E6EDF3"/>
                </a:solidFill>
                <a:effectLst/>
                <a:latin typeface="Source Sans Pro" panose="020B0503030403020204" pitchFamily="34" charset="0"/>
                <a:ea typeface="Source Sans Pro" panose="020B0503030403020204" pitchFamily="34" charset="0"/>
                <a:cs typeface="Sans Serif Collection" panose="020B0502040504020204" pitchFamily="34" charset="0"/>
              </a:rPr>
              <a:t>This data was taken from Berkeley Earth Data page: </a:t>
            </a:r>
            <a:r>
              <a:rPr lang="en-US" sz="1750" dirty="0">
                <a:solidFill>
                  <a:srgbClr val="E6EDF3"/>
                </a:solidFill>
                <a:latin typeface="Source Sans Pro" panose="020B0503030403020204" pitchFamily="34" charset="0"/>
                <a:ea typeface="Source Sans Pro" panose="020B0503030403020204" pitchFamily="34" charset="0"/>
                <a:hlinkClick r:id="rId3"/>
              </a:rPr>
              <a:t>https://github.com/AdArSh-1101/Temperature_Forecasting/blob/main/data.csv</a:t>
            </a:r>
            <a:endParaRPr lang="en-US" sz="1750" dirty="0">
              <a:solidFill>
                <a:srgbClr val="E6EDF3"/>
              </a:solidFill>
              <a:latin typeface="Source Sans Pro" panose="020B0503030403020204" pitchFamily="34" charset="0"/>
              <a:ea typeface="Source Sans Pro" panose="020B0503030403020204" pitchFamily="34" charset="0"/>
            </a:endParaRPr>
          </a:p>
          <a:p>
            <a:pPr marL="285750" indent="-285750">
              <a:lnSpc>
                <a:spcPts val="2799"/>
              </a:lnSpc>
              <a:buFont typeface="Wingdings" panose="05000000000000000000" pitchFamily="2" charset="2"/>
              <a:buChar char="q"/>
            </a:pPr>
            <a:r>
              <a:rPr lang="en-US" sz="1750" dirty="0">
                <a:solidFill>
                  <a:srgbClr val="E6EDF3"/>
                </a:solidFill>
                <a:latin typeface="Source Sans Pro" panose="020B0503030403020204" pitchFamily="34" charset="0"/>
                <a:ea typeface="Source Sans Pro" panose="020B0503030403020204" pitchFamily="34" charset="0"/>
              </a:rPr>
              <a:t>Number of row and column : 11935 X 11</a:t>
            </a:r>
          </a:p>
          <a:p>
            <a:pPr marL="0" indent="0">
              <a:lnSpc>
                <a:spcPts val="2799"/>
              </a:lnSpc>
              <a:buNone/>
            </a:pPr>
            <a:endParaRPr lang="en-US" sz="1750" dirty="0">
              <a:solidFill>
                <a:srgbClr val="E6EDF3"/>
              </a:solidFill>
              <a:latin typeface="Source Sans Pro" panose="020B0503030403020204" pitchFamily="34" charset="0"/>
              <a:ea typeface="Source Sans Pro" panose="020B0503030403020204" pitchFamily="34" charset="0"/>
            </a:endParaRPr>
          </a:p>
          <a:p>
            <a:pPr marL="0" indent="0">
              <a:lnSpc>
                <a:spcPts val="2799"/>
              </a:lnSpc>
              <a:buNone/>
            </a:pPr>
            <a:endParaRPr lang="en-US" sz="1750" b="0" i="0" dirty="0">
              <a:solidFill>
                <a:srgbClr val="E6EDF3"/>
              </a:solidFill>
              <a:effectLst/>
              <a:latin typeface="Source Sans Pro" panose="020B0503030403020204" pitchFamily="34" charset="0"/>
              <a:ea typeface="Source Sans Pro" panose="020B0503030403020204" pitchFamily="34" charset="0"/>
            </a:endParaRPr>
          </a:p>
        </p:txBody>
      </p:sp>
      <p:pic>
        <p:nvPicPr>
          <p:cNvPr id="11" name="Picture 10">
            <a:extLst>
              <a:ext uri="{FF2B5EF4-FFF2-40B4-BE49-F238E27FC236}">
                <a16:creationId xmlns:a16="http://schemas.microsoft.com/office/drawing/2014/main" id="{CD5A884D-A7CA-943E-A246-5EE3187E90EE}"/>
              </a:ext>
            </a:extLst>
          </p:cNvPr>
          <p:cNvPicPr>
            <a:picLocks noChangeAspect="1"/>
          </p:cNvPicPr>
          <p:nvPr/>
        </p:nvPicPr>
        <p:blipFill>
          <a:blip r:embed="rId4"/>
          <a:stretch>
            <a:fillRect/>
          </a:stretch>
        </p:blipFill>
        <p:spPr>
          <a:xfrm>
            <a:off x="1018871" y="2747257"/>
            <a:ext cx="6858000" cy="5181242"/>
          </a:xfrm>
          <a:prstGeom prst="rect">
            <a:avLst/>
          </a:prstGeom>
          <a:ln>
            <a:noFill/>
          </a:ln>
          <a:effectLst>
            <a:softEdge rad="112500"/>
          </a:effectLst>
        </p:spPr>
      </p:pic>
      <p:pic>
        <p:nvPicPr>
          <p:cNvPr id="14" name="Picture 13">
            <a:extLst>
              <a:ext uri="{FF2B5EF4-FFF2-40B4-BE49-F238E27FC236}">
                <a16:creationId xmlns:a16="http://schemas.microsoft.com/office/drawing/2014/main" id="{C2FCF34C-3D21-38D8-33AB-CE52C37EAC8E}"/>
              </a:ext>
            </a:extLst>
          </p:cNvPr>
          <p:cNvPicPr>
            <a:picLocks noChangeAspect="1"/>
          </p:cNvPicPr>
          <p:nvPr/>
        </p:nvPicPr>
        <p:blipFill>
          <a:blip r:embed="rId5"/>
          <a:stretch>
            <a:fillRect/>
          </a:stretch>
        </p:blipFill>
        <p:spPr>
          <a:xfrm>
            <a:off x="8006575" y="2725676"/>
            <a:ext cx="5515745" cy="5201376"/>
          </a:xfrm>
          <a:prstGeom prst="rect">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33053"/>
          </a:xfrm>
          <a:prstGeom prst="rect">
            <a:avLst/>
          </a:prstGeom>
          <a:solidFill>
            <a:srgbClr val="252833"/>
          </a:solidFill>
          <a:ln/>
        </p:spPr>
      </p:sp>
      <p:sp>
        <p:nvSpPr>
          <p:cNvPr id="5" name="Text 2"/>
          <p:cNvSpPr/>
          <p:nvPr/>
        </p:nvSpPr>
        <p:spPr>
          <a:xfrm>
            <a:off x="0" y="76474"/>
            <a:ext cx="14630400" cy="779310"/>
          </a:xfrm>
          <a:prstGeom prst="rect">
            <a:avLst/>
          </a:prstGeom>
          <a:noFill/>
          <a:ln/>
        </p:spPr>
        <p:txBody>
          <a:bodyPr wrap="square" rtlCol="0" anchor="t"/>
          <a:lstStyle/>
          <a:p>
            <a:pPr marL="0" indent="0" algn="ctr">
              <a:lnSpc>
                <a:spcPts val="5249"/>
              </a:lnSpc>
              <a:buNone/>
            </a:pPr>
            <a:r>
              <a:rPr lang="en-US" sz="4199" dirty="0">
                <a:solidFill>
                  <a:srgbClr val="6EB9FC"/>
                </a:solidFill>
                <a:latin typeface="Lora" pitchFamily="34" charset="0"/>
                <a:ea typeface="Lora" pitchFamily="34" charset="-122"/>
                <a:cs typeface="Lora" pitchFamily="34" charset="-120"/>
              </a:rPr>
              <a:t>DATA PRE-PROCESSING</a:t>
            </a:r>
            <a:endParaRPr lang="en-US" sz="4199" dirty="0"/>
          </a:p>
        </p:txBody>
      </p:sp>
      <p:sp>
        <p:nvSpPr>
          <p:cNvPr id="9" name="Text 6"/>
          <p:cNvSpPr/>
          <p:nvPr/>
        </p:nvSpPr>
        <p:spPr>
          <a:xfrm>
            <a:off x="165649" y="2616698"/>
            <a:ext cx="4289121" cy="1505606"/>
          </a:xfrm>
          <a:prstGeom prst="rect">
            <a:avLst/>
          </a:prstGeom>
          <a:noFill/>
          <a:ln/>
        </p:spPr>
        <p:txBody>
          <a:bodyPr wrap="square" rtlCol="0" anchor="t"/>
          <a:lstStyle/>
          <a:p>
            <a:pPr marL="0" indent="0">
              <a:lnSpc>
                <a:spcPts val="2687"/>
              </a:lnSpc>
              <a:buNone/>
            </a:pPr>
            <a:r>
              <a:rPr lang="en-US" sz="1680" dirty="0">
                <a:solidFill>
                  <a:srgbClr val="D6E5EF"/>
                </a:solidFill>
                <a:latin typeface="Source Sans Pro" pitchFamily="34" charset="0"/>
                <a:ea typeface="Source Sans Pro" pitchFamily="34" charset="-122"/>
                <a:cs typeface="Source Sans Pro" pitchFamily="34" charset="-120"/>
              </a:rPr>
              <a:t>In data set there are 11 column , but all column are not necessary . So, drop those columns for better performance in further steps.</a:t>
            </a:r>
            <a:endParaRPr lang="en-US" sz="1680" dirty="0"/>
          </a:p>
        </p:txBody>
      </p:sp>
      <p:sp>
        <p:nvSpPr>
          <p:cNvPr id="13" name="Text 10"/>
          <p:cNvSpPr/>
          <p:nvPr/>
        </p:nvSpPr>
        <p:spPr>
          <a:xfrm>
            <a:off x="4594116" y="5425087"/>
            <a:ext cx="4830300" cy="2706977"/>
          </a:xfrm>
          <a:prstGeom prst="rect">
            <a:avLst/>
          </a:prstGeom>
          <a:noFill/>
          <a:ln/>
        </p:spPr>
        <p:txBody>
          <a:bodyPr wrap="square" rtlCol="0" anchor="t"/>
          <a:lstStyle/>
          <a:p>
            <a:pPr marL="285750" indent="-285750">
              <a:buFont typeface="Wingdings" panose="05000000000000000000" pitchFamily="2" charset="2"/>
              <a:buChar char="q"/>
            </a:pPr>
            <a:r>
              <a:rPr lang="en-US" sz="1750" b="0" i="0" dirty="0">
                <a:solidFill>
                  <a:srgbClr val="E6EDF3"/>
                </a:solidFill>
                <a:effectLst/>
                <a:latin typeface="Source Sans Pro" panose="020B0503030403020204" pitchFamily="34" charset="0"/>
                <a:ea typeface="Source Sans Pro" panose="020B0503030403020204" pitchFamily="34" charset="0"/>
              </a:rPr>
              <a:t>Outliers are data points that deviate significantly from the overall pattern of the data.</a:t>
            </a:r>
          </a:p>
          <a:p>
            <a:pPr marL="285750" indent="-285750">
              <a:buFont typeface="Wingdings" panose="05000000000000000000" pitchFamily="2" charset="2"/>
              <a:buChar char="q"/>
            </a:pPr>
            <a:r>
              <a:rPr lang="en-US" sz="1750" dirty="0">
                <a:solidFill>
                  <a:srgbClr val="E6EDF3"/>
                </a:solidFill>
                <a:latin typeface="Source Sans Pro" panose="020B0503030403020204" pitchFamily="34" charset="0"/>
                <a:ea typeface="Source Sans Pro" panose="020B0503030403020204" pitchFamily="34" charset="0"/>
              </a:rPr>
              <a:t>For detection use Z-Score , IQR technique .</a:t>
            </a:r>
          </a:p>
          <a:p>
            <a:pPr marL="285750" indent="-285750">
              <a:buFont typeface="Wingdings" panose="05000000000000000000" pitchFamily="2" charset="2"/>
              <a:buChar char="q"/>
            </a:pPr>
            <a:r>
              <a:rPr lang="en-US" sz="1750" dirty="0">
                <a:solidFill>
                  <a:srgbClr val="E6EDF3"/>
                </a:solidFill>
                <a:latin typeface="Source Sans Pro" panose="020B0503030403020204" pitchFamily="34" charset="0"/>
                <a:ea typeface="Source Sans Pro" panose="020B0503030403020204" pitchFamily="34" charset="0"/>
              </a:rPr>
              <a:t>S</a:t>
            </a:r>
            <a:r>
              <a:rPr lang="en-US" sz="1750" b="0" i="0" dirty="0">
                <a:solidFill>
                  <a:srgbClr val="E6EDF3"/>
                </a:solidFill>
                <a:effectLst/>
                <a:latin typeface="Source Sans Pro" panose="020B0503030403020204" pitchFamily="34" charset="0"/>
                <a:ea typeface="Source Sans Pro" panose="020B0503030403020204" pitchFamily="34" charset="0"/>
              </a:rPr>
              <a:t>hows dates with temperatures corresponding to z-scores below a certain threshold (-3), indicating potential outliers on the colder side.</a:t>
            </a:r>
          </a:p>
          <a:p>
            <a:pPr marL="285750" indent="-285750">
              <a:buFont typeface="Wingdings" panose="05000000000000000000" pitchFamily="2" charset="2"/>
              <a:buChar char="q"/>
            </a:pPr>
            <a:r>
              <a:rPr lang="en-US" sz="1750" b="0" i="0" dirty="0">
                <a:solidFill>
                  <a:srgbClr val="E6EDF3"/>
                </a:solidFill>
                <a:effectLst/>
                <a:latin typeface="Source Sans Pro" panose="020B0503030403020204" pitchFamily="34" charset="0"/>
                <a:ea typeface="Source Sans Pro" panose="020B0503030403020204" pitchFamily="34" charset="0"/>
              </a:rPr>
              <a:t>The table highlights several dates with temperatures falling outside the IQR range, suggesting possible outliers. </a:t>
            </a:r>
            <a:endParaRPr lang="en-US" sz="1750" dirty="0">
              <a:solidFill>
                <a:srgbClr val="E6EDF3"/>
              </a:solidFill>
              <a:latin typeface="Source Sans Pro" panose="020B0503030403020204" pitchFamily="34" charset="0"/>
              <a:ea typeface="Source Sans Pro" panose="020B0503030403020204" pitchFamily="34" charset="0"/>
            </a:endParaRPr>
          </a:p>
        </p:txBody>
      </p:sp>
      <p:sp>
        <p:nvSpPr>
          <p:cNvPr id="14" name="Shape 11"/>
          <p:cNvSpPr/>
          <p:nvPr/>
        </p:nvSpPr>
        <p:spPr>
          <a:xfrm>
            <a:off x="11145155" y="2242820"/>
            <a:ext cx="479941" cy="479941"/>
          </a:xfrm>
          <a:prstGeom prst="roundRect">
            <a:avLst>
              <a:gd name="adj" fmla="val 13334"/>
            </a:avLst>
          </a:prstGeom>
          <a:solidFill>
            <a:srgbClr val="363A4A"/>
          </a:solidFill>
          <a:ln/>
        </p:spPr>
      </p:sp>
      <p:sp>
        <p:nvSpPr>
          <p:cNvPr id="16" name="Text 13"/>
          <p:cNvSpPr/>
          <p:nvPr/>
        </p:nvSpPr>
        <p:spPr>
          <a:xfrm>
            <a:off x="11568708" y="2316162"/>
            <a:ext cx="2343388" cy="333137"/>
          </a:xfrm>
          <a:prstGeom prst="rect">
            <a:avLst/>
          </a:prstGeom>
          <a:noFill/>
          <a:ln/>
        </p:spPr>
        <p:txBody>
          <a:bodyPr wrap="none" rtlCol="0" anchor="t"/>
          <a:lstStyle/>
          <a:p>
            <a:pPr marL="0" indent="0">
              <a:lnSpc>
                <a:spcPts val="2624"/>
              </a:lnSpc>
              <a:buNone/>
            </a:pPr>
            <a:r>
              <a:rPr lang="en-US" sz="2100" dirty="0">
                <a:solidFill>
                  <a:srgbClr val="6EB9FC"/>
                </a:solidFill>
                <a:latin typeface="Lora" pitchFamily="34" charset="0"/>
              </a:rPr>
              <a:t>Handle Missing Values</a:t>
            </a:r>
            <a:endParaRPr lang="en-US" sz="2100" dirty="0"/>
          </a:p>
        </p:txBody>
      </p:sp>
      <p:sp>
        <p:nvSpPr>
          <p:cNvPr id="17" name="Text 14"/>
          <p:cNvSpPr/>
          <p:nvPr/>
        </p:nvSpPr>
        <p:spPr>
          <a:xfrm>
            <a:off x="11292486" y="2661391"/>
            <a:ext cx="3319597" cy="1706761"/>
          </a:xfrm>
          <a:prstGeom prst="rect">
            <a:avLst/>
          </a:prstGeom>
          <a:noFill/>
          <a:ln/>
        </p:spPr>
        <p:txBody>
          <a:bodyPr wrap="square" rtlCol="0" anchor="t"/>
          <a:lstStyle/>
          <a:p>
            <a:pPr marL="0" indent="0">
              <a:lnSpc>
                <a:spcPts val="2687"/>
              </a:lnSpc>
              <a:buNone/>
            </a:pPr>
            <a:r>
              <a:rPr lang="en-US" sz="1750" b="0" i="0" dirty="0">
                <a:solidFill>
                  <a:srgbClr val="E6EDF3"/>
                </a:solidFill>
                <a:effectLst/>
                <a:latin typeface="Source Sans Pro" panose="020B0503030403020204" pitchFamily="34" charset="0"/>
                <a:ea typeface="Source Sans Pro" panose="020B0503030403020204" pitchFamily="34" charset="0"/>
              </a:rPr>
              <a:t>It’s crucial to identify and address missing entries in your surface temperature data before proceeding with model building</a:t>
            </a:r>
            <a:endParaRPr lang="en-US" sz="1750" dirty="0">
              <a:solidFill>
                <a:srgbClr val="E6EDF3"/>
              </a:solidFill>
              <a:latin typeface="Source Sans Pro" panose="020B0503030403020204" pitchFamily="34" charset="0"/>
              <a:ea typeface="Source Sans Pro" panose="020B0503030403020204" pitchFamily="34" charset="0"/>
            </a:endParaRPr>
          </a:p>
        </p:txBody>
      </p:sp>
      <p:sp>
        <p:nvSpPr>
          <p:cNvPr id="4" name="Shape 3">
            <a:extLst>
              <a:ext uri="{FF2B5EF4-FFF2-40B4-BE49-F238E27FC236}">
                <a16:creationId xmlns:a16="http://schemas.microsoft.com/office/drawing/2014/main" id="{4B2B490C-8336-32F0-99EB-9A0A3132E402}"/>
              </a:ext>
            </a:extLst>
          </p:cNvPr>
          <p:cNvSpPr/>
          <p:nvPr/>
        </p:nvSpPr>
        <p:spPr>
          <a:xfrm>
            <a:off x="308001" y="2236748"/>
            <a:ext cx="479941" cy="479941"/>
          </a:xfrm>
          <a:prstGeom prst="roundRect">
            <a:avLst>
              <a:gd name="adj" fmla="val 13334"/>
            </a:avLst>
          </a:prstGeom>
          <a:solidFill>
            <a:srgbClr val="363A4A"/>
          </a:solidFill>
          <a:ln/>
        </p:spPr>
        <p:txBody>
          <a:bodyPr/>
          <a:lstStyle/>
          <a:p>
            <a:endParaRPr lang="en-IN" dirty="0"/>
          </a:p>
        </p:txBody>
      </p:sp>
      <p:sp>
        <p:nvSpPr>
          <p:cNvPr id="19" name="Text 4">
            <a:extLst>
              <a:ext uri="{FF2B5EF4-FFF2-40B4-BE49-F238E27FC236}">
                <a16:creationId xmlns:a16="http://schemas.microsoft.com/office/drawing/2014/main" id="{E5A535D2-3BC7-1693-AE99-759119B852F0}"/>
              </a:ext>
            </a:extLst>
          </p:cNvPr>
          <p:cNvSpPr/>
          <p:nvPr/>
        </p:nvSpPr>
        <p:spPr>
          <a:xfrm>
            <a:off x="489690" y="2276753"/>
            <a:ext cx="116562" cy="399812"/>
          </a:xfrm>
          <a:prstGeom prst="rect">
            <a:avLst/>
          </a:prstGeom>
          <a:noFill/>
          <a:ln/>
        </p:spPr>
        <p:txBody>
          <a:bodyPr wrap="none" rtlCol="0" anchor="t"/>
          <a:lstStyle/>
          <a:p>
            <a:pPr marL="0" indent="0" algn="ctr">
              <a:lnSpc>
                <a:spcPts val="3149"/>
              </a:lnSpc>
              <a:buNone/>
            </a:pPr>
            <a:r>
              <a:rPr lang="en-US" sz="2519" dirty="0">
                <a:solidFill>
                  <a:srgbClr val="6EB9FC"/>
                </a:solidFill>
                <a:latin typeface="Lora" pitchFamily="34" charset="0"/>
                <a:ea typeface="Lora" pitchFamily="34" charset="-122"/>
                <a:cs typeface="Lora" pitchFamily="34" charset="-120"/>
              </a:rPr>
              <a:t>3.1</a:t>
            </a:r>
            <a:endParaRPr lang="en-US" sz="2519" dirty="0"/>
          </a:p>
        </p:txBody>
      </p:sp>
      <p:sp>
        <p:nvSpPr>
          <p:cNvPr id="20" name="Text 5">
            <a:extLst>
              <a:ext uri="{FF2B5EF4-FFF2-40B4-BE49-F238E27FC236}">
                <a16:creationId xmlns:a16="http://schemas.microsoft.com/office/drawing/2014/main" id="{272766DF-6269-0270-F8B1-96424CD3C34F}"/>
              </a:ext>
            </a:extLst>
          </p:cNvPr>
          <p:cNvSpPr/>
          <p:nvPr/>
        </p:nvSpPr>
        <p:spPr>
          <a:xfrm>
            <a:off x="743278" y="2236748"/>
            <a:ext cx="3477032" cy="439817"/>
          </a:xfrm>
          <a:prstGeom prst="rect">
            <a:avLst/>
          </a:prstGeom>
          <a:noFill/>
          <a:ln/>
        </p:spPr>
        <p:txBody>
          <a:bodyPr wrap="square" rtlCol="0" anchor="t"/>
          <a:lstStyle/>
          <a:p>
            <a:pPr marL="0" indent="0">
              <a:lnSpc>
                <a:spcPts val="2624"/>
              </a:lnSpc>
              <a:buNone/>
            </a:pPr>
            <a:r>
              <a:rPr lang="en-US" sz="2100" dirty="0">
                <a:solidFill>
                  <a:srgbClr val="6EB9FC"/>
                </a:solidFill>
                <a:latin typeface="Lora" pitchFamily="34" charset="0"/>
              </a:rPr>
              <a:t>Null Values Check &amp; Drop</a:t>
            </a:r>
            <a:endParaRPr lang="en-US" sz="2100" dirty="0"/>
          </a:p>
        </p:txBody>
      </p:sp>
      <p:sp>
        <p:nvSpPr>
          <p:cNvPr id="21" name="Shape 7">
            <a:extLst>
              <a:ext uri="{FF2B5EF4-FFF2-40B4-BE49-F238E27FC236}">
                <a16:creationId xmlns:a16="http://schemas.microsoft.com/office/drawing/2014/main" id="{19EDF97E-B9CE-BDAF-074F-3987327455F0}"/>
              </a:ext>
            </a:extLst>
          </p:cNvPr>
          <p:cNvSpPr/>
          <p:nvPr/>
        </p:nvSpPr>
        <p:spPr>
          <a:xfrm>
            <a:off x="6024811" y="5101876"/>
            <a:ext cx="479941" cy="479941"/>
          </a:xfrm>
          <a:prstGeom prst="roundRect">
            <a:avLst>
              <a:gd name="adj" fmla="val 13334"/>
            </a:avLst>
          </a:prstGeom>
          <a:solidFill>
            <a:srgbClr val="363A4A"/>
          </a:solidFill>
          <a:ln/>
        </p:spPr>
      </p:sp>
      <p:sp>
        <p:nvSpPr>
          <p:cNvPr id="22" name="Text 8">
            <a:extLst>
              <a:ext uri="{FF2B5EF4-FFF2-40B4-BE49-F238E27FC236}">
                <a16:creationId xmlns:a16="http://schemas.microsoft.com/office/drawing/2014/main" id="{997D805A-7F96-8228-3F6F-C46BF65904EB}"/>
              </a:ext>
            </a:extLst>
          </p:cNvPr>
          <p:cNvSpPr/>
          <p:nvPr/>
        </p:nvSpPr>
        <p:spPr>
          <a:xfrm>
            <a:off x="5954734" y="5095927"/>
            <a:ext cx="171807" cy="399812"/>
          </a:xfrm>
          <a:prstGeom prst="rect">
            <a:avLst/>
          </a:prstGeom>
          <a:noFill/>
          <a:ln/>
        </p:spPr>
        <p:txBody>
          <a:bodyPr wrap="none" rtlCol="0" anchor="t"/>
          <a:lstStyle/>
          <a:p>
            <a:pPr marL="0" indent="0">
              <a:lnSpc>
                <a:spcPts val="3149"/>
              </a:lnSpc>
              <a:buNone/>
            </a:pPr>
            <a:r>
              <a:rPr lang="en-US" sz="2519" dirty="0">
                <a:solidFill>
                  <a:srgbClr val="6EB9FC"/>
                </a:solidFill>
                <a:latin typeface="Lora" pitchFamily="34" charset="0"/>
                <a:ea typeface="Lora" pitchFamily="34" charset="-122"/>
                <a:cs typeface="Lora" pitchFamily="34" charset="-120"/>
              </a:rPr>
              <a:t>3.2</a:t>
            </a:r>
            <a:endParaRPr lang="en-US" sz="2519" dirty="0"/>
          </a:p>
        </p:txBody>
      </p:sp>
      <p:sp>
        <p:nvSpPr>
          <p:cNvPr id="23" name="Text 9">
            <a:extLst>
              <a:ext uri="{FF2B5EF4-FFF2-40B4-BE49-F238E27FC236}">
                <a16:creationId xmlns:a16="http://schemas.microsoft.com/office/drawing/2014/main" id="{2D3B53BD-B4A4-5429-95F0-102B3B1B1387}"/>
              </a:ext>
            </a:extLst>
          </p:cNvPr>
          <p:cNvSpPr/>
          <p:nvPr/>
        </p:nvSpPr>
        <p:spPr>
          <a:xfrm>
            <a:off x="6458680" y="5129264"/>
            <a:ext cx="2343388" cy="467082"/>
          </a:xfrm>
          <a:prstGeom prst="rect">
            <a:avLst/>
          </a:prstGeom>
          <a:noFill/>
          <a:ln/>
        </p:spPr>
        <p:txBody>
          <a:bodyPr wrap="square" rtlCol="0" anchor="t"/>
          <a:lstStyle/>
          <a:p>
            <a:pPr marL="0" indent="0">
              <a:lnSpc>
                <a:spcPts val="2624"/>
              </a:lnSpc>
              <a:buNone/>
            </a:pPr>
            <a:r>
              <a:rPr lang="en-US" sz="2100" dirty="0">
                <a:solidFill>
                  <a:srgbClr val="6EB9FC"/>
                </a:solidFill>
                <a:latin typeface="Lora" pitchFamily="34" charset="0"/>
              </a:rPr>
              <a:t>Set Outliers</a:t>
            </a:r>
            <a:endParaRPr lang="en-US" sz="2100" dirty="0"/>
          </a:p>
        </p:txBody>
      </p:sp>
      <p:sp>
        <p:nvSpPr>
          <p:cNvPr id="24" name="Text 12">
            <a:extLst>
              <a:ext uri="{FF2B5EF4-FFF2-40B4-BE49-F238E27FC236}">
                <a16:creationId xmlns:a16="http://schemas.microsoft.com/office/drawing/2014/main" id="{661C7E0C-95A2-E1F5-387C-8825DB30880B}"/>
              </a:ext>
            </a:extLst>
          </p:cNvPr>
          <p:cNvSpPr/>
          <p:nvPr/>
        </p:nvSpPr>
        <p:spPr>
          <a:xfrm>
            <a:off x="11296007" y="2276753"/>
            <a:ext cx="178237" cy="399812"/>
          </a:xfrm>
          <a:prstGeom prst="rect">
            <a:avLst/>
          </a:prstGeom>
          <a:noFill/>
          <a:ln/>
        </p:spPr>
        <p:txBody>
          <a:bodyPr wrap="none" rtlCol="0" anchor="t"/>
          <a:lstStyle/>
          <a:p>
            <a:pPr marL="0" indent="0" algn="ctr">
              <a:lnSpc>
                <a:spcPts val="3149"/>
              </a:lnSpc>
              <a:buNone/>
            </a:pPr>
            <a:r>
              <a:rPr lang="en-US" sz="2519" dirty="0">
                <a:solidFill>
                  <a:srgbClr val="6EB9FC"/>
                </a:solidFill>
                <a:latin typeface="Lora" pitchFamily="34" charset="0"/>
                <a:ea typeface="Lora" pitchFamily="34" charset="-122"/>
                <a:cs typeface="Lora" pitchFamily="34" charset="-120"/>
              </a:rPr>
              <a:t>3.3</a:t>
            </a:r>
            <a:endParaRPr lang="en-US" sz="2519" dirty="0"/>
          </a:p>
        </p:txBody>
      </p:sp>
      <p:pic>
        <p:nvPicPr>
          <p:cNvPr id="26" name="Picture 25">
            <a:extLst>
              <a:ext uri="{FF2B5EF4-FFF2-40B4-BE49-F238E27FC236}">
                <a16:creationId xmlns:a16="http://schemas.microsoft.com/office/drawing/2014/main" id="{9529540A-C0BB-FF99-45F9-2281070C4F1E}"/>
              </a:ext>
            </a:extLst>
          </p:cNvPr>
          <p:cNvPicPr>
            <a:picLocks noChangeAspect="1"/>
          </p:cNvPicPr>
          <p:nvPr/>
        </p:nvPicPr>
        <p:blipFill rotWithShape="1">
          <a:blip r:embed="rId3"/>
          <a:srcRect l="7601" r="-1"/>
          <a:stretch/>
        </p:blipFill>
        <p:spPr>
          <a:xfrm>
            <a:off x="-44345" y="4560277"/>
            <a:ext cx="4578723" cy="3695829"/>
          </a:xfrm>
          <a:prstGeom prst="rect">
            <a:avLst/>
          </a:prstGeom>
          <a:ln>
            <a:noFill/>
          </a:ln>
          <a:effectLst>
            <a:softEdge rad="112500"/>
          </a:effectLst>
        </p:spPr>
      </p:pic>
      <p:pic>
        <p:nvPicPr>
          <p:cNvPr id="28" name="Picture 27">
            <a:extLst>
              <a:ext uri="{FF2B5EF4-FFF2-40B4-BE49-F238E27FC236}">
                <a16:creationId xmlns:a16="http://schemas.microsoft.com/office/drawing/2014/main" id="{81DD6C0E-F015-5335-F558-A6BE083232DF}"/>
              </a:ext>
            </a:extLst>
          </p:cNvPr>
          <p:cNvPicPr>
            <a:picLocks noChangeAspect="1"/>
          </p:cNvPicPr>
          <p:nvPr/>
        </p:nvPicPr>
        <p:blipFill rotWithShape="1">
          <a:blip r:embed="rId4"/>
          <a:srcRect l="6845"/>
          <a:stretch/>
        </p:blipFill>
        <p:spPr>
          <a:xfrm>
            <a:off x="4134079" y="729119"/>
            <a:ext cx="7009316" cy="4384405"/>
          </a:xfrm>
          <a:prstGeom prst="rect">
            <a:avLst/>
          </a:prstGeom>
          <a:ln>
            <a:noFill/>
          </a:ln>
          <a:effectLst>
            <a:softEdge rad="112500"/>
          </a:effectLst>
        </p:spPr>
      </p:pic>
      <p:pic>
        <p:nvPicPr>
          <p:cNvPr id="30" name="Picture 29">
            <a:extLst>
              <a:ext uri="{FF2B5EF4-FFF2-40B4-BE49-F238E27FC236}">
                <a16:creationId xmlns:a16="http://schemas.microsoft.com/office/drawing/2014/main" id="{C93A8950-86B6-56E9-9C23-8F0AB58F885A}"/>
              </a:ext>
            </a:extLst>
          </p:cNvPr>
          <p:cNvPicPr>
            <a:picLocks noChangeAspect="1"/>
          </p:cNvPicPr>
          <p:nvPr/>
        </p:nvPicPr>
        <p:blipFill rotWithShape="1">
          <a:blip r:embed="rId5"/>
          <a:srcRect l="10092" r="37738"/>
          <a:stretch/>
        </p:blipFill>
        <p:spPr>
          <a:xfrm>
            <a:off x="9484154" y="5425087"/>
            <a:ext cx="5146246" cy="2804513"/>
          </a:xfrm>
          <a:prstGeom prst="rect">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52833">
              <a:alpha val="80000"/>
            </a:srgbClr>
          </a:solidFill>
          <a:ln/>
        </p:spPr>
      </p:sp>
      <p:sp>
        <p:nvSpPr>
          <p:cNvPr id="6" name="Text 3"/>
          <p:cNvSpPr/>
          <p:nvPr/>
        </p:nvSpPr>
        <p:spPr>
          <a:xfrm>
            <a:off x="0" y="91441"/>
            <a:ext cx="14630400" cy="822960"/>
          </a:xfrm>
          <a:prstGeom prst="rect">
            <a:avLst/>
          </a:prstGeom>
          <a:noFill/>
          <a:ln/>
        </p:spPr>
        <p:txBody>
          <a:bodyPr wrap="square" rtlCol="0" anchor="t"/>
          <a:lstStyle/>
          <a:p>
            <a:pPr marL="0" indent="0" algn="ctr">
              <a:lnSpc>
                <a:spcPts val="5468"/>
              </a:lnSpc>
              <a:buNone/>
            </a:pPr>
            <a:r>
              <a:rPr lang="en-US" sz="4374" dirty="0">
                <a:solidFill>
                  <a:srgbClr val="6EB9FC"/>
                </a:solidFill>
                <a:latin typeface="Lora" pitchFamily="34" charset="0"/>
                <a:ea typeface="Lora" pitchFamily="34" charset="-122"/>
                <a:cs typeface="Lora" pitchFamily="34" charset="-120"/>
              </a:rPr>
              <a:t>DATA VISUALIZATION</a:t>
            </a:r>
            <a:endParaRPr lang="en-US" sz="4374" dirty="0"/>
          </a:p>
        </p:txBody>
      </p:sp>
      <p:sp>
        <p:nvSpPr>
          <p:cNvPr id="17" name="Text 6">
            <a:extLst>
              <a:ext uri="{FF2B5EF4-FFF2-40B4-BE49-F238E27FC236}">
                <a16:creationId xmlns:a16="http://schemas.microsoft.com/office/drawing/2014/main" id="{3C90DD5C-FFF0-7096-C2D2-A61B6AFDC189}"/>
              </a:ext>
            </a:extLst>
          </p:cNvPr>
          <p:cNvSpPr/>
          <p:nvPr/>
        </p:nvSpPr>
        <p:spPr>
          <a:xfrm>
            <a:off x="132159" y="915688"/>
            <a:ext cx="14406801" cy="822960"/>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To conduct Exploratory Data Analysis (EDA) on temperature data, we can use various visualization techniques such as line plots, histograms, and box plots to understand the distribution, patterns, anomalies, trends, and seasonality in the data.</a:t>
            </a:r>
            <a:endParaRPr lang="en-US" sz="1750" dirty="0"/>
          </a:p>
        </p:txBody>
      </p:sp>
      <p:pic>
        <p:nvPicPr>
          <p:cNvPr id="1026" name="Picture 2">
            <a:extLst>
              <a:ext uri="{FF2B5EF4-FFF2-40B4-BE49-F238E27FC236}">
                <a16:creationId xmlns:a16="http://schemas.microsoft.com/office/drawing/2014/main" id="{4545CE91-241C-FDA5-0FA9-28BA06D853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438" y="2013204"/>
            <a:ext cx="4126176" cy="418523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7D87423-75F7-DA83-346A-3709697C4D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8711" y="2043567"/>
            <a:ext cx="4293451" cy="414795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3C08CDF-E5B5-3BE5-4062-63C68EFDA1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92470" y="2145449"/>
            <a:ext cx="4527622" cy="393019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9" name="Shape 4">
            <a:extLst>
              <a:ext uri="{FF2B5EF4-FFF2-40B4-BE49-F238E27FC236}">
                <a16:creationId xmlns:a16="http://schemas.microsoft.com/office/drawing/2014/main" id="{3391D994-02D3-ADFD-4B3E-A95ED764B568}"/>
              </a:ext>
            </a:extLst>
          </p:cNvPr>
          <p:cNvSpPr/>
          <p:nvPr/>
        </p:nvSpPr>
        <p:spPr>
          <a:xfrm>
            <a:off x="606622" y="6543335"/>
            <a:ext cx="3707470" cy="1229065"/>
          </a:xfrm>
          <a:prstGeom prst="roundRect">
            <a:avLst>
              <a:gd name="adj" fmla="val 2475"/>
            </a:avLst>
          </a:prstGeom>
          <a:solidFill>
            <a:srgbClr val="363A4A"/>
          </a:solidFill>
          <a:ln/>
        </p:spPr>
        <p:txBody>
          <a:bodyPr/>
          <a:lstStyle/>
          <a:p>
            <a:r>
              <a:rPr lang="en-US" sz="1750">
                <a:solidFill>
                  <a:srgbClr val="E6EDF3"/>
                </a:solidFill>
                <a:latin typeface="Source Sans Pro" panose="020B0503030403020204" pitchFamily="34" charset="0"/>
                <a:ea typeface="Source Sans Pro" panose="020B0503030403020204" pitchFamily="34" charset="0"/>
              </a:rPr>
              <a:t>Box plots can provide insights into the central tendency and variability of temperature data and help detect outliers</a:t>
            </a:r>
            <a:endParaRPr lang="en-IN" sz="1750" dirty="0">
              <a:solidFill>
                <a:srgbClr val="E6EDF3"/>
              </a:solidFill>
              <a:latin typeface="Source Sans Pro" panose="020B0503030403020204" pitchFamily="34" charset="0"/>
              <a:ea typeface="Source Sans Pro" panose="020B0503030403020204" pitchFamily="34" charset="0"/>
            </a:endParaRPr>
          </a:p>
        </p:txBody>
      </p:sp>
      <p:sp>
        <p:nvSpPr>
          <p:cNvPr id="20" name="Shape 4">
            <a:extLst>
              <a:ext uri="{FF2B5EF4-FFF2-40B4-BE49-F238E27FC236}">
                <a16:creationId xmlns:a16="http://schemas.microsoft.com/office/drawing/2014/main" id="{6AFA345F-BD38-A1A5-206E-9172E4593E29}"/>
              </a:ext>
            </a:extLst>
          </p:cNvPr>
          <p:cNvSpPr/>
          <p:nvPr/>
        </p:nvSpPr>
        <p:spPr>
          <a:xfrm>
            <a:off x="10316308" y="6465318"/>
            <a:ext cx="3707470" cy="1529821"/>
          </a:xfrm>
          <a:prstGeom prst="roundRect">
            <a:avLst>
              <a:gd name="adj" fmla="val 2475"/>
            </a:avLst>
          </a:prstGeom>
          <a:solidFill>
            <a:srgbClr val="363A4A"/>
          </a:solidFill>
          <a:ln/>
        </p:spPr>
        <p:txBody>
          <a:bodyPr/>
          <a:lstStyle/>
          <a:p>
            <a:r>
              <a:rPr lang="en-US" sz="1750" dirty="0">
                <a:solidFill>
                  <a:srgbClr val="E6EDF3"/>
                </a:solidFill>
                <a:latin typeface="Source Sans Pro" panose="020B0503030403020204" pitchFamily="34" charset="0"/>
                <a:ea typeface="Source Sans Pro" panose="020B0503030403020204" pitchFamily="34" charset="0"/>
              </a:rPr>
              <a:t>It displays individual data points as dots on a two-dimensional plane. Scatter plots are useful for identifying patterns, trends, correlations, and outliers in the data.</a:t>
            </a:r>
            <a:endParaRPr lang="en-IN" sz="1750" dirty="0">
              <a:solidFill>
                <a:srgbClr val="E6EDF3"/>
              </a:solidFill>
              <a:latin typeface="Source Sans Pro" panose="020B0503030403020204" pitchFamily="34" charset="0"/>
              <a:ea typeface="Source Sans Pro" panose="020B0503030403020204" pitchFamily="34" charset="0"/>
            </a:endParaRPr>
          </a:p>
        </p:txBody>
      </p:sp>
      <p:sp>
        <p:nvSpPr>
          <p:cNvPr id="21" name="Shape 4">
            <a:extLst>
              <a:ext uri="{FF2B5EF4-FFF2-40B4-BE49-F238E27FC236}">
                <a16:creationId xmlns:a16="http://schemas.microsoft.com/office/drawing/2014/main" id="{1BC33AD3-AF5F-54EA-A079-00E490A58D8F}"/>
              </a:ext>
            </a:extLst>
          </p:cNvPr>
          <p:cNvSpPr/>
          <p:nvPr/>
        </p:nvSpPr>
        <p:spPr>
          <a:xfrm>
            <a:off x="5281701" y="6539045"/>
            <a:ext cx="3707470" cy="1229065"/>
          </a:xfrm>
          <a:prstGeom prst="roundRect">
            <a:avLst>
              <a:gd name="adj" fmla="val 2475"/>
            </a:avLst>
          </a:prstGeom>
          <a:solidFill>
            <a:srgbClr val="363A4A"/>
          </a:solidFill>
          <a:ln/>
        </p:spPr>
        <p:txBody>
          <a:bodyPr/>
          <a:lstStyle/>
          <a:p>
            <a:r>
              <a:rPr lang="en-US" sz="1750" dirty="0">
                <a:solidFill>
                  <a:srgbClr val="E6EDF3"/>
                </a:solidFill>
                <a:latin typeface="Source Sans Pro" panose="020B0503030403020204" pitchFamily="34" charset="0"/>
                <a:ea typeface="Source Sans Pro" panose="020B0503030403020204" pitchFamily="34" charset="0"/>
              </a:rPr>
              <a:t>Histograms can show us the distribution of temperature values and help identify any outliers or unusual patterns.</a:t>
            </a:r>
            <a:endParaRPr lang="en-IN" sz="1750" dirty="0">
              <a:solidFill>
                <a:srgbClr val="E6EDF3"/>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5997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52833">
              <a:alpha val="80000"/>
            </a:srgbClr>
          </a:solidFill>
          <a:ln/>
        </p:spPr>
      </p:sp>
      <p:sp>
        <p:nvSpPr>
          <p:cNvPr id="6" name="Text 3"/>
          <p:cNvSpPr/>
          <p:nvPr/>
        </p:nvSpPr>
        <p:spPr>
          <a:xfrm>
            <a:off x="0" y="91441"/>
            <a:ext cx="14630400" cy="822960"/>
          </a:xfrm>
          <a:prstGeom prst="rect">
            <a:avLst/>
          </a:prstGeom>
          <a:noFill/>
          <a:ln/>
        </p:spPr>
        <p:txBody>
          <a:bodyPr wrap="square" rtlCol="0" anchor="t"/>
          <a:lstStyle/>
          <a:p>
            <a:pPr marL="0" indent="0" algn="ctr">
              <a:lnSpc>
                <a:spcPts val="5468"/>
              </a:lnSpc>
              <a:buNone/>
            </a:pPr>
            <a:r>
              <a:rPr lang="en-US" sz="4374" dirty="0">
                <a:solidFill>
                  <a:srgbClr val="6EB9FC"/>
                </a:solidFill>
                <a:latin typeface="Lora" pitchFamily="34" charset="0"/>
                <a:ea typeface="Lora" pitchFamily="34" charset="-122"/>
                <a:cs typeface="Lora" pitchFamily="34" charset="-120"/>
              </a:rPr>
              <a:t>DATA VISUALIZATION</a:t>
            </a:r>
            <a:endParaRPr lang="en-US" sz="4374" dirty="0"/>
          </a:p>
        </p:txBody>
      </p:sp>
      <p:pic>
        <p:nvPicPr>
          <p:cNvPr id="2050" name="Picture 2">
            <a:extLst>
              <a:ext uri="{FF2B5EF4-FFF2-40B4-BE49-F238E27FC236}">
                <a16:creationId xmlns:a16="http://schemas.microsoft.com/office/drawing/2014/main" id="{187D662E-615E-5533-8E3B-E5FA63FA4A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7811" y="4366585"/>
            <a:ext cx="8417169" cy="376545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42611A5-268D-FD01-1A28-A17E84AD67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7809" y="890119"/>
            <a:ext cx="8417169" cy="337890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9" name="Shape 4">
            <a:extLst>
              <a:ext uri="{FF2B5EF4-FFF2-40B4-BE49-F238E27FC236}">
                <a16:creationId xmlns:a16="http://schemas.microsoft.com/office/drawing/2014/main" id="{140C5CDD-5500-220F-A118-DF580999DF67}"/>
              </a:ext>
            </a:extLst>
          </p:cNvPr>
          <p:cNvSpPr/>
          <p:nvPr/>
        </p:nvSpPr>
        <p:spPr>
          <a:xfrm>
            <a:off x="10085629" y="4859952"/>
            <a:ext cx="3163014" cy="2693551"/>
          </a:xfrm>
          <a:prstGeom prst="roundRect">
            <a:avLst>
              <a:gd name="adj" fmla="val 2475"/>
            </a:avLst>
          </a:prstGeom>
          <a:solidFill>
            <a:srgbClr val="363A4A"/>
          </a:solidFill>
          <a:ln/>
        </p:spPr>
        <p:txBody>
          <a:bodyPr/>
          <a:lstStyle/>
          <a:p>
            <a:endParaRPr lang="en-IN" sz="1750" dirty="0">
              <a:solidFill>
                <a:srgbClr val="E6EDF3"/>
              </a:solidFill>
              <a:latin typeface="Source Sans Pro" panose="020B0503030403020204" pitchFamily="34" charset="0"/>
              <a:ea typeface="Source Sans Pro" panose="020B0503030403020204" pitchFamily="34" charset="0"/>
            </a:endParaRPr>
          </a:p>
        </p:txBody>
      </p:sp>
      <p:sp>
        <p:nvSpPr>
          <p:cNvPr id="11" name="Text 5">
            <a:extLst>
              <a:ext uri="{FF2B5EF4-FFF2-40B4-BE49-F238E27FC236}">
                <a16:creationId xmlns:a16="http://schemas.microsoft.com/office/drawing/2014/main" id="{E7FC9AA8-0FF6-9B89-815F-8DBC54D1E211}"/>
              </a:ext>
            </a:extLst>
          </p:cNvPr>
          <p:cNvSpPr/>
          <p:nvPr/>
        </p:nvSpPr>
        <p:spPr>
          <a:xfrm>
            <a:off x="10284344" y="5011781"/>
            <a:ext cx="3079959" cy="694373"/>
          </a:xfrm>
          <a:prstGeom prst="rect">
            <a:avLst/>
          </a:prstGeom>
          <a:noFill/>
          <a:ln/>
        </p:spPr>
        <p:txBody>
          <a:bodyPr wrap="square" rtlCol="0" anchor="t"/>
          <a:lstStyle/>
          <a:p>
            <a:pPr marL="0" indent="0">
              <a:lnSpc>
                <a:spcPts val="2734"/>
              </a:lnSpc>
              <a:buNone/>
            </a:pPr>
            <a:r>
              <a:rPr lang="en-US" sz="2187" dirty="0">
                <a:solidFill>
                  <a:srgbClr val="6EB9FC"/>
                </a:solidFill>
                <a:latin typeface="Lora" pitchFamily="34" charset="0"/>
              </a:rPr>
              <a:t>Surface Temperature Moving Average</a:t>
            </a:r>
            <a:endParaRPr lang="en-US" sz="2187" dirty="0"/>
          </a:p>
        </p:txBody>
      </p:sp>
      <p:sp>
        <p:nvSpPr>
          <p:cNvPr id="12" name="Text 6">
            <a:extLst>
              <a:ext uri="{FF2B5EF4-FFF2-40B4-BE49-F238E27FC236}">
                <a16:creationId xmlns:a16="http://schemas.microsoft.com/office/drawing/2014/main" id="{F961DE7B-E085-EA02-DF48-9360F6B9F9A7}"/>
              </a:ext>
            </a:extLst>
          </p:cNvPr>
          <p:cNvSpPr/>
          <p:nvPr/>
        </p:nvSpPr>
        <p:spPr>
          <a:xfrm>
            <a:off x="10284344" y="5839384"/>
            <a:ext cx="2718673" cy="1066205"/>
          </a:xfrm>
          <a:prstGeom prst="rect">
            <a:avLst/>
          </a:prstGeom>
          <a:noFill/>
          <a:ln/>
        </p:spPr>
        <p:txBody>
          <a:bodyPr wrap="square" rtlCol="0" anchor="t"/>
          <a:lstStyle/>
          <a:p>
            <a:r>
              <a:rPr lang="en-US" sz="1750" dirty="0">
                <a:solidFill>
                  <a:srgbClr val="E6EDF3"/>
                </a:solidFill>
                <a:latin typeface="Source Sans Pro" panose="020B0503030403020204" pitchFamily="34" charset="0"/>
                <a:ea typeface="Source Sans Pro" panose="020B0503030403020204" pitchFamily="34" charset="0"/>
              </a:rPr>
              <a:t>We can observe a significant increase in temperature between the years 2014 and 2019 in this graph.</a:t>
            </a:r>
            <a:endParaRPr lang="en-IN" sz="1750" dirty="0">
              <a:solidFill>
                <a:srgbClr val="E6EDF3"/>
              </a:solidFill>
              <a:latin typeface="Source Sans Pro" panose="020B0503030403020204" pitchFamily="34" charset="0"/>
              <a:ea typeface="Source Sans Pro" panose="020B0503030403020204" pitchFamily="34" charset="0"/>
            </a:endParaRPr>
          </a:p>
        </p:txBody>
      </p:sp>
      <p:sp>
        <p:nvSpPr>
          <p:cNvPr id="16" name="Shape 4">
            <a:extLst>
              <a:ext uri="{FF2B5EF4-FFF2-40B4-BE49-F238E27FC236}">
                <a16:creationId xmlns:a16="http://schemas.microsoft.com/office/drawing/2014/main" id="{7FA92174-6229-839C-1631-FE6B5DE24C74}"/>
              </a:ext>
            </a:extLst>
          </p:cNvPr>
          <p:cNvSpPr/>
          <p:nvPr/>
        </p:nvSpPr>
        <p:spPr>
          <a:xfrm>
            <a:off x="10120799" y="1178903"/>
            <a:ext cx="3163014" cy="2693551"/>
          </a:xfrm>
          <a:prstGeom prst="roundRect">
            <a:avLst>
              <a:gd name="adj" fmla="val 2475"/>
            </a:avLst>
          </a:prstGeom>
          <a:solidFill>
            <a:srgbClr val="363A4A"/>
          </a:solidFill>
          <a:ln/>
        </p:spPr>
        <p:txBody>
          <a:bodyPr/>
          <a:lstStyle/>
          <a:p>
            <a:endParaRPr lang="en-IN" sz="1750" dirty="0">
              <a:solidFill>
                <a:srgbClr val="E6EDF3"/>
              </a:solidFill>
              <a:latin typeface="Source Sans Pro" panose="020B0503030403020204" pitchFamily="34" charset="0"/>
              <a:ea typeface="Source Sans Pro" panose="020B0503030403020204" pitchFamily="34" charset="0"/>
            </a:endParaRPr>
          </a:p>
        </p:txBody>
      </p:sp>
      <p:sp>
        <p:nvSpPr>
          <p:cNvPr id="18" name="Text 5">
            <a:extLst>
              <a:ext uri="{FF2B5EF4-FFF2-40B4-BE49-F238E27FC236}">
                <a16:creationId xmlns:a16="http://schemas.microsoft.com/office/drawing/2014/main" id="{E7E45882-06F5-E68F-B3DA-37969A659A65}"/>
              </a:ext>
            </a:extLst>
          </p:cNvPr>
          <p:cNvSpPr/>
          <p:nvPr/>
        </p:nvSpPr>
        <p:spPr>
          <a:xfrm>
            <a:off x="10319514" y="1330732"/>
            <a:ext cx="2929129" cy="694373"/>
          </a:xfrm>
          <a:prstGeom prst="rect">
            <a:avLst/>
          </a:prstGeom>
          <a:noFill/>
          <a:ln/>
        </p:spPr>
        <p:txBody>
          <a:bodyPr wrap="square" rtlCol="0" anchor="t"/>
          <a:lstStyle/>
          <a:p>
            <a:pPr marL="0" indent="0">
              <a:lnSpc>
                <a:spcPts val="2734"/>
              </a:lnSpc>
              <a:buNone/>
            </a:pPr>
            <a:r>
              <a:rPr lang="en-US" sz="2187" dirty="0">
                <a:solidFill>
                  <a:srgbClr val="6EB9FC"/>
                </a:solidFill>
                <a:latin typeface="Lora" pitchFamily="34" charset="0"/>
              </a:rPr>
              <a:t>Monthly Average Temperature</a:t>
            </a:r>
            <a:endParaRPr lang="en-US" sz="2187" dirty="0"/>
          </a:p>
        </p:txBody>
      </p:sp>
      <p:sp>
        <p:nvSpPr>
          <p:cNvPr id="19" name="Text 6">
            <a:extLst>
              <a:ext uri="{FF2B5EF4-FFF2-40B4-BE49-F238E27FC236}">
                <a16:creationId xmlns:a16="http://schemas.microsoft.com/office/drawing/2014/main" id="{6634D1AF-7047-AC7C-2D69-5B09D222743F}"/>
              </a:ext>
            </a:extLst>
          </p:cNvPr>
          <p:cNvSpPr/>
          <p:nvPr/>
        </p:nvSpPr>
        <p:spPr>
          <a:xfrm>
            <a:off x="10319514" y="2158335"/>
            <a:ext cx="2718673" cy="1066205"/>
          </a:xfrm>
          <a:prstGeom prst="rect">
            <a:avLst/>
          </a:prstGeom>
          <a:noFill/>
          <a:ln/>
        </p:spPr>
        <p:txBody>
          <a:bodyPr wrap="square" rtlCol="0" anchor="t"/>
          <a:lstStyle/>
          <a:p>
            <a:r>
              <a:rPr lang="en-US" sz="1750" dirty="0">
                <a:solidFill>
                  <a:srgbClr val="E6EDF3"/>
                </a:solidFill>
                <a:latin typeface="Source Sans Pro" panose="020B0503030403020204" pitchFamily="34" charset="0"/>
                <a:ea typeface="Source Sans Pro" panose="020B0503030403020204" pitchFamily="34" charset="0"/>
              </a:rPr>
              <a:t>From this graph, we can infer that the temperature ranges between 20°C and 32°C.</a:t>
            </a:r>
            <a:endParaRPr lang="en-IN" sz="1750" dirty="0">
              <a:solidFill>
                <a:srgbClr val="E6EDF3"/>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990182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52833">
              <a:alpha val="80000"/>
            </a:srgbClr>
          </a:solidFill>
          <a:ln/>
        </p:spPr>
      </p:sp>
      <p:sp>
        <p:nvSpPr>
          <p:cNvPr id="6" name="Text 3"/>
          <p:cNvSpPr/>
          <p:nvPr/>
        </p:nvSpPr>
        <p:spPr>
          <a:xfrm>
            <a:off x="0" y="91441"/>
            <a:ext cx="14630400" cy="822960"/>
          </a:xfrm>
          <a:prstGeom prst="rect">
            <a:avLst/>
          </a:prstGeom>
          <a:noFill/>
          <a:ln/>
        </p:spPr>
        <p:txBody>
          <a:bodyPr wrap="square" rtlCol="0" anchor="t"/>
          <a:lstStyle/>
          <a:p>
            <a:pPr marL="0" indent="0" algn="ctr">
              <a:lnSpc>
                <a:spcPts val="5468"/>
              </a:lnSpc>
              <a:buNone/>
            </a:pPr>
            <a:r>
              <a:rPr lang="en-US" sz="4374" dirty="0">
                <a:solidFill>
                  <a:srgbClr val="6EB9FC"/>
                </a:solidFill>
                <a:latin typeface="Lora" pitchFamily="34" charset="0"/>
                <a:ea typeface="Lora" pitchFamily="34" charset="-122"/>
                <a:cs typeface="Lora" pitchFamily="34" charset="-120"/>
              </a:rPr>
              <a:t>STATIONARITY CHECK</a:t>
            </a:r>
            <a:endParaRPr lang="en-US" sz="4374" dirty="0"/>
          </a:p>
        </p:txBody>
      </p:sp>
      <p:sp>
        <p:nvSpPr>
          <p:cNvPr id="7" name="Shape 4"/>
          <p:cNvSpPr/>
          <p:nvPr/>
        </p:nvSpPr>
        <p:spPr>
          <a:xfrm>
            <a:off x="62388" y="2222258"/>
            <a:ext cx="7030073" cy="1808986"/>
          </a:xfrm>
          <a:prstGeom prst="roundRect">
            <a:avLst>
              <a:gd name="adj" fmla="val 2475"/>
            </a:avLst>
          </a:prstGeom>
          <a:solidFill>
            <a:srgbClr val="363A4A"/>
          </a:solidFill>
          <a:ln/>
        </p:spPr>
      </p:sp>
      <p:sp>
        <p:nvSpPr>
          <p:cNvPr id="8" name="Text 5"/>
          <p:cNvSpPr/>
          <p:nvPr/>
        </p:nvSpPr>
        <p:spPr>
          <a:xfrm>
            <a:off x="59836" y="2268583"/>
            <a:ext cx="7030073" cy="466527"/>
          </a:xfrm>
          <a:prstGeom prst="rect">
            <a:avLst/>
          </a:prstGeom>
          <a:noFill/>
          <a:ln/>
        </p:spPr>
        <p:txBody>
          <a:bodyPr wrap="square" rtlCol="0" anchor="t"/>
          <a:lstStyle/>
          <a:p>
            <a:pPr marL="0" indent="0" algn="ctr">
              <a:lnSpc>
                <a:spcPts val="2687"/>
              </a:lnSpc>
              <a:buNone/>
            </a:pPr>
            <a:r>
              <a:rPr lang="en-IN" sz="2200" i="0" u="none" strike="noStrike" dirty="0">
                <a:solidFill>
                  <a:srgbClr val="6EB9FC"/>
                </a:solidFill>
                <a:effectLst/>
                <a:latin typeface="Lora" pitchFamily="2" charset="0"/>
                <a:ea typeface="Source Sans Pro" panose="020B0503030403020204" pitchFamily="34" charset="0"/>
              </a:rPr>
              <a:t>Augmented Dickey-Fuller (ADF) Test</a:t>
            </a:r>
            <a:endParaRPr lang="en-US" sz="2200" dirty="0">
              <a:solidFill>
                <a:srgbClr val="6EB9FC"/>
              </a:solidFill>
              <a:latin typeface="Lora" pitchFamily="2" charset="0"/>
              <a:ea typeface="Source Sans Pro" panose="020B0503030403020204" pitchFamily="34" charset="0"/>
            </a:endParaRPr>
          </a:p>
        </p:txBody>
      </p:sp>
      <p:sp>
        <p:nvSpPr>
          <p:cNvPr id="9" name="Text 6"/>
          <p:cNvSpPr/>
          <p:nvPr/>
        </p:nvSpPr>
        <p:spPr>
          <a:xfrm>
            <a:off x="132159" y="2615543"/>
            <a:ext cx="6957750" cy="1415700"/>
          </a:xfrm>
          <a:prstGeom prst="rect">
            <a:avLst/>
          </a:prstGeom>
          <a:noFill/>
          <a:ln/>
        </p:spPr>
        <p:txBody>
          <a:bodyPr wrap="square" rtlCol="0" anchor="t"/>
          <a:lstStyle/>
          <a:p>
            <a:pPr marL="285750" indent="-285750">
              <a:buFont typeface="Wingdings" panose="05000000000000000000" pitchFamily="2" charset="2"/>
              <a:buChar char="q"/>
            </a:pPr>
            <a:r>
              <a:rPr lang="en-US" sz="1750" dirty="0">
                <a:solidFill>
                  <a:srgbClr val="E6EDF3"/>
                </a:solidFill>
                <a:latin typeface="Source Sans Pro" panose="020B0503030403020204" pitchFamily="34" charset="0"/>
                <a:ea typeface="Source Sans Pro" panose="020B0503030403020204" pitchFamily="34" charset="0"/>
              </a:rPr>
              <a:t>The presence of a unit root in a time series indicates non-stationarity.</a:t>
            </a:r>
          </a:p>
          <a:p>
            <a:pPr marL="285750" indent="-285750">
              <a:buFont typeface="Wingdings" panose="05000000000000000000" pitchFamily="2" charset="2"/>
              <a:buChar char="q"/>
            </a:pPr>
            <a:r>
              <a:rPr lang="en-US" sz="1750" dirty="0">
                <a:solidFill>
                  <a:srgbClr val="E6EDF3"/>
                </a:solidFill>
                <a:latin typeface="Source Sans Pro" panose="020B0503030403020204" pitchFamily="34" charset="0"/>
                <a:ea typeface="Source Sans Pro" panose="020B0503030403020204" pitchFamily="34" charset="0"/>
              </a:rPr>
              <a:t>If the p-value is less than a chosen significance level (e.g., 0.05), the null hypothesis of a unit root is rejected, suggesting stationarity.</a:t>
            </a:r>
          </a:p>
          <a:p>
            <a:pPr marL="285750" indent="-285750">
              <a:buFont typeface="Wingdings" panose="05000000000000000000" pitchFamily="2" charset="2"/>
              <a:buChar char="q"/>
            </a:pPr>
            <a:r>
              <a:rPr lang="en-US" sz="1750" dirty="0">
                <a:solidFill>
                  <a:srgbClr val="E6EDF3"/>
                </a:solidFill>
                <a:latin typeface="Source Sans Pro" panose="020B0503030403020204" pitchFamily="34" charset="0"/>
                <a:ea typeface="Source Sans Pro" panose="020B0503030403020204" pitchFamily="34" charset="0"/>
              </a:rPr>
              <a:t>Accepting the alternative hypothesis of stationarity enables the use of modeling techniques like ARIMA for further analysis.</a:t>
            </a:r>
            <a:endParaRPr lang="en-IN" sz="1750" dirty="0">
              <a:solidFill>
                <a:srgbClr val="E6EDF3"/>
              </a:solidFill>
              <a:latin typeface="Source Sans Pro" panose="020B0503030403020204" pitchFamily="34" charset="0"/>
              <a:ea typeface="Source Sans Pro" panose="020B0503030403020204" pitchFamily="34" charset="0"/>
            </a:endParaRPr>
          </a:p>
        </p:txBody>
      </p:sp>
      <p:sp>
        <p:nvSpPr>
          <p:cNvPr id="10" name="Shape 7"/>
          <p:cNvSpPr/>
          <p:nvPr/>
        </p:nvSpPr>
        <p:spPr>
          <a:xfrm>
            <a:off x="7170812" y="2222258"/>
            <a:ext cx="7282522" cy="1808986"/>
          </a:xfrm>
          <a:prstGeom prst="roundRect">
            <a:avLst>
              <a:gd name="adj" fmla="val 2475"/>
            </a:avLst>
          </a:prstGeom>
          <a:solidFill>
            <a:srgbClr val="363A4A"/>
          </a:solidFill>
          <a:ln/>
        </p:spPr>
        <p:txBody>
          <a:bodyPr/>
          <a:lstStyle/>
          <a:p>
            <a:endParaRPr lang="en-IN" dirty="0"/>
          </a:p>
        </p:txBody>
      </p:sp>
      <p:sp>
        <p:nvSpPr>
          <p:cNvPr id="11" name="Text 8"/>
          <p:cNvSpPr/>
          <p:nvPr/>
        </p:nvSpPr>
        <p:spPr>
          <a:xfrm>
            <a:off x="7310745" y="2233025"/>
            <a:ext cx="6964459" cy="431747"/>
          </a:xfrm>
          <a:prstGeom prst="rect">
            <a:avLst/>
          </a:prstGeom>
          <a:noFill/>
          <a:ln/>
        </p:spPr>
        <p:txBody>
          <a:bodyPr wrap="square" rtlCol="0" anchor="t"/>
          <a:lstStyle/>
          <a:p>
            <a:pPr marL="0" indent="0">
              <a:lnSpc>
                <a:spcPts val="2734"/>
              </a:lnSpc>
              <a:buNone/>
            </a:pPr>
            <a:r>
              <a:rPr lang="en-IN" sz="2200" i="0" u="none" strike="noStrike" dirty="0">
                <a:solidFill>
                  <a:srgbClr val="6EB9FC"/>
                </a:solidFill>
                <a:effectLst/>
                <a:latin typeface="Lora" pitchFamily="2" charset="0"/>
              </a:rPr>
              <a:t>Kwiatkowski-Phillips-Schmidt-Shin (KPSS) Test</a:t>
            </a:r>
            <a:endParaRPr lang="en-US" sz="2200" dirty="0">
              <a:solidFill>
                <a:srgbClr val="6EB9FC"/>
              </a:solidFill>
              <a:latin typeface="Lora" pitchFamily="2" charset="0"/>
            </a:endParaRPr>
          </a:p>
        </p:txBody>
      </p:sp>
      <p:sp>
        <p:nvSpPr>
          <p:cNvPr id="12" name="Text 9"/>
          <p:cNvSpPr/>
          <p:nvPr/>
        </p:nvSpPr>
        <p:spPr>
          <a:xfrm>
            <a:off x="7168261" y="2519017"/>
            <a:ext cx="7285074" cy="1492857"/>
          </a:xfrm>
          <a:prstGeom prst="rect">
            <a:avLst/>
          </a:prstGeom>
          <a:noFill/>
          <a:ln/>
        </p:spPr>
        <p:txBody>
          <a:bodyPr wrap="square" lIns="91440" tIns="45720" rIns="91440" bIns="45720" rtlCol="0" anchor="t"/>
          <a:lstStyle/>
          <a:p>
            <a:pPr marL="285750" indent="-285750">
              <a:buFont typeface="Wingdings" panose="05000000000000000000" pitchFamily="2" charset="2"/>
              <a:buChar char="q"/>
            </a:pPr>
            <a:r>
              <a:rPr lang="en-US" sz="1750" dirty="0">
                <a:solidFill>
                  <a:srgbClr val="D6E5EF"/>
                </a:solidFill>
                <a:latin typeface="Source Sans Pro" pitchFamily="34" charset="0"/>
                <a:ea typeface="Source Sans Pro" pitchFamily="34" charset="-122"/>
                <a:cs typeface="Source Sans Pro" pitchFamily="34" charset="-120"/>
              </a:rPr>
              <a:t>The KPSS test complements the ADF test by assessing if a time series is trend-stationary or difference-stationary. </a:t>
            </a:r>
          </a:p>
          <a:p>
            <a:pPr marL="285750" indent="-285750">
              <a:buFont typeface="Wingdings" panose="05000000000000000000" pitchFamily="2" charset="2"/>
              <a:buChar char="q"/>
            </a:pPr>
            <a:r>
              <a:rPr lang="en-US" sz="1750" dirty="0">
                <a:solidFill>
                  <a:srgbClr val="D6E5EF"/>
                </a:solidFill>
                <a:latin typeface="Source Sans Pro" pitchFamily="34" charset="0"/>
                <a:ea typeface="Source Sans Pro" pitchFamily="34" charset="-122"/>
                <a:cs typeface="Source Sans Pro" pitchFamily="34" charset="-120"/>
              </a:rPr>
              <a:t>It helps distinguish between stationary data around a deterministic trend (null hypothesis) and non-stationary data with a unit root (alternative hypothesis), aiding in accurate time series modeling and forecasting.</a:t>
            </a:r>
            <a:endParaRPr lang="en-US" sz="1750" dirty="0">
              <a:ea typeface="Calibri" panose="020F0502020204030204"/>
              <a:cs typeface="Calibri" panose="020F0502020204030204"/>
            </a:endParaRPr>
          </a:p>
        </p:txBody>
      </p:sp>
      <p:sp>
        <p:nvSpPr>
          <p:cNvPr id="17" name="Text 6">
            <a:extLst>
              <a:ext uri="{FF2B5EF4-FFF2-40B4-BE49-F238E27FC236}">
                <a16:creationId xmlns:a16="http://schemas.microsoft.com/office/drawing/2014/main" id="{3C90DD5C-FFF0-7096-C2D2-A61B6AFDC189}"/>
              </a:ext>
            </a:extLst>
          </p:cNvPr>
          <p:cNvSpPr/>
          <p:nvPr/>
        </p:nvSpPr>
        <p:spPr>
          <a:xfrm>
            <a:off x="132159" y="692950"/>
            <a:ext cx="14406801" cy="1604773"/>
          </a:xfrm>
          <a:prstGeom prst="rect">
            <a:avLst/>
          </a:prstGeom>
          <a:noFill/>
          <a:ln/>
        </p:spPr>
        <p:txBody>
          <a:bodyPr wrap="square" rtlCol="0" anchor="t"/>
          <a:lstStyle/>
          <a:p>
            <a:pPr marL="0" indent="0">
              <a:lnSpc>
                <a:spcPts val="2799"/>
              </a:lnSpc>
              <a:buNone/>
            </a:pPr>
            <a:r>
              <a:rPr lang="en-US" sz="1750" b="0" i="0" u="none" strike="noStrike" dirty="0">
                <a:solidFill>
                  <a:srgbClr val="E6EDF3"/>
                </a:solidFill>
                <a:effectLst/>
                <a:latin typeface="Source Sans Pro" panose="020B0503030403020204" pitchFamily="34" charset="0"/>
                <a:ea typeface="Source Sans Pro" panose="020B0503030403020204" pitchFamily="34" charset="0"/>
              </a:rPr>
              <a:t>Stationarity in data refers to a property where the statistical properties of a time series dataset, such as mean, variance, and autocorrelation, remain constant over time.</a:t>
            </a:r>
          </a:p>
          <a:p>
            <a:pPr marL="0" indent="0">
              <a:lnSpc>
                <a:spcPts val="2799"/>
              </a:lnSpc>
              <a:buNone/>
            </a:pPr>
            <a:r>
              <a:rPr lang="en-US" sz="1800" b="0" i="0" u="none" strike="noStrike" dirty="0">
                <a:solidFill>
                  <a:srgbClr val="E6EDF3"/>
                </a:solidFill>
                <a:effectLst/>
                <a:latin typeface="Source Sans Pro" panose="020B0503030403020204" pitchFamily="34" charset="0"/>
                <a:ea typeface="Source Sans Pro" panose="020B0503030403020204" pitchFamily="34" charset="0"/>
              </a:rPr>
              <a:t>If the data is non-stationary, it may need to be transformed to achieve stationarity before applying certain models</a:t>
            </a:r>
            <a:endParaRPr lang="en-US" sz="1750" b="0" i="0" u="none" strike="noStrike" dirty="0">
              <a:solidFill>
                <a:srgbClr val="E6EDF3"/>
              </a:solidFill>
              <a:effectLst/>
              <a:latin typeface="Source Sans Pro" panose="020B0503030403020204" pitchFamily="34" charset="0"/>
              <a:ea typeface="Source Sans Pro" panose="020B0503030403020204" pitchFamily="34" charset="0"/>
            </a:endParaRPr>
          </a:p>
          <a:p>
            <a:pPr marL="0" indent="0">
              <a:lnSpc>
                <a:spcPts val="2799"/>
              </a:lnSpc>
              <a:buNone/>
            </a:pPr>
            <a:r>
              <a:rPr lang="en-US" sz="1800" b="0" i="0" u="none" strike="noStrike" dirty="0">
                <a:solidFill>
                  <a:srgbClr val="E6EDF3"/>
                </a:solidFill>
                <a:effectLst/>
                <a:latin typeface="Source Sans Pro" panose="020B0503030403020204" pitchFamily="34" charset="0"/>
                <a:ea typeface="Source Sans Pro" panose="020B0503030403020204" pitchFamily="34" charset="0"/>
              </a:rPr>
              <a:t>To check whether the time series is stationary or non-stationary we use</a:t>
            </a:r>
            <a:endParaRPr lang="en-US" sz="1750" dirty="0">
              <a:solidFill>
                <a:srgbClr val="E6EDF3"/>
              </a:solidFill>
              <a:latin typeface="Source Sans Pro" panose="020B0503030403020204" pitchFamily="34" charset="0"/>
              <a:ea typeface="Source Sans Pro" panose="020B0503030403020204" pitchFamily="34" charset="0"/>
            </a:endParaRPr>
          </a:p>
        </p:txBody>
      </p:sp>
      <p:pic>
        <p:nvPicPr>
          <p:cNvPr id="19" name="Picture 18">
            <a:extLst>
              <a:ext uri="{FF2B5EF4-FFF2-40B4-BE49-F238E27FC236}">
                <a16:creationId xmlns:a16="http://schemas.microsoft.com/office/drawing/2014/main" id="{B40070FC-38D2-0D50-DD6D-F385C44CD7C6}"/>
              </a:ext>
            </a:extLst>
          </p:cNvPr>
          <p:cNvPicPr>
            <a:picLocks noChangeAspect="1"/>
          </p:cNvPicPr>
          <p:nvPr/>
        </p:nvPicPr>
        <p:blipFill>
          <a:blip r:embed="rId4"/>
          <a:stretch>
            <a:fillRect/>
          </a:stretch>
        </p:blipFill>
        <p:spPr>
          <a:xfrm>
            <a:off x="56376" y="4065846"/>
            <a:ext cx="7080143" cy="4115055"/>
          </a:xfrm>
          <a:prstGeom prst="rect">
            <a:avLst/>
          </a:prstGeom>
          <a:ln>
            <a:noFill/>
          </a:ln>
          <a:effectLst>
            <a:softEdge rad="112500"/>
          </a:effectLst>
        </p:spPr>
      </p:pic>
      <p:pic>
        <p:nvPicPr>
          <p:cNvPr id="21" name="Picture 20">
            <a:extLst>
              <a:ext uri="{FF2B5EF4-FFF2-40B4-BE49-F238E27FC236}">
                <a16:creationId xmlns:a16="http://schemas.microsoft.com/office/drawing/2014/main" id="{C5F3DB7A-CAF7-5FBF-E5A8-5288B574C6E5}"/>
              </a:ext>
            </a:extLst>
          </p:cNvPr>
          <p:cNvPicPr>
            <a:picLocks noChangeAspect="1"/>
          </p:cNvPicPr>
          <p:nvPr/>
        </p:nvPicPr>
        <p:blipFill>
          <a:blip r:embed="rId5"/>
          <a:stretch>
            <a:fillRect/>
          </a:stretch>
        </p:blipFill>
        <p:spPr>
          <a:xfrm>
            <a:off x="7136519" y="4048004"/>
            <a:ext cx="7400912" cy="4150738"/>
          </a:xfrm>
          <a:prstGeom prst="rect">
            <a:avLst/>
          </a:prstGeom>
          <a:ln>
            <a:noFill/>
          </a:ln>
          <a:effectLst>
            <a:softEdge rad="112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txBody>
          <a:bodyPr/>
          <a:lstStyle/>
          <a:p>
            <a:endParaRPr lang="en-IN" dirty="0"/>
          </a:p>
        </p:txBody>
      </p:sp>
      <p:sp>
        <p:nvSpPr>
          <p:cNvPr id="4" name="Text 2"/>
          <p:cNvSpPr/>
          <p:nvPr/>
        </p:nvSpPr>
        <p:spPr>
          <a:xfrm>
            <a:off x="1" y="18950"/>
            <a:ext cx="14630399" cy="694373"/>
          </a:xfrm>
          <a:prstGeom prst="rect">
            <a:avLst/>
          </a:prstGeom>
          <a:noFill/>
          <a:ln/>
        </p:spPr>
        <p:txBody>
          <a:bodyPr wrap="square" rtlCol="0" anchor="t"/>
          <a:lstStyle/>
          <a:p>
            <a:pPr algn="ctr">
              <a:lnSpc>
                <a:spcPts val="5468"/>
              </a:lnSpc>
            </a:pPr>
            <a:r>
              <a:rPr lang="en-US" sz="4400" dirty="0">
                <a:solidFill>
                  <a:srgbClr val="6EB9FC"/>
                </a:solidFill>
                <a:latin typeface="Lora" pitchFamily="34" charset="0"/>
                <a:ea typeface="Lora" pitchFamily="34" charset="-122"/>
                <a:cs typeface="Lora" pitchFamily="34" charset="-120"/>
              </a:rPr>
              <a:t>TIME SERIES MODELING</a:t>
            </a:r>
            <a:endParaRPr lang="en-US" sz="4400" dirty="0"/>
          </a:p>
          <a:p>
            <a:pPr marL="0" indent="0" algn="ctr">
              <a:lnSpc>
                <a:spcPts val="5468"/>
              </a:lnSpc>
              <a:buNone/>
            </a:pPr>
            <a:endParaRPr lang="en-US" sz="4374" dirty="0"/>
          </a:p>
        </p:txBody>
      </p:sp>
      <p:sp>
        <p:nvSpPr>
          <p:cNvPr id="6" name="Text 3"/>
          <p:cNvSpPr/>
          <p:nvPr/>
        </p:nvSpPr>
        <p:spPr>
          <a:xfrm>
            <a:off x="832331" y="802254"/>
            <a:ext cx="1555396" cy="480417"/>
          </a:xfrm>
          <a:prstGeom prst="rect">
            <a:avLst/>
          </a:prstGeom>
          <a:noFill/>
          <a:ln/>
        </p:spPr>
        <p:txBody>
          <a:bodyPr wrap="square" rtlCol="0" anchor="t"/>
          <a:lstStyle/>
          <a:p>
            <a:pPr marL="0" indent="0" algn="l">
              <a:lnSpc>
                <a:spcPts val="2734"/>
              </a:lnSpc>
              <a:buNone/>
            </a:pPr>
            <a:r>
              <a:rPr lang="en-US" sz="2187" dirty="0">
                <a:solidFill>
                  <a:srgbClr val="6EB9FC"/>
                </a:solidFill>
                <a:latin typeface="Lora" pitchFamily="34" charset="0"/>
                <a:ea typeface="Lora" pitchFamily="34" charset="-122"/>
                <a:cs typeface="Lora" pitchFamily="34" charset="-120"/>
              </a:rPr>
              <a:t>SARIMAX</a:t>
            </a:r>
            <a:endParaRPr lang="en-US" sz="2187" dirty="0"/>
          </a:p>
        </p:txBody>
      </p:sp>
      <p:sp>
        <p:nvSpPr>
          <p:cNvPr id="7" name="Text 4"/>
          <p:cNvSpPr/>
          <p:nvPr/>
        </p:nvSpPr>
        <p:spPr>
          <a:xfrm>
            <a:off x="2110154" y="810152"/>
            <a:ext cx="12652971" cy="1686864"/>
          </a:xfrm>
          <a:prstGeom prst="rect">
            <a:avLst/>
          </a:prstGeom>
          <a:noFill/>
          <a:ln/>
        </p:spPr>
        <p:txBody>
          <a:bodyPr wrap="square" rtlCol="0" anchor="t"/>
          <a:lstStyle/>
          <a:p>
            <a:pPr marL="285750" indent="-285750" rtl="0">
              <a:spcBef>
                <a:spcPts val="0"/>
              </a:spcBef>
              <a:spcAft>
                <a:spcPts val="0"/>
              </a:spcAft>
              <a:buFont typeface="Wingdings" panose="05000000000000000000" pitchFamily="2" charset="2"/>
              <a:buChar char="q"/>
            </a:pPr>
            <a:r>
              <a:rPr lang="en-US" sz="1750" b="0" i="0" u="none" strike="noStrike" dirty="0">
                <a:solidFill>
                  <a:srgbClr val="E6EDF3"/>
                </a:solidFill>
                <a:effectLst/>
                <a:latin typeface="Source Sans Pro" panose="020B0503030403020204" pitchFamily="34" charset="0"/>
                <a:ea typeface="Source Sans Pro" panose="020B0503030403020204" pitchFamily="34" charset="0"/>
              </a:rPr>
              <a:t>S :  Seasonal component that captures seasonal patterns in the data.</a:t>
            </a:r>
            <a:endParaRPr lang="en-US" sz="1750" dirty="0">
              <a:solidFill>
                <a:srgbClr val="E6EDF3"/>
              </a:solidFill>
              <a:latin typeface="Source Sans Pro" panose="020B0503030403020204" pitchFamily="34" charset="0"/>
              <a:ea typeface="Source Sans Pro" panose="020B0503030403020204" pitchFamily="34" charset="0"/>
            </a:endParaRPr>
          </a:p>
          <a:p>
            <a:pPr marL="285750" indent="-285750" rtl="0">
              <a:spcBef>
                <a:spcPts val="0"/>
              </a:spcBef>
              <a:spcAft>
                <a:spcPts val="0"/>
              </a:spcAft>
              <a:buFont typeface="Wingdings" panose="05000000000000000000" pitchFamily="2" charset="2"/>
              <a:buChar char="q"/>
            </a:pPr>
            <a:r>
              <a:rPr lang="en-US" sz="1750" b="0" i="0" u="none" strike="noStrike" dirty="0">
                <a:solidFill>
                  <a:srgbClr val="E6EDF3"/>
                </a:solidFill>
                <a:effectLst/>
                <a:latin typeface="Source Sans Pro" panose="020B0503030403020204" pitchFamily="34" charset="0"/>
                <a:ea typeface="Source Sans Pro" panose="020B0503030403020204" pitchFamily="34" charset="0"/>
              </a:rPr>
              <a:t>AR :  </a:t>
            </a:r>
            <a:r>
              <a:rPr lang="en-US" sz="1750" b="0" i="0" u="none" strike="noStrike" dirty="0" err="1">
                <a:solidFill>
                  <a:srgbClr val="E6EDF3"/>
                </a:solidFill>
                <a:effectLst/>
                <a:latin typeface="Source Sans Pro" panose="020B0503030403020204" pitchFamily="34" charset="0"/>
                <a:ea typeface="Source Sans Pro" panose="020B0503030403020204" pitchFamily="34" charset="0"/>
              </a:rPr>
              <a:t>AutoRegressive</a:t>
            </a:r>
            <a:r>
              <a:rPr lang="en-US" sz="1750" b="0" i="0" u="none" strike="noStrike" dirty="0">
                <a:solidFill>
                  <a:srgbClr val="E6EDF3"/>
                </a:solidFill>
                <a:effectLst/>
                <a:latin typeface="Source Sans Pro" panose="020B0503030403020204" pitchFamily="34" charset="0"/>
                <a:ea typeface="Source Sans Pro" panose="020B0503030403020204" pitchFamily="34" charset="0"/>
              </a:rPr>
              <a:t> terms represent the dependence of the current observation on previous observations.</a:t>
            </a:r>
            <a:endParaRPr lang="en-US" sz="1750" dirty="0">
              <a:solidFill>
                <a:srgbClr val="E6EDF3"/>
              </a:solidFill>
              <a:latin typeface="Source Sans Pro" panose="020B0503030403020204" pitchFamily="34" charset="0"/>
              <a:ea typeface="Source Sans Pro" panose="020B0503030403020204" pitchFamily="34" charset="0"/>
            </a:endParaRPr>
          </a:p>
          <a:p>
            <a:pPr marL="285750" indent="-285750" rtl="0">
              <a:spcBef>
                <a:spcPts val="0"/>
              </a:spcBef>
              <a:spcAft>
                <a:spcPts val="0"/>
              </a:spcAft>
              <a:buFont typeface="Wingdings" panose="05000000000000000000" pitchFamily="2" charset="2"/>
              <a:buChar char="q"/>
            </a:pPr>
            <a:r>
              <a:rPr lang="en-US" sz="1750" b="0" i="0" u="none" strike="noStrike" dirty="0">
                <a:solidFill>
                  <a:srgbClr val="E6EDF3"/>
                </a:solidFill>
                <a:effectLst/>
                <a:latin typeface="Source Sans Pro" panose="020B0503030403020204" pitchFamily="34" charset="0"/>
                <a:ea typeface="Source Sans Pro" panose="020B0503030403020204" pitchFamily="34" charset="0"/>
              </a:rPr>
              <a:t>I : Integrated term denotes differencing to make the time series stationary.</a:t>
            </a:r>
            <a:endParaRPr lang="en-US" sz="1750" dirty="0">
              <a:solidFill>
                <a:srgbClr val="E6EDF3"/>
              </a:solidFill>
              <a:latin typeface="Source Sans Pro" panose="020B0503030403020204" pitchFamily="34" charset="0"/>
              <a:ea typeface="Source Sans Pro" panose="020B0503030403020204" pitchFamily="34" charset="0"/>
            </a:endParaRPr>
          </a:p>
          <a:p>
            <a:pPr marL="285750" indent="-285750" rtl="0">
              <a:spcBef>
                <a:spcPts val="0"/>
              </a:spcBef>
              <a:spcAft>
                <a:spcPts val="0"/>
              </a:spcAft>
              <a:buFont typeface="Wingdings" panose="05000000000000000000" pitchFamily="2" charset="2"/>
              <a:buChar char="q"/>
            </a:pPr>
            <a:r>
              <a:rPr lang="en-US" sz="1750" b="0" i="0" u="none" strike="noStrike" dirty="0">
                <a:solidFill>
                  <a:srgbClr val="E6EDF3"/>
                </a:solidFill>
                <a:effectLst/>
                <a:latin typeface="Source Sans Pro" panose="020B0503030403020204" pitchFamily="34" charset="0"/>
                <a:ea typeface="Source Sans Pro" panose="020B0503030403020204" pitchFamily="34" charset="0"/>
              </a:rPr>
              <a:t>MA : Moving Average terms account for the dependency between an observation and a residual error from a moving average model.</a:t>
            </a:r>
            <a:endParaRPr lang="en-US" sz="1750" dirty="0">
              <a:solidFill>
                <a:srgbClr val="E6EDF3"/>
              </a:solidFill>
              <a:latin typeface="Source Sans Pro" panose="020B0503030403020204" pitchFamily="34" charset="0"/>
              <a:ea typeface="Source Sans Pro" panose="020B0503030403020204" pitchFamily="34" charset="0"/>
            </a:endParaRPr>
          </a:p>
          <a:p>
            <a:pPr marL="285750" indent="-285750" rtl="0">
              <a:spcBef>
                <a:spcPts val="0"/>
              </a:spcBef>
              <a:spcAft>
                <a:spcPts val="0"/>
              </a:spcAft>
              <a:buFont typeface="Wingdings" panose="05000000000000000000" pitchFamily="2" charset="2"/>
              <a:buChar char="q"/>
            </a:pPr>
            <a:r>
              <a:rPr lang="en-US" sz="1750" b="0" i="0" u="none" strike="noStrike" dirty="0">
                <a:solidFill>
                  <a:srgbClr val="E6EDF3"/>
                </a:solidFill>
                <a:effectLst/>
                <a:latin typeface="Source Sans Pro" panose="020B0503030403020204" pitchFamily="34" charset="0"/>
                <a:ea typeface="Source Sans Pro" panose="020B0503030403020204" pitchFamily="34" charset="0"/>
              </a:rPr>
              <a:t>X : Exogenous variables that are external factors influencing the time series.</a:t>
            </a:r>
            <a:endParaRPr lang="en-US" sz="1750" b="0" dirty="0">
              <a:solidFill>
                <a:srgbClr val="E6EDF3"/>
              </a:solidFill>
              <a:effectLst/>
              <a:latin typeface="Source Sans Pro" panose="020B0503030403020204" pitchFamily="34" charset="0"/>
              <a:ea typeface="Source Sans Pro" panose="020B0503030403020204" pitchFamily="34" charset="0"/>
            </a:endParaRPr>
          </a:p>
          <a:p>
            <a:br>
              <a:rPr lang="en-US" sz="1750" dirty="0">
                <a:solidFill>
                  <a:srgbClr val="E6EDF3"/>
                </a:solidFill>
                <a:latin typeface="Source Sans Pro" panose="020B0503030403020204" pitchFamily="34" charset="0"/>
                <a:ea typeface="Source Sans Pro" panose="020B0503030403020204" pitchFamily="34" charset="0"/>
              </a:rPr>
            </a:br>
            <a:endParaRPr lang="en-US" sz="1750" dirty="0">
              <a:solidFill>
                <a:srgbClr val="E6EDF3"/>
              </a:solidFill>
              <a:latin typeface="Source Sans Pro" panose="020B0503030403020204" pitchFamily="34" charset="0"/>
              <a:ea typeface="Source Sans Pro" panose="020B0503030403020204" pitchFamily="34" charset="0"/>
            </a:endParaRPr>
          </a:p>
        </p:txBody>
      </p:sp>
      <p:sp>
        <p:nvSpPr>
          <p:cNvPr id="9" name="Text 5"/>
          <p:cNvSpPr/>
          <p:nvPr/>
        </p:nvSpPr>
        <p:spPr>
          <a:xfrm>
            <a:off x="5770602" y="5000030"/>
            <a:ext cx="3017877" cy="347186"/>
          </a:xfrm>
          <a:prstGeom prst="rect">
            <a:avLst/>
          </a:prstGeom>
          <a:noFill/>
          <a:ln/>
        </p:spPr>
        <p:txBody>
          <a:bodyPr wrap="none" rtlCol="0" anchor="t"/>
          <a:lstStyle/>
          <a:p>
            <a:pPr marL="0" indent="0" algn="l">
              <a:lnSpc>
                <a:spcPts val="2734"/>
              </a:lnSpc>
              <a:buNone/>
            </a:pPr>
            <a:endParaRPr lang="en-US" sz="2187" dirty="0"/>
          </a:p>
        </p:txBody>
      </p:sp>
      <p:pic>
        <p:nvPicPr>
          <p:cNvPr id="17" name="Graphic 16" descr="Clipboard with solid fill">
            <a:extLst>
              <a:ext uri="{FF2B5EF4-FFF2-40B4-BE49-F238E27FC236}">
                <a16:creationId xmlns:a16="http://schemas.microsoft.com/office/drawing/2014/main" id="{0940BDC6-07B6-48D3-DD27-C95CB1ADC8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069" y="457203"/>
            <a:ext cx="914400" cy="914400"/>
          </a:xfrm>
          <a:prstGeom prst="rect">
            <a:avLst/>
          </a:prstGeom>
        </p:spPr>
      </p:pic>
      <p:sp>
        <p:nvSpPr>
          <p:cNvPr id="18" name="Text 4">
            <a:extLst>
              <a:ext uri="{FF2B5EF4-FFF2-40B4-BE49-F238E27FC236}">
                <a16:creationId xmlns:a16="http://schemas.microsoft.com/office/drawing/2014/main" id="{0918BB60-D373-7D5F-3EF1-D516775F6361}"/>
              </a:ext>
            </a:extLst>
          </p:cNvPr>
          <p:cNvSpPr/>
          <p:nvPr/>
        </p:nvSpPr>
        <p:spPr>
          <a:xfrm>
            <a:off x="132726" y="716371"/>
            <a:ext cx="605827" cy="467663"/>
          </a:xfrm>
          <a:prstGeom prst="rect">
            <a:avLst/>
          </a:prstGeom>
          <a:noFill/>
          <a:ln/>
        </p:spPr>
        <p:txBody>
          <a:bodyPr wrap="square" rtlCol="0" anchor="t"/>
          <a:lstStyle/>
          <a:p>
            <a:pPr marL="0" indent="0" algn="l">
              <a:lnSpc>
                <a:spcPts val="2799"/>
              </a:lnSpc>
              <a:buNone/>
            </a:pPr>
            <a:r>
              <a:rPr lang="en-US" sz="2050" dirty="0">
                <a:solidFill>
                  <a:srgbClr val="D6E5EF"/>
                </a:solidFill>
                <a:latin typeface="Source Sans Pro" pitchFamily="34" charset="0"/>
                <a:ea typeface="Source Sans Pro" pitchFamily="34" charset="-122"/>
              </a:rPr>
              <a:t>6.1</a:t>
            </a:r>
            <a:endParaRPr lang="en-US" sz="2050" dirty="0"/>
          </a:p>
        </p:txBody>
      </p:sp>
      <p:pic>
        <p:nvPicPr>
          <p:cNvPr id="20" name="Picture 19">
            <a:extLst>
              <a:ext uri="{FF2B5EF4-FFF2-40B4-BE49-F238E27FC236}">
                <a16:creationId xmlns:a16="http://schemas.microsoft.com/office/drawing/2014/main" id="{0E4A2CC4-F1DC-B2F5-1C1B-378143B00A18}"/>
              </a:ext>
            </a:extLst>
          </p:cNvPr>
          <p:cNvPicPr>
            <a:picLocks noChangeAspect="1"/>
          </p:cNvPicPr>
          <p:nvPr/>
        </p:nvPicPr>
        <p:blipFill>
          <a:blip r:embed="rId5"/>
          <a:stretch>
            <a:fillRect/>
          </a:stretch>
        </p:blipFill>
        <p:spPr>
          <a:xfrm>
            <a:off x="132726" y="2736721"/>
            <a:ext cx="6852360" cy="5457631"/>
          </a:xfrm>
          <a:prstGeom prst="rect">
            <a:avLst/>
          </a:prstGeom>
          <a:ln>
            <a:noFill/>
          </a:ln>
          <a:effectLst>
            <a:softEdge rad="112500"/>
          </a:effectLst>
        </p:spPr>
      </p:pic>
      <p:sp>
        <p:nvSpPr>
          <p:cNvPr id="21" name="Shape 4">
            <a:extLst>
              <a:ext uri="{FF2B5EF4-FFF2-40B4-BE49-F238E27FC236}">
                <a16:creationId xmlns:a16="http://schemas.microsoft.com/office/drawing/2014/main" id="{048A3128-3F8B-9B7B-9F9B-DFEA899C7FAC}"/>
              </a:ext>
            </a:extLst>
          </p:cNvPr>
          <p:cNvSpPr/>
          <p:nvPr/>
        </p:nvSpPr>
        <p:spPr>
          <a:xfrm>
            <a:off x="1852245" y="2362839"/>
            <a:ext cx="2930769" cy="462011"/>
          </a:xfrm>
          <a:prstGeom prst="roundRect">
            <a:avLst>
              <a:gd name="adj" fmla="val 2475"/>
            </a:avLst>
          </a:prstGeom>
          <a:solidFill>
            <a:srgbClr val="363A4A"/>
          </a:solidFill>
          <a:ln/>
        </p:spPr>
        <p:txBody>
          <a:bodyPr/>
          <a:lstStyle/>
          <a:p>
            <a:r>
              <a:rPr lang="en-IN" sz="2000" dirty="0">
                <a:solidFill>
                  <a:srgbClr val="E6EDF3"/>
                </a:solidFill>
                <a:latin typeface="Source Sans Pro" panose="020B0503030403020204" pitchFamily="34" charset="0"/>
                <a:ea typeface="Source Sans Pro" panose="020B0503030403020204" pitchFamily="34" charset="0"/>
              </a:rPr>
              <a:t>Training SARIMAX Model</a:t>
            </a:r>
          </a:p>
        </p:txBody>
      </p:sp>
      <p:pic>
        <p:nvPicPr>
          <p:cNvPr id="24" name="Picture 23">
            <a:extLst>
              <a:ext uri="{FF2B5EF4-FFF2-40B4-BE49-F238E27FC236}">
                <a16:creationId xmlns:a16="http://schemas.microsoft.com/office/drawing/2014/main" id="{F4DD04F5-FB35-F902-1F66-87073FF119CD}"/>
              </a:ext>
            </a:extLst>
          </p:cNvPr>
          <p:cNvPicPr>
            <a:picLocks noChangeAspect="1"/>
          </p:cNvPicPr>
          <p:nvPr/>
        </p:nvPicPr>
        <p:blipFill rotWithShape="1">
          <a:blip r:embed="rId6"/>
          <a:srcRect l="-1079" t="9244" r="1"/>
          <a:stretch/>
        </p:blipFill>
        <p:spPr>
          <a:xfrm>
            <a:off x="6884666" y="2702486"/>
            <a:ext cx="7846154" cy="1904506"/>
          </a:xfrm>
          <a:prstGeom prst="rect">
            <a:avLst/>
          </a:prstGeom>
          <a:ln>
            <a:noFill/>
          </a:ln>
          <a:effectLst>
            <a:softEdge rad="112500"/>
          </a:effectLst>
        </p:spPr>
      </p:pic>
      <p:sp>
        <p:nvSpPr>
          <p:cNvPr id="27" name="Shape 4">
            <a:extLst>
              <a:ext uri="{FF2B5EF4-FFF2-40B4-BE49-F238E27FC236}">
                <a16:creationId xmlns:a16="http://schemas.microsoft.com/office/drawing/2014/main" id="{8C511E87-8E92-A81D-F379-C1688EEF86CA}"/>
              </a:ext>
            </a:extLst>
          </p:cNvPr>
          <p:cNvSpPr/>
          <p:nvPr/>
        </p:nvSpPr>
        <p:spPr>
          <a:xfrm>
            <a:off x="9390189" y="2362839"/>
            <a:ext cx="3024550" cy="462011"/>
          </a:xfrm>
          <a:prstGeom prst="roundRect">
            <a:avLst>
              <a:gd name="adj" fmla="val 2475"/>
            </a:avLst>
          </a:prstGeom>
          <a:solidFill>
            <a:srgbClr val="363A4A"/>
          </a:solidFill>
          <a:ln/>
        </p:spPr>
        <p:txBody>
          <a:bodyPr/>
          <a:lstStyle/>
          <a:p>
            <a:r>
              <a:rPr lang="en-IN" sz="2000" dirty="0">
                <a:solidFill>
                  <a:srgbClr val="E6EDF3"/>
                </a:solidFill>
                <a:latin typeface="Source Sans Pro" panose="020B0503030403020204" pitchFamily="34" charset="0"/>
                <a:ea typeface="Source Sans Pro" panose="020B0503030403020204" pitchFamily="34" charset="0"/>
              </a:rPr>
              <a:t>Evaluating SARIMAX Model</a:t>
            </a:r>
          </a:p>
        </p:txBody>
      </p:sp>
      <p:sp>
        <p:nvSpPr>
          <p:cNvPr id="28" name="Text 4">
            <a:extLst>
              <a:ext uri="{FF2B5EF4-FFF2-40B4-BE49-F238E27FC236}">
                <a16:creationId xmlns:a16="http://schemas.microsoft.com/office/drawing/2014/main" id="{01704E3E-DF8B-230B-0BE0-DE04381FDB7C}"/>
              </a:ext>
            </a:extLst>
          </p:cNvPr>
          <p:cNvSpPr/>
          <p:nvPr/>
        </p:nvSpPr>
        <p:spPr>
          <a:xfrm>
            <a:off x="7539824" y="4606992"/>
            <a:ext cx="6535837" cy="1066205"/>
          </a:xfrm>
          <a:prstGeom prst="rect">
            <a:avLst/>
          </a:prstGeom>
          <a:noFill/>
          <a:ln/>
        </p:spPr>
        <p:txBody>
          <a:bodyPr wrap="square" rtlCol="0" anchor="t"/>
          <a:lstStyle/>
          <a:p>
            <a:pPr marL="0" indent="0" algn="l">
              <a:lnSpc>
                <a:spcPts val="2799"/>
              </a:lnSpc>
              <a:buNone/>
            </a:pPr>
            <a:r>
              <a:rPr lang="en-US" sz="1750" i="0" dirty="0">
                <a:solidFill>
                  <a:srgbClr val="E6EDF3"/>
                </a:solidFill>
                <a:effectLst/>
                <a:latin typeface="Source Sans Pro" panose="020B0503030403020204" pitchFamily="34" charset="0"/>
                <a:ea typeface="Source Sans Pro" panose="020B0503030403020204" pitchFamily="34" charset="0"/>
              </a:rPr>
              <a:t>The RMSE tells us that the SARIMAX model was able to forecast the monthly average temperature within 0.9°C of the true temperature.</a:t>
            </a:r>
            <a:endParaRPr lang="en-US" sz="1750" dirty="0">
              <a:solidFill>
                <a:srgbClr val="E6EDF3"/>
              </a:solidFill>
              <a:latin typeface="Source Sans Pro" panose="020B0503030403020204" pitchFamily="34" charset="0"/>
              <a:ea typeface="Source Sans Pro" panose="020B0503030403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1236</Words>
  <Application>Microsoft Office PowerPoint</Application>
  <PresentationFormat>Custom</PresentationFormat>
  <Paragraphs>173</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Lora</vt:lpstr>
      <vt:lpstr>Source Sans Pro</vt:lpstr>
      <vt:lpstr>Wingdings</vt:lpstr>
      <vt:lpstr>Wingdings,Sans-Serif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Dr. Gourisankar Hatui</cp:lastModifiedBy>
  <cp:revision>2</cp:revision>
  <dcterms:created xsi:type="dcterms:W3CDTF">2024-03-23T18:58:26Z</dcterms:created>
  <dcterms:modified xsi:type="dcterms:W3CDTF">2024-05-01T09:05:09Z</dcterms:modified>
</cp:coreProperties>
</file>