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B342D-1B4C-45A7-81C7-C4F74E4CCDB7}">
  <a:tblStyle styleId="{07FB342D-1B4C-45A7-81C7-C4F74E4CC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3b75b1f98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03b75b1f98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03b75b1f98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03b75b1f98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03b75b1f98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03b75b1f98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3b75b1f98_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3b75b1f98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3b75b1f98_0_10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03b75b1f98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3b75b1f98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3b75b1f98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3b75b1f98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03b75b1f98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3b75b1f98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3b75b1f98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3b75b1f98_0_10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3b75b1f98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ML Assignment</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Numpy Ninja 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91350"/>
            <a:ext cx="39849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Features and applied Encoding</a:t>
            </a:r>
            <a:endParaRPr dirty="0"/>
          </a:p>
        </p:txBody>
      </p:sp>
      <p:graphicFrame>
        <p:nvGraphicFramePr>
          <p:cNvPr id="118" name="Google Shape;118;p22"/>
          <p:cNvGraphicFramePr/>
          <p:nvPr/>
        </p:nvGraphicFramePr>
        <p:xfrm>
          <a:off x="4426075" y="91576"/>
          <a:ext cx="3382800" cy="4845840"/>
        </p:xfrm>
        <a:graphic>
          <a:graphicData uri="http://schemas.openxmlformats.org/drawingml/2006/table">
            <a:tbl>
              <a:tblPr>
                <a:noFill/>
                <a:tableStyleId>{07FB342D-1B4C-45A7-81C7-C4F74E4CCDB7}</a:tableStyleId>
              </a:tblPr>
              <a:tblGrid>
                <a:gridCol w="845700">
                  <a:extLst>
                    <a:ext uri="{9D8B030D-6E8A-4147-A177-3AD203B41FA5}">
                      <a16:colId xmlns:a16="http://schemas.microsoft.com/office/drawing/2014/main" val="20000"/>
                    </a:ext>
                  </a:extLst>
                </a:gridCol>
                <a:gridCol w="845700">
                  <a:extLst>
                    <a:ext uri="{9D8B030D-6E8A-4147-A177-3AD203B41FA5}">
                      <a16:colId xmlns:a16="http://schemas.microsoft.com/office/drawing/2014/main" val="20001"/>
                    </a:ext>
                  </a:extLst>
                </a:gridCol>
                <a:gridCol w="845700">
                  <a:extLst>
                    <a:ext uri="{9D8B030D-6E8A-4147-A177-3AD203B41FA5}">
                      <a16:colId xmlns:a16="http://schemas.microsoft.com/office/drawing/2014/main" val="20002"/>
                    </a:ext>
                  </a:extLst>
                </a:gridCol>
                <a:gridCol w="845700">
                  <a:extLst>
                    <a:ext uri="{9D8B030D-6E8A-4147-A177-3AD203B41FA5}">
                      <a16:colId xmlns:a16="http://schemas.microsoft.com/office/drawing/2014/main" val="20003"/>
                    </a:ext>
                  </a:extLst>
                </a:gridCol>
              </a:tblGrid>
              <a:tr h="243725">
                <a:tc>
                  <a:txBody>
                    <a:bodyPr/>
                    <a:lstStyle/>
                    <a:p>
                      <a:pPr marL="0" lvl="0" indent="0" algn="ctr" rtl="0">
                        <a:spcBef>
                          <a:spcPts val="0"/>
                        </a:spcBef>
                        <a:spcAft>
                          <a:spcPts val="0"/>
                        </a:spcAft>
                        <a:buNone/>
                      </a:pPr>
                      <a:r>
                        <a:rPr lang="en" sz="900" b="1"/>
                        <a:t>Data Column</a:t>
                      </a:r>
                      <a:endParaRPr sz="900"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t>Feature/Target</a:t>
                      </a:r>
                      <a:endParaRPr sz="900" b="1"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b="1"/>
                        <a:t>Type</a:t>
                      </a:r>
                      <a:endParaRPr sz="900"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b="1"/>
                        <a:t>Encoding</a:t>
                      </a:r>
                      <a:endParaRPr sz="900"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43725">
                <a:tc>
                  <a:txBody>
                    <a:bodyPr/>
                    <a:lstStyle/>
                    <a:p>
                      <a:pPr marL="0" lvl="0" indent="0" algn="ctr" rtl="0">
                        <a:spcBef>
                          <a:spcPts val="0"/>
                        </a:spcBef>
                        <a:spcAft>
                          <a:spcPts val="0"/>
                        </a:spcAft>
                        <a:buNone/>
                      </a:pPr>
                      <a:r>
                        <a:rPr lang="en" sz="600"/>
                        <a:t>age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43725">
                <a:tc>
                  <a:txBody>
                    <a:bodyPr/>
                    <a:lstStyle/>
                    <a:p>
                      <a:pPr marL="0" lvl="0" indent="0" algn="ctr" rtl="0">
                        <a:spcBef>
                          <a:spcPts val="0"/>
                        </a:spcBef>
                        <a:spcAft>
                          <a:spcPts val="0"/>
                        </a:spcAft>
                        <a:buNone/>
                      </a:pPr>
                      <a:r>
                        <a:rPr lang="en" sz="600"/>
                        <a:t>workclass</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43725">
                <a:tc>
                  <a:txBody>
                    <a:bodyPr/>
                    <a:lstStyle/>
                    <a:p>
                      <a:pPr marL="0" lvl="0" indent="0" algn="ctr" rtl="0">
                        <a:spcBef>
                          <a:spcPts val="0"/>
                        </a:spcBef>
                        <a:spcAft>
                          <a:spcPts val="0"/>
                        </a:spcAft>
                        <a:buNone/>
                      </a:pPr>
                      <a:r>
                        <a:rPr lang="en" sz="600"/>
                        <a:t>fnlwgt</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43725">
                <a:tc>
                  <a:txBody>
                    <a:bodyPr/>
                    <a:lstStyle/>
                    <a:p>
                      <a:pPr marL="0" lvl="0" indent="0" algn="ctr" rtl="0">
                        <a:spcBef>
                          <a:spcPts val="0"/>
                        </a:spcBef>
                        <a:spcAft>
                          <a:spcPts val="0"/>
                        </a:spcAft>
                        <a:buNone/>
                      </a:pPr>
                      <a:r>
                        <a:rPr lang="en" sz="600" dirty="0"/>
                        <a:t>education</a:t>
                      </a:r>
                      <a:endParaRPr sz="6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dirty="0"/>
                        <a:t>Feature</a:t>
                      </a:r>
                      <a:endParaRPr sz="6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No Encoding needed as education-num is available.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43725">
                <a:tc>
                  <a:txBody>
                    <a:bodyPr/>
                    <a:lstStyle/>
                    <a:p>
                      <a:pPr marL="0" lvl="0" indent="0" algn="ctr" rtl="0">
                        <a:spcBef>
                          <a:spcPts val="0"/>
                        </a:spcBef>
                        <a:spcAft>
                          <a:spcPts val="0"/>
                        </a:spcAft>
                        <a:buNone/>
                      </a:pPr>
                      <a:r>
                        <a:rPr lang="en" sz="600"/>
                        <a:t>education-num</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43725">
                <a:tc>
                  <a:txBody>
                    <a:bodyPr/>
                    <a:lstStyle/>
                    <a:p>
                      <a:pPr marL="0" lvl="0" indent="0" algn="ctr" rtl="0">
                        <a:spcBef>
                          <a:spcPts val="0"/>
                        </a:spcBef>
                        <a:spcAft>
                          <a:spcPts val="0"/>
                        </a:spcAft>
                        <a:buNone/>
                      </a:pPr>
                      <a:r>
                        <a:rPr lang="en" sz="600"/>
                        <a:t>marital-status</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243725">
                <a:tc>
                  <a:txBody>
                    <a:bodyPr/>
                    <a:lstStyle/>
                    <a:p>
                      <a:pPr marL="0" lvl="0" indent="0" algn="ctr" rtl="0">
                        <a:spcBef>
                          <a:spcPts val="0"/>
                        </a:spcBef>
                        <a:spcAft>
                          <a:spcPts val="0"/>
                        </a:spcAft>
                        <a:buNone/>
                      </a:pPr>
                      <a:r>
                        <a:rPr lang="en" sz="600"/>
                        <a:t>occupation</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43725">
                <a:tc>
                  <a:txBody>
                    <a:bodyPr/>
                    <a:lstStyle/>
                    <a:p>
                      <a:pPr marL="0" lvl="0" indent="0" algn="ctr" rtl="0">
                        <a:spcBef>
                          <a:spcPts val="0"/>
                        </a:spcBef>
                        <a:spcAft>
                          <a:spcPts val="0"/>
                        </a:spcAft>
                        <a:buNone/>
                      </a:pPr>
                      <a:r>
                        <a:rPr lang="en" sz="600"/>
                        <a:t>relationship</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243725">
                <a:tc>
                  <a:txBody>
                    <a:bodyPr/>
                    <a:lstStyle/>
                    <a:p>
                      <a:pPr marL="0" lvl="0" indent="0" algn="ctr" rtl="0">
                        <a:spcBef>
                          <a:spcPts val="0"/>
                        </a:spcBef>
                        <a:spcAft>
                          <a:spcPts val="0"/>
                        </a:spcAft>
                        <a:buNone/>
                      </a:pPr>
                      <a:r>
                        <a:rPr lang="en" sz="600"/>
                        <a:t>race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243725">
                <a:tc>
                  <a:txBody>
                    <a:bodyPr/>
                    <a:lstStyle/>
                    <a:p>
                      <a:pPr marL="0" lvl="0" indent="0" algn="ctr" rtl="0">
                        <a:spcBef>
                          <a:spcPts val="0"/>
                        </a:spcBef>
                        <a:spcAft>
                          <a:spcPts val="0"/>
                        </a:spcAft>
                        <a:buNone/>
                      </a:pPr>
                      <a:r>
                        <a:rPr lang="en" sz="600"/>
                        <a:t>sex</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Binary</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One-Hot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r h="243725">
                <a:tc>
                  <a:txBody>
                    <a:bodyPr/>
                    <a:lstStyle/>
                    <a:p>
                      <a:pPr marL="0" lvl="0" indent="0" algn="ctr" rtl="0">
                        <a:spcBef>
                          <a:spcPts val="0"/>
                        </a:spcBef>
                        <a:spcAft>
                          <a:spcPts val="0"/>
                        </a:spcAft>
                        <a:buNone/>
                      </a:pPr>
                      <a:r>
                        <a:rPr lang="en" sz="600"/>
                        <a:t>capital-gain</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1"/>
                  </a:ext>
                </a:extLst>
              </a:tr>
              <a:tr h="243725">
                <a:tc>
                  <a:txBody>
                    <a:bodyPr/>
                    <a:lstStyle/>
                    <a:p>
                      <a:pPr marL="0" lvl="0" indent="0" algn="ctr" rtl="0">
                        <a:spcBef>
                          <a:spcPts val="0"/>
                        </a:spcBef>
                        <a:spcAft>
                          <a:spcPts val="0"/>
                        </a:spcAft>
                        <a:buNone/>
                      </a:pPr>
                      <a:r>
                        <a:rPr lang="en" sz="600"/>
                        <a:t>capital-loss</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2"/>
                  </a:ext>
                </a:extLst>
              </a:tr>
              <a:tr h="243725">
                <a:tc>
                  <a:txBody>
                    <a:bodyPr/>
                    <a:lstStyle/>
                    <a:p>
                      <a:pPr marL="0" lvl="0" indent="0" algn="ctr" rtl="0">
                        <a:spcBef>
                          <a:spcPts val="0"/>
                        </a:spcBef>
                        <a:spcAft>
                          <a:spcPts val="0"/>
                        </a:spcAft>
                        <a:buNone/>
                      </a:pPr>
                      <a:r>
                        <a:rPr lang="en" sz="600"/>
                        <a:t>hours-per-week</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Integer</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3"/>
                  </a:ext>
                </a:extLst>
              </a:tr>
              <a:tr h="243725">
                <a:tc>
                  <a:txBody>
                    <a:bodyPr/>
                    <a:lstStyle/>
                    <a:p>
                      <a:pPr marL="0" lvl="0" indent="0" algn="ctr" rtl="0">
                        <a:spcBef>
                          <a:spcPts val="0"/>
                        </a:spcBef>
                        <a:spcAft>
                          <a:spcPts val="0"/>
                        </a:spcAft>
                        <a:buNone/>
                      </a:pPr>
                      <a:r>
                        <a:rPr lang="en" sz="600"/>
                        <a:t>native-country</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Feature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Categorical</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Label Encoding</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4"/>
                  </a:ext>
                </a:extLst>
              </a:tr>
              <a:tr h="243725">
                <a:tc>
                  <a:txBody>
                    <a:bodyPr/>
                    <a:lstStyle/>
                    <a:p>
                      <a:pPr marL="0" lvl="0" indent="0" algn="ctr" rtl="0">
                        <a:spcBef>
                          <a:spcPts val="0"/>
                        </a:spcBef>
                        <a:spcAft>
                          <a:spcPts val="0"/>
                        </a:spcAft>
                        <a:buNone/>
                      </a:pPr>
                      <a:r>
                        <a:rPr lang="en" sz="600"/>
                        <a:t>income</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Target</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600"/>
                        <a:t>Binary</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6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119" name="Google Shape;119;p22"/>
          <p:cNvSpPr txBox="1"/>
          <p:nvPr/>
        </p:nvSpPr>
        <p:spPr>
          <a:xfrm>
            <a:off x="311700" y="1707600"/>
            <a:ext cx="39849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Lato"/>
              <a:buChar char="-"/>
            </a:pPr>
            <a:r>
              <a:rPr lang="en" sz="1800" dirty="0">
                <a:solidFill>
                  <a:schemeClr val="dk2"/>
                </a:solidFill>
                <a:latin typeface="Lato"/>
                <a:ea typeface="Lato"/>
                <a:cs typeface="Lato"/>
                <a:sym typeface="Lato"/>
              </a:rPr>
              <a:t>Encode ‘workclass’ using label encoding which adds a new feature ‘workclass_labeled’ and used instead of ‘workclass’ feature.</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en" sz="1800" dirty="0">
                <a:solidFill>
                  <a:schemeClr val="dk2"/>
                </a:solidFill>
                <a:latin typeface="Lato"/>
                <a:ea typeface="Lato"/>
                <a:cs typeface="Lato"/>
                <a:sym typeface="Lato"/>
              </a:rPr>
              <a:t>Encode ‘sex’ using one-hot encoding which adds two new features ‘sex_female’ and ‘sex_male’ and used instead of ‘sex’ feature.</a:t>
            </a:r>
            <a:endParaRPr sz="1800" dirty="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Outliers</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solidFill>
                  <a:schemeClr val="accent1"/>
                </a:solidFill>
              </a:rPr>
              <a:t>Data points significantly differ from the rest of the dataset</a:t>
            </a:r>
            <a:endParaRPr dirty="0">
              <a:solidFill>
                <a:schemeClr val="accent1"/>
              </a:solidFill>
            </a:endParaRPr>
          </a:p>
          <a:p>
            <a:pPr marL="457200" lvl="0" indent="-342900" algn="l" rtl="0">
              <a:spcBef>
                <a:spcPts val="0"/>
              </a:spcBef>
              <a:spcAft>
                <a:spcPts val="0"/>
              </a:spcAft>
              <a:buSzPts val="1800"/>
              <a:buChar char="-"/>
            </a:pPr>
            <a:r>
              <a:rPr lang="en" dirty="0">
                <a:solidFill>
                  <a:schemeClr val="accent1"/>
                </a:solidFill>
              </a:rPr>
              <a:t>Can appear due to experimental errors, Sampling errors or Natural outliers </a:t>
            </a:r>
            <a:endParaRPr dirty="0">
              <a:solidFill>
                <a:schemeClr val="accent1"/>
              </a:solidFill>
            </a:endParaRPr>
          </a:p>
          <a:p>
            <a:pPr marL="457200" lvl="0" indent="-342900" algn="l" rtl="0">
              <a:spcBef>
                <a:spcPts val="0"/>
              </a:spcBef>
              <a:spcAft>
                <a:spcPts val="0"/>
              </a:spcAft>
              <a:buSzPts val="1800"/>
              <a:buChar char="-"/>
            </a:pPr>
            <a:r>
              <a:rPr lang="en-US" dirty="0">
                <a:solidFill>
                  <a:schemeClr val="accent1"/>
                </a:solidFill>
              </a:rPr>
              <a:t>Common outliers examples in the Adult dataset:</a:t>
            </a:r>
            <a:endParaRPr dirty="0">
              <a:solidFill>
                <a:schemeClr val="accent1"/>
              </a:solidFill>
            </a:endParaRPr>
          </a:p>
          <a:p>
            <a:pPr marL="596900" lvl="1" indent="0" algn="l" rtl="0">
              <a:spcBef>
                <a:spcPts val="0"/>
              </a:spcBef>
              <a:spcAft>
                <a:spcPts val="0"/>
              </a:spcAft>
              <a:buSzPts val="1400"/>
              <a:buNone/>
            </a:pPr>
            <a:r>
              <a:rPr lang="en-US" b="1" dirty="0">
                <a:solidFill>
                  <a:schemeClr val="accent1"/>
                </a:solidFill>
              </a:rPr>
              <a:t>Age</a:t>
            </a:r>
            <a:r>
              <a:rPr lang="en-US" dirty="0">
                <a:solidFill>
                  <a:schemeClr val="accent1"/>
                </a:solidFill>
              </a:rPr>
              <a:t>: </a:t>
            </a:r>
          </a:p>
          <a:p>
            <a:pPr lvl="2">
              <a:buFont typeface="Arial" panose="020B0604020202020204" pitchFamily="34" charset="0"/>
              <a:buChar char="•"/>
            </a:pPr>
            <a:r>
              <a:rPr lang="en-US" sz="1200" dirty="0">
                <a:solidFill>
                  <a:schemeClr val="accent1"/>
                </a:solidFill>
              </a:rPr>
              <a:t>Most people fall within a reasonable working-age range (18–65 years old). Values that are much younger or older could be considered outliers. For example, ages above 80 or below 16 are unusual for this dataset and may be outliers.</a:t>
            </a:r>
          </a:p>
          <a:p>
            <a:pPr lvl="2">
              <a:buFont typeface="Arial" panose="020B0604020202020204" pitchFamily="34" charset="0"/>
              <a:buChar char="•"/>
            </a:pPr>
            <a:endParaRPr lang="en-US" sz="1200" dirty="0">
              <a:solidFill>
                <a:schemeClr val="accent1"/>
              </a:solidFill>
            </a:endParaRPr>
          </a:p>
          <a:p>
            <a:pPr marL="596900" lvl="1" indent="0" algn="l" rtl="0">
              <a:spcBef>
                <a:spcPts val="0"/>
              </a:spcBef>
              <a:spcAft>
                <a:spcPts val="0"/>
              </a:spcAft>
              <a:buSzPts val="1400"/>
              <a:buNone/>
            </a:pPr>
            <a:r>
              <a:rPr lang="en-US" b="1" dirty="0">
                <a:solidFill>
                  <a:schemeClr val="accent1"/>
                </a:solidFill>
              </a:rPr>
              <a:t>Hours-per-week</a:t>
            </a:r>
            <a:r>
              <a:rPr lang="en-US" dirty="0">
                <a:solidFill>
                  <a:schemeClr val="accent1"/>
                </a:solidFill>
              </a:rPr>
              <a:t>: </a:t>
            </a:r>
          </a:p>
          <a:p>
            <a:pPr lvl="2">
              <a:buFont typeface="Arial" panose="020B0604020202020204" pitchFamily="34" charset="0"/>
              <a:buChar char="•"/>
            </a:pPr>
            <a:r>
              <a:rPr lang="en-US" sz="1200" dirty="0">
                <a:solidFill>
                  <a:schemeClr val="accent1"/>
                </a:solidFill>
              </a:rPr>
              <a:t>Most people work between 30 and 60 hours per week. Any values above 80 hours per week or below 10 hours might be considered outliers. For example, if someone reports working 99 hours per week, this is highly unusual and likely an outlier.</a:t>
            </a:r>
          </a:p>
          <a:p>
            <a:pPr marL="457200" lvl="0" indent="-342900" algn="l" rtl="0">
              <a:spcBef>
                <a:spcPts val="0"/>
              </a:spcBef>
              <a:spcAft>
                <a:spcPts val="0"/>
              </a:spcAft>
              <a:buSzPts val="1800"/>
              <a:buChar char="-"/>
            </a:pPr>
            <a:r>
              <a:rPr lang="en" dirty="0">
                <a:solidFill>
                  <a:schemeClr val="accent1"/>
                </a:solidFill>
              </a:rPr>
              <a:t>Can negatively affect the statistical analysis and the training process of a machine learning algorithm resulting in lower accuracy.</a:t>
            </a:r>
            <a:endParaRPr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Outlier Detection : Visualization Methods</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Visualization Methods</a:t>
            </a:r>
            <a:endParaRPr dirty="0"/>
          </a:p>
          <a:p>
            <a:pPr marL="914400" lvl="1" indent="-317500" algn="l" rtl="0">
              <a:spcBef>
                <a:spcPts val="0"/>
              </a:spcBef>
              <a:spcAft>
                <a:spcPts val="0"/>
              </a:spcAft>
              <a:buSzPts val="1400"/>
              <a:buChar char="-"/>
            </a:pPr>
            <a:r>
              <a:rPr lang="en" b="1" dirty="0"/>
              <a:t>Box plots</a:t>
            </a:r>
            <a:endParaRPr b="1" dirty="0"/>
          </a:p>
          <a:p>
            <a:pPr marL="1371600" lvl="2" indent="-317500" algn="l" rtl="0">
              <a:spcBef>
                <a:spcPts val="0"/>
              </a:spcBef>
              <a:spcAft>
                <a:spcPts val="0"/>
              </a:spcAft>
              <a:buSzPts val="1400"/>
              <a:buChar char="-"/>
            </a:pPr>
            <a:r>
              <a:rPr lang="en" dirty="0"/>
              <a:t>Effectively visualize the distribution of data and highlight outliers.</a:t>
            </a:r>
            <a:endParaRPr dirty="0"/>
          </a:p>
          <a:p>
            <a:pPr marL="914400" lvl="1" indent="-317500" algn="l" rtl="0">
              <a:spcBef>
                <a:spcPts val="0"/>
              </a:spcBef>
              <a:spcAft>
                <a:spcPts val="0"/>
              </a:spcAft>
              <a:buSzPts val="1400"/>
              <a:buChar char="-"/>
            </a:pPr>
            <a:r>
              <a:rPr lang="en" b="1" dirty="0"/>
              <a:t>Scatter plots</a:t>
            </a:r>
            <a:endParaRPr b="1" dirty="0"/>
          </a:p>
          <a:p>
            <a:pPr marL="1371600" lvl="2" indent="-317500" algn="l" rtl="0">
              <a:spcBef>
                <a:spcPts val="0"/>
              </a:spcBef>
              <a:spcAft>
                <a:spcPts val="0"/>
              </a:spcAft>
              <a:buSzPts val="1400"/>
              <a:buChar char="-"/>
            </a:pPr>
            <a:r>
              <a:rPr lang="en" dirty="0"/>
              <a:t> Help identify outliers in two-dimensional data.</a:t>
            </a:r>
            <a:endParaRPr dirty="0"/>
          </a:p>
          <a:p>
            <a:pPr marL="457200" lvl="0" indent="0" algn="l" rtl="0">
              <a:spcBef>
                <a:spcPts val="1200"/>
              </a:spcBef>
              <a:spcAft>
                <a:spcPts val="1200"/>
              </a:spcAft>
              <a:buNone/>
            </a:pPr>
            <a:endParaRPr dirty="0"/>
          </a:p>
        </p:txBody>
      </p:sp>
      <p:pic>
        <p:nvPicPr>
          <p:cNvPr id="73" name="Google Shape;73;p15"/>
          <p:cNvPicPr preferRelativeResize="0"/>
          <p:nvPr/>
        </p:nvPicPr>
        <p:blipFill>
          <a:blip r:embed="rId3">
            <a:alphaModFix/>
          </a:blip>
          <a:stretch>
            <a:fillRect/>
          </a:stretch>
        </p:blipFill>
        <p:spPr>
          <a:xfrm>
            <a:off x="1047792" y="2571750"/>
            <a:ext cx="2989775" cy="227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Outlier Detection : Statistical Methods</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Statistical Methods</a:t>
            </a:r>
            <a:endParaRPr dirty="0"/>
          </a:p>
          <a:p>
            <a:pPr marL="914400" lvl="1" indent="-317500" algn="l" rtl="0">
              <a:spcBef>
                <a:spcPts val="0"/>
              </a:spcBef>
              <a:spcAft>
                <a:spcPts val="0"/>
              </a:spcAft>
              <a:buSzPts val="1400"/>
              <a:buChar char="-"/>
            </a:pPr>
            <a:r>
              <a:rPr lang="en" b="1" dirty="0"/>
              <a:t>Z-score</a:t>
            </a:r>
            <a:endParaRPr dirty="0"/>
          </a:p>
          <a:p>
            <a:pPr marL="1371600" lvl="2" indent="-317500" algn="l" rtl="0">
              <a:spcBef>
                <a:spcPts val="0"/>
              </a:spcBef>
              <a:spcAft>
                <a:spcPts val="0"/>
              </a:spcAft>
              <a:buSzPts val="1400"/>
              <a:buChar char="-"/>
            </a:pPr>
            <a:r>
              <a:rPr lang="en" dirty="0"/>
              <a:t>Any data point whose Z-score falls out of 3rd standard deviation are considered outlier.</a:t>
            </a:r>
            <a:endParaRPr dirty="0"/>
          </a:p>
          <a:p>
            <a:pPr marL="914400" lvl="1" indent="-317500" algn="l" rtl="0">
              <a:spcBef>
                <a:spcPts val="0"/>
              </a:spcBef>
              <a:spcAft>
                <a:spcPts val="0"/>
              </a:spcAft>
              <a:buSzPts val="1400"/>
              <a:buChar char="-"/>
            </a:pPr>
            <a:r>
              <a:rPr lang="en" b="1" dirty="0"/>
              <a:t>IQR (Interquartile Range)</a:t>
            </a:r>
            <a:endParaRPr dirty="0"/>
          </a:p>
          <a:p>
            <a:pPr marL="1371600" lvl="2" indent="-317500" algn="l" rtl="0">
              <a:spcBef>
                <a:spcPts val="0"/>
              </a:spcBef>
              <a:spcAft>
                <a:spcPts val="0"/>
              </a:spcAft>
              <a:buSzPts val="1400"/>
              <a:buChar char="-"/>
            </a:pPr>
            <a:r>
              <a:rPr lang="en" dirty="0"/>
              <a:t> Calculates the range between the first and third quartiles (Q1 and Q3). Data points outside 1.5 times the IQR below Q1 or above Q3 are considered outliers.</a:t>
            </a:r>
            <a:endParaRPr dirty="0"/>
          </a:p>
        </p:txBody>
      </p:sp>
      <p:pic>
        <p:nvPicPr>
          <p:cNvPr id="80" name="Google Shape;80;p16" descr="How to Handle Outliers"/>
          <p:cNvPicPr preferRelativeResize="0"/>
          <p:nvPr/>
        </p:nvPicPr>
        <p:blipFill>
          <a:blip r:embed="rId3">
            <a:alphaModFix/>
          </a:blip>
          <a:stretch>
            <a:fillRect/>
          </a:stretch>
        </p:blipFill>
        <p:spPr>
          <a:xfrm>
            <a:off x="311700" y="2740525"/>
            <a:ext cx="3382776" cy="2200975"/>
          </a:xfrm>
          <a:prstGeom prst="rect">
            <a:avLst/>
          </a:prstGeom>
          <a:noFill/>
          <a:ln>
            <a:noFill/>
          </a:ln>
        </p:spPr>
      </p:pic>
      <p:pic>
        <p:nvPicPr>
          <p:cNvPr id="81" name="Google Shape;81;p16"/>
          <p:cNvPicPr preferRelativeResize="0"/>
          <p:nvPr/>
        </p:nvPicPr>
        <p:blipFill>
          <a:blip r:embed="rId4">
            <a:alphaModFix/>
          </a:blip>
          <a:stretch>
            <a:fillRect/>
          </a:stretch>
        </p:blipFill>
        <p:spPr>
          <a:xfrm>
            <a:off x="3694475" y="2809538"/>
            <a:ext cx="5248275" cy="21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Outlier Treatment Techniques</a:t>
            </a:r>
            <a:endParaRPr dirty="0"/>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Removal</a:t>
            </a:r>
            <a:endParaRPr dirty="0"/>
          </a:p>
          <a:p>
            <a:pPr marL="914400" lvl="1" indent="-317500" algn="l" rtl="0">
              <a:spcBef>
                <a:spcPts val="0"/>
              </a:spcBef>
              <a:spcAft>
                <a:spcPts val="0"/>
              </a:spcAft>
              <a:buSzPts val="1400"/>
              <a:buChar char="-"/>
            </a:pPr>
            <a:r>
              <a:rPr lang="en" dirty="0"/>
              <a:t>Remove outliers from the dataset. This is a simple approach but can lead to loss of information if outliers are important.</a:t>
            </a:r>
            <a:endParaRPr dirty="0"/>
          </a:p>
          <a:p>
            <a:pPr marL="457200" lvl="0" indent="-342900" algn="l" rtl="0">
              <a:spcBef>
                <a:spcPts val="0"/>
              </a:spcBef>
              <a:spcAft>
                <a:spcPts val="0"/>
              </a:spcAft>
              <a:buSzPts val="1800"/>
              <a:buChar char="-"/>
            </a:pPr>
            <a:r>
              <a:rPr lang="en" dirty="0"/>
              <a:t>Imputation</a:t>
            </a:r>
            <a:endParaRPr dirty="0"/>
          </a:p>
          <a:p>
            <a:pPr marL="914400" lvl="1" indent="-317500" algn="l" rtl="0">
              <a:spcBef>
                <a:spcPts val="0"/>
              </a:spcBef>
              <a:spcAft>
                <a:spcPts val="0"/>
              </a:spcAft>
              <a:buSzPts val="1400"/>
              <a:buChar char="-"/>
            </a:pPr>
            <a:r>
              <a:rPr lang="en" dirty="0"/>
              <a:t>Replace outliers with more reasonable values, such as the mean, median, or a value based on a statistical model. As the mean value is highly influenced by the outlier treatment, it is advised to replace the outliers with the median value.</a:t>
            </a:r>
            <a:endParaRPr dirty="0"/>
          </a:p>
          <a:p>
            <a:pPr marL="457200" lvl="0" indent="-342900" algn="l" rtl="0">
              <a:spcBef>
                <a:spcPts val="0"/>
              </a:spcBef>
              <a:spcAft>
                <a:spcPts val="0"/>
              </a:spcAft>
              <a:buSzPts val="1800"/>
              <a:buChar char="-"/>
            </a:pPr>
            <a:r>
              <a:rPr lang="en" dirty="0"/>
              <a:t>Quantile Based Flooring and Capping </a:t>
            </a:r>
            <a:endParaRPr dirty="0"/>
          </a:p>
          <a:p>
            <a:pPr marL="914400" lvl="1" indent="-317500" algn="l" rtl="0">
              <a:spcBef>
                <a:spcPts val="0"/>
              </a:spcBef>
              <a:spcAft>
                <a:spcPts val="0"/>
              </a:spcAft>
              <a:buSzPts val="1400"/>
              <a:buChar char="-"/>
            </a:pPr>
            <a:r>
              <a:rPr lang="en" dirty="0"/>
              <a:t>Cap outliers to a certain threshold, such as the 95th or 99th percentile or floored at a factor below the 10th percentile value.</a:t>
            </a:r>
            <a:endParaRPr dirty="0"/>
          </a:p>
          <a:p>
            <a:pPr marL="457200" lvl="0" indent="-342900" algn="l" rtl="0">
              <a:spcBef>
                <a:spcPts val="0"/>
              </a:spcBef>
              <a:spcAft>
                <a:spcPts val="0"/>
              </a:spcAft>
              <a:buSzPts val="1800"/>
              <a:buChar char="-"/>
            </a:pPr>
            <a:r>
              <a:rPr lang="en" dirty="0"/>
              <a:t>Transformation </a:t>
            </a:r>
            <a:endParaRPr dirty="0"/>
          </a:p>
          <a:p>
            <a:pPr marL="914400" lvl="1" indent="-317500" algn="l" rtl="0">
              <a:spcBef>
                <a:spcPts val="0"/>
              </a:spcBef>
              <a:spcAft>
                <a:spcPts val="0"/>
              </a:spcAft>
              <a:buSzPts val="1400"/>
              <a:buChar char="-"/>
            </a:pPr>
            <a:r>
              <a:rPr lang="en" dirty="0"/>
              <a:t>Apply a transformation (e.g., log transformation) to the data to reduce the impact of outliers.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Feature Engineering</a:t>
            </a:r>
            <a:endParaRPr dirty="0"/>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Process of creating new features or transforming existing features to improve the performance of a machine-learning model.</a:t>
            </a:r>
            <a:endParaRPr dirty="0"/>
          </a:p>
          <a:p>
            <a:pPr marL="457200" lvl="0" indent="-342900" algn="l" rtl="0">
              <a:spcBef>
                <a:spcPts val="0"/>
              </a:spcBef>
              <a:spcAft>
                <a:spcPts val="0"/>
              </a:spcAft>
              <a:buSzPts val="1800"/>
              <a:buChar char="-"/>
            </a:pPr>
            <a:r>
              <a:rPr lang="en" dirty="0"/>
              <a:t>Involves selecting relevant information from raw data and transforming it into a format that can be easily understood by a model. </a:t>
            </a:r>
            <a:endParaRPr dirty="0"/>
          </a:p>
          <a:p>
            <a:pPr marL="457200" lvl="0" indent="-342900" algn="l" rtl="0">
              <a:spcBef>
                <a:spcPts val="0"/>
              </a:spcBef>
              <a:spcAft>
                <a:spcPts val="0"/>
              </a:spcAft>
              <a:buSzPts val="1800"/>
              <a:buChar char="-"/>
            </a:pPr>
            <a:r>
              <a:rPr lang="en" dirty="0"/>
              <a:t>Improves model accuracy by providing more meaningful and relevant information.</a:t>
            </a:r>
            <a:endParaRPr dirty="0"/>
          </a:p>
          <a:p>
            <a:pPr marL="457200" lvl="0" indent="0" algn="l" rtl="0">
              <a:spcBef>
                <a:spcPts val="1200"/>
              </a:spcBef>
              <a:spcAft>
                <a:spcPts val="1200"/>
              </a:spcAft>
              <a:buNone/>
            </a:pPr>
            <a:endParaRPr dirty="0"/>
          </a:p>
        </p:txBody>
      </p:sp>
      <p:pic>
        <p:nvPicPr>
          <p:cNvPr id="94" name="Google Shape;94;p18" descr="Lightbox"/>
          <p:cNvPicPr preferRelativeResize="0"/>
          <p:nvPr/>
        </p:nvPicPr>
        <p:blipFill rotWithShape="1">
          <a:blip r:embed="rId3">
            <a:alphaModFix/>
          </a:blip>
          <a:srcRect r="773" b="9616"/>
          <a:stretch/>
        </p:blipFill>
        <p:spPr>
          <a:xfrm>
            <a:off x="2110350" y="3102500"/>
            <a:ext cx="4291826" cy="195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Feature Engineering Process</a:t>
            </a:r>
            <a:endParaRPr dirty="0"/>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dirty="0"/>
              <a:t>Feature Creation</a:t>
            </a:r>
            <a:endParaRPr dirty="0"/>
          </a:p>
          <a:p>
            <a:pPr marL="914400" lvl="1" indent="-310832" algn="l" rtl="0">
              <a:spcBef>
                <a:spcPts val="0"/>
              </a:spcBef>
              <a:spcAft>
                <a:spcPts val="0"/>
              </a:spcAft>
              <a:buSzPct val="100000"/>
              <a:buChar char="-"/>
            </a:pPr>
            <a:r>
              <a:rPr lang="en" dirty="0"/>
              <a:t>Process of generating new features based on domain knowledge or by observing patterns in the data.</a:t>
            </a:r>
            <a:endParaRPr dirty="0"/>
          </a:p>
          <a:p>
            <a:pPr marL="457200" lvl="0" indent="-334327" algn="l" rtl="0">
              <a:spcBef>
                <a:spcPts val="0"/>
              </a:spcBef>
              <a:spcAft>
                <a:spcPts val="0"/>
              </a:spcAft>
              <a:buSzPct val="100000"/>
              <a:buChar char="-"/>
            </a:pPr>
            <a:r>
              <a:rPr lang="en" dirty="0"/>
              <a:t>Feature Transformation </a:t>
            </a:r>
            <a:endParaRPr dirty="0"/>
          </a:p>
          <a:p>
            <a:pPr marL="914400" lvl="1" indent="-310832" algn="l" rtl="0">
              <a:spcBef>
                <a:spcPts val="0"/>
              </a:spcBef>
              <a:spcAft>
                <a:spcPts val="0"/>
              </a:spcAft>
              <a:buSzPct val="100000"/>
              <a:buChar char="-"/>
            </a:pPr>
            <a:r>
              <a:rPr lang="en" dirty="0"/>
              <a:t>Process of transforming the features into a more suitable representation for the machine learning model.</a:t>
            </a:r>
            <a:endParaRPr dirty="0"/>
          </a:p>
          <a:p>
            <a:pPr marL="457200" lvl="0" indent="-334327" algn="l" rtl="0">
              <a:spcBef>
                <a:spcPts val="0"/>
              </a:spcBef>
              <a:spcAft>
                <a:spcPts val="0"/>
              </a:spcAft>
              <a:buSzPct val="100000"/>
              <a:buChar char="-"/>
            </a:pPr>
            <a:r>
              <a:rPr lang="en" dirty="0"/>
              <a:t>Feature Extraction</a:t>
            </a:r>
            <a:endParaRPr dirty="0"/>
          </a:p>
          <a:p>
            <a:pPr marL="914400" lvl="1" indent="-310832" algn="l" rtl="0">
              <a:spcBef>
                <a:spcPts val="0"/>
              </a:spcBef>
              <a:spcAft>
                <a:spcPts val="0"/>
              </a:spcAft>
              <a:buSzPct val="100000"/>
              <a:buChar char="-"/>
            </a:pPr>
            <a:r>
              <a:rPr lang="en" dirty="0"/>
              <a:t>Process of creating new features from existing ones to provide more relevant information to the machine learning model.</a:t>
            </a:r>
            <a:endParaRPr dirty="0"/>
          </a:p>
          <a:p>
            <a:pPr marL="457200" lvl="0" indent="-334327" algn="l" rtl="0">
              <a:spcBef>
                <a:spcPts val="0"/>
              </a:spcBef>
              <a:spcAft>
                <a:spcPts val="0"/>
              </a:spcAft>
              <a:buSzPct val="100000"/>
              <a:buChar char="-"/>
            </a:pPr>
            <a:r>
              <a:rPr lang="en" dirty="0"/>
              <a:t>Feature Selection </a:t>
            </a:r>
            <a:endParaRPr dirty="0"/>
          </a:p>
          <a:p>
            <a:pPr marL="914400" lvl="1" indent="-310832" algn="l" rtl="0">
              <a:spcBef>
                <a:spcPts val="0"/>
              </a:spcBef>
              <a:spcAft>
                <a:spcPts val="0"/>
              </a:spcAft>
              <a:buSzPct val="100000"/>
              <a:buChar char="-"/>
            </a:pPr>
            <a:r>
              <a:rPr lang="en" dirty="0"/>
              <a:t>Process of selecting a subset of relevant features from the dataset to be used in a machine-learning model.</a:t>
            </a:r>
            <a:endParaRPr dirty="0"/>
          </a:p>
          <a:p>
            <a:pPr marL="457200" lvl="0" indent="-334327" algn="l" rtl="0">
              <a:spcBef>
                <a:spcPts val="0"/>
              </a:spcBef>
              <a:spcAft>
                <a:spcPts val="0"/>
              </a:spcAft>
              <a:buSzPct val="100000"/>
              <a:buChar char="-"/>
            </a:pPr>
            <a:r>
              <a:rPr lang="en" dirty="0"/>
              <a:t>Feature Scaling</a:t>
            </a:r>
            <a:endParaRPr dirty="0"/>
          </a:p>
          <a:p>
            <a:pPr marL="914400" lvl="1" indent="-310832" algn="l" rtl="0">
              <a:spcBef>
                <a:spcPts val="0"/>
              </a:spcBef>
              <a:spcAft>
                <a:spcPts val="0"/>
              </a:spcAft>
              <a:buSzPct val="100000"/>
              <a:buChar char="-"/>
            </a:pPr>
            <a:r>
              <a:rPr lang="en" dirty="0"/>
              <a:t>Process of transforming the features so that they have a similar scale.</a:t>
            </a:r>
            <a:endParaRPr dirty="0"/>
          </a:p>
          <a:p>
            <a:pPr marL="45720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Feature Engineering Techniques</a:t>
            </a:r>
            <a:endParaRPr dirty="0"/>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Encoding</a:t>
            </a:r>
            <a:endParaRPr dirty="0"/>
          </a:p>
          <a:p>
            <a:pPr marL="914400" lvl="1" indent="-317500" algn="l" rtl="0">
              <a:spcBef>
                <a:spcPts val="0"/>
              </a:spcBef>
              <a:spcAft>
                <a:spcPts val="0"/>
              </a:spcAft>
              <a:buSzPts val="1400"/>
              <a:buChar char="-"/>
            </a:pPr>
            <a:r>
              <a:rPr lang="en" dirty="0"/>
              <a:t>Used to transform categorical variables into numerical values.</a:t>
            </a:r>
            <a:endParaRPr dirty="0"/>
          </a:p>
          <a:p>
            <a:pPr marL="457200" lvl="0" indent="-342900" algn="l" rtl="0">
              <a:spcBef>
                <a:spcPts val="0"/>
              </a:spcBef>
              <a:spcAft>
                <a:spcPts val="0"/>
              </a:spcAft>
              <a:buSzPts val="1800"/>
              <a:buChar char="-"/>
            </a:pPr>
            <a:r>
              <a:rPr lang="en" dirty="0"/>
              <a:t>Binning</a:t>
            </a:r>
            <a:endParaRPr dirty="0"/>
          </a:p>
          <a:p>
            <a:pPr marL="914400" lvl="1" indent="-317500" algn="l" rtl="0">
              <a:spcBef>
                <a:spcPts val="0"/>
              </a:spcBef>
              <a:spcAft>
                <a:spcPts val="0"/>
              </a:spcAft>
              <a:buSzPts val="1400"/>
              <a:buChar char="-"/>
            </a:pPr>
            <a:r>
              <a:rPr lang="en" dirty="0"/>
              <a:t>Transform continuous variables into categorical variables</a:t>
            </a:r>
            <a:endParaRPr dirty="0"/>
          </a:p>
          <a:p>
            <a:pPr marL="457200" lvl="0" indent="-342900" algn="l" rtl="0">
              <a:spcBef>
                <a:spcPts val="0"/>
              </a:spcBef>
              <a:spcAft>
                <a:spcPts val="0"/>
              </a:spcAft>
              <a:buSzPts val="1800"/>
              <a:buChar char="-"/>
            </a:pPr>
            <a:r>
              <a:rPr lang="en" dirty="0"/>
              <a:t>Scaling</a:t>
            </a:r>
            <a:endParaRPr dirty="0"/>
          </a:p>
          <a:p>
            <a:pPr marL="914400" lvl="1" indent="-317500" algn="l" rtl="0">
              <a:spcBef>
                <a:spcPts val="0"/>
              </a:spcBef>
              <a:spcAft>
                <a:spcPts val="0"/>
              </a:spcAft>
              <a:buSzPts val="1400"/>
              <a:buChar char="-"/>
            </a:pPr>
            <a:r>
              <a:rPr lang="en" dirty="0"/>
              <a:t>Two techniques : Standardization and normalization</a:t>
            </a:r>
            <a:endParaRPr dirty="0"/>
          </a:p>
          <a:p>
            <a:pPr marL="914400" lvl="1" indent="-317500" algn="l" rtl="0">
              <a:spcBef>
                <a:spcPts val="0"/>
              </a:spcBef>
              <a:spcAft>
                <a:spcPts val="0"/>
              </a:spcAft>
              <a:buSzPts val="1400"/>
              <a:buChar char="-"/>
            </a:pPr>
            <a:r>
              <a:rPr lang="en" dirty="0"/>
              <a:t>Standardization scales the variable so that it has zero mean and unit variance. </a:t>
            </a:r>
            <a:endParaRPr dirty="0"/>
          </a:p>
          <a:p>
            <a:pPr marL="914400" lvl="1" indent="-317500" algn="l" rtl="0">
              <a:spcBef>
                <a:spcPts val="0"/>
              </a:spcBef>
              <a:spcAft>
                <a:spcPts val="0"/>
              </a:spcAft>
              <a:buSzPts val="1400"/>
              <a:buChar char="-"/>
            </a:pPr>
            <a:r>
              <a:rPr lang="en" dirty="0"/>
              <a:t>Normalization scales the variable so that it has a range of values between 0 and 1.</a:t>
            </a:r>
            <a:endParaRPr dirty="0"/>
          </a:p>
          <a:p>
            <a:pPr marL="457200" lvl="0" indent="-342900" algn="l" rtl="0">
              <a:spcBef>
                <a:spcPts val="0"/>
              </a:spcBef>
              <a:spcAft>
                <a:spcPts val="0"/>
              </a:spcAft>
              <a:buSzPts val="1800"/>
              <a:buChar char="-"/>
            </a:pPr>
            <a:r>
              <a:rPr lang="en" dirty="0"/>
              <a:t>Feature Split</a:t>
            </a:r>
            <a:endParaRPr dirty="0"/>
          </a:p>
          <a:p>
            <a:pPr marL="914400" lvl="1" indent="-317500" algn="l" rtl="0">
              <a:spcBef>
                <a:spcPts val="0"/>
              </a:spcBef>
              <a:spcAft>
                <a:spcPts val="0"/>
              </a:spcAft>
              <a:buSzPts val="1400"/>
              <a:buChar char="-"/>
            </a:pPr>
            <a:r>
              <a:rPr lang="en" dirty="0"/>
              <a:t>Divide single features into multiple sub-features or groups based on specific criteria. </a:t>
            </a:r>
            <a:endParaRPr dirty="0"/>
          </a:p>
          <a:p>
            <a:pPr marL="457200" lvl="0" indent="-342900" algn="l" rtl="0">
              <a:spcBef>
                <a:spcPts val="0"/>
              </a:spcBef>
              <a:spcAft>
                <a:spcPts val="0"/>
              </a:spcAft>
              <a:buSzPts val="1800"/>
              <a:buChar char="-"/>
            </a:pPr>
            <a:r>
              <a:rPr lang="en" dirty="0"/>
              <a:t>Text Data Preprocessing</a:t>
            </a:r>
            <a:endParaRPr dirty="0"/>
          </a:p>
          <a:p>
            <a:pPr marL="914400" lvl="1" indent="-317500" algn="l" rtl="0">
              <a:spcBef>
                <a:spcPts val="0"/>
              </a:spcBef>
              <a:spcAft>
                <a:spcPts val="0"/>
              </a:spcAft>
              <a:buSzPts val="1400"/>
              <a:buChar char="-"/>
            </a:pPr>
            <a:r>
              <a:rPr lang="en" dirty="0"/>
              <a:t>Removes stop words, stemming, and vectorization.</a:t>
            </a:r>
            <a:endParaRPr dirty="0"/>
          </a:p>
          <a:p>
            <a:pPr marL="45720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Encoding</a:t>
            </a:r>
            <a:endParaRPr dirty="0"/>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One-Hot Encoding</a:t>
            </a:r>
            <a:endParaRPr dirty="0"/>
          </a:p>
          <a:p>
            <a:pPr marL="914400" lvl="1" indent="-317500" algn="l" rtl="0">
              <a:spcBef>
                <a:spcPts val="0"/>
              </a:spcBef>
              <a:spcAft>
                <a:spcPts val="0"/>
              </a:spcAft>
              <a:buSzPts val="1400"/>
              <a:buChar char="-"/>
            </a:pPr>
            <a:r>
              <a:rPr lang="en" dirty="0"/>
              <a:t>Converts each category into a new binary column, with a value of 1 indicating the presence of the category and 0 indicating absence.</a:t>
            </a:r>
            <a:endParaRPr dirty="0"/>
          </a:p>
          <a:p>
            <a:pPr marL="457200" lvl="0" indent="-342900" algn="l" rtl="0">
              <a:spcBef>
                <a:spcPts val="0"/>
              </a:spcBef>
              <a:spcAft>
                <a:spcPts val="0"/>
              </a:spcAft>
              <a:buSzPts val="1800"/>
              <a:buChar char="-"/>
            </a:pPr>
            <a:r>
              <a:rPr lang="en" dirty="0"/>
              <a:t>Label Encoding</a:t>
            </a:r>
            <a:endParaRPr dirty="0"/>
          </a:p>
          <a:p>
            <a:pPr marL="914400" lvl="1" indent="-317500" algn="l" rtl="0">
              <a:spcBef>
                <a:spcPts val="0"/>
              </a:spcBef>
              <a:spcAft>
                <a:spcPts val="0"/>
              </a:spcAft>
              <a:buSzPts val="1400"/>
              <a:buChar char="-"/>
            </a:pPr>
            <a:r>
              <a:rPr lang="en" dirty="0"/>
              <a:t>Assigns a unique integer (label) to each category. Suitable for nominal data where categories have no inherent order (e.g., "red", "green", "blue").</a:t>
            </a:r>
            <a:endParaRPr dirty="0"/>
          </a:p>
          <a:p>
            <a:pPr marL="457200" lvl="0" indent="-342900" algn="l" rtl="0">
              <a:spcBef>
                <a:spcPts val="0"/>
              </a:spcBef>
              <a:spcAft>
                <a:spcPts val="0"/>
              </a:spcAft>
              <a:buSzPts val="1800"/>
              <a:buChar char="-"/>
            </a:pPr>
            <a:r>
              <a:rPr lang="en" dirty="0"/>
              <a:t>Ordinal Encoding</a:t>
            </a:r>
            <a:endParaRPr dirty="0"/>
          </a:p>
          <a:p>
            <a:pPr marL="914400" lvl="1" indent="-317500" algn="l" rtl="0">
              <a:spcBef>
                <a:spcPts val="0"/>
              </a:spcBef>
              <a:spcAft>
                <a:spcPts val="0"/>
              </a:spcAft>
              <a:buSzPts val="1400"/>
              <a:buChar char="-"/>
            </a:pPr>
            <a:r>
              <a:rPr lang="en" dirty="0"/>
              <a:t>Similar to Label Encoding but the categories are explicitly ordered based on their importance or ranking (e.g., “Low”, “Medium”, “High”).</a:t>
            </a:r>
            <a:endParaRPr dirty="0"/>
          </a:p>
          <a:p>
            <a:pPr marL="45720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836</Words>
  <Application>Microsoft Office PowerPoint</Application>
  <PresentationFormat>On-screen Show (16:9)</PresentationFormat>
  <Paragraphs>128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Playfair Display</vt:lpstr>
      <vt:lpstr>Lato</vt:lpstr>
      <vt:lpstr>Coral</vt:lpstr>
      <vt:lpstr>ML Assignment</vt:lpstr>
      <vt:lpstr>Outliers</vt:lpstr>
      <vt:lpstr>Outlier Detection : Visualization Methods</vt:lpstr>
      <vt:lpstr>Outlier Detection : Statistical Methods</vt:lpstr>
      <vt:lpstr>Outlier Treatment Techniques</vt:lpstr>
      <vt:lpstr>Feature Engineering</vt:lpstr>
      <vt:lpstr>Feature Engineering Process</vt:lpstr>
      <vt:lpstr>Feature Engineering Techniques</vt:lpstr>
      <vt:lpstr>Encoding</vt:lpstr>
      <vt:lpstr>Features and applied Encoding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Sayali Wadke</cp:lastModifiedBy>
  <cp:revision>2</cp:revision>
  <dcterms:modified xsi:type="dcterms:W3CDTF">2024-09-23T21:12:09Z</dcterms:modified>
</cp:coreProperties>
</file>