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6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rimson Text" panose="020B0604020202020204" charset="0"/>
      <p:regular r:id="rId18"/>
      <p:bold r:id="rId19"/>
      <p:italic r:id="rId20"/>
      <p:boldItalic r:id="rId21"/>
    </p:embeddedFont>
    <p:embeddedFont>
      <p:font typeface="Blackadder ITC" panose="04020505051007020D02" pitchFamily="82" charset="0"/>
      <p:regular r:id="rId22"/>
    </p:embeddedFont>
    <p:embeddedFont>
      <p:font typeface="Vidaloka" panose="020B0604020202020204" charset="0"/>
      <p:regular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2CB52-6FC4-4C0A-B5C6-2DD447F4C950}">
  <a:tblStyle styleId="{16C2CB52-6FC4-4C0A-B5C6-2DD447F4C9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1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878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6c89fe974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6c89fe974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c89fe974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6c89fe974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6c89fe974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6c89fe974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c89fe97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6c89fe97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c89fe974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6c89fe974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c89fe974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6c89fe974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6c89fe974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6c89fe974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342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25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315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0219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081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58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432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279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1811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3167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5770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8943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860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21634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6269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9042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3532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40095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2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373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249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507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959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3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301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520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5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80" r:id="rId13"/>
    <p:sldLayoutId id="2147484081" r:id="rId14"/>
    <p:sldLayoutId id="2147484082" r:id="rId15"/>
    <p:sldLayoutId id="2147484083" r:id="rId16"/>
    <p:sldLayoutId id="2147484084" r:id="rId17"/>
    <p:sldLayoutId id="2147484085" r:id="rId18"/>
    <p:sldLayoutId id="2147484086" r:id="rId19"/>
    <p:sldLayoutId id="2147484087" r:id="rId20"/>
    <p:sldLayoutId id="2147484088" r:id="rId21"/>
    <p:sldLayoutId id="2147484089" r:id="rId22"/>
    <p:sldLayoutId id="2147484090" r:id="rId23"/>
    <p:sldLayoutId id="2147484091" r:id="rId24"/>
    <p:sldLayoutId id="2147484092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899592" y="411510"/>
            <a:ext cx="7560840" cy="15841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u="sng" dirty="0" smtClean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8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Visualizing </a:t>
            </a:r>
            <a:r>
              <a:rPr lang="e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Housing Market Trends:</a:t>
            </a:r>
            <a:endParaRPr sz="2400" b="1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An Analysis of Sale Prices and Features using Tableau</a:t>
            </a:r>
            <a:endParaRPr sz="2400" b="1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619672" y="2571750"/>
            <a:ext cx="4608512" cy="2452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Team ID : PNT2025TMID14540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Team Size : </a:t>
            </a:r>
            <a:r>
              <a:rPr lang="en-IN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4</a:t>
            </a:r>
            <a:endParaRPr lang="en-IN" sz="1400" b="1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Team Leader :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Sayali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Sanjay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Manshare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Team Member: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Sanika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Sudhakar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palkar</a:t>
            </a:r>
            <a:endParaRPr lang="en-IN" sz="1400" b="1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Team Member: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Aboli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Tulshidas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Raje</a:t>
            </a:r>
            <a:endParaRPr lang="en-IN" sz="1400" b="1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Team Member: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Tanvi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Dhiraj</a:t>
            </a: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IN" sz="14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Chavan</a:t>
            </a:r>
            <a:endParaRPr sz="1400" b="1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9"/>
          <p:cNvSpPr txBox="1">
            <a:spLocks noGrp="1"/>
          </p:cNvSpPr>
          <p:nvPr>
            <p:ph type="subTitle" idx="1"/>
          </p:nvPr>
        </p:nvSpPr>
        <p:spPr>
          <a:xfrm>
            <a:off x="946500" y="454626"/>
            <a:ext cx="2085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2600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00" y="955925"/>
            <a:ext cx="7353802" cy="36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>
            <a:spLocks noGrp="1"/>
          </p:cNvSpPr>
          <p:nvPr>
            <p:ph type="subTitle" idx="1"/>
          </p:nvPr>
        </p:nvSpPr>
        <p:spPr>
          <a:xfrm>
            <a:off x="755576" y="1131590"/>
            <a:ext cx="75381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creating the dashboard, it is published on </a:t>
            </a: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Tableau Public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wider access.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step explains how users can view, share, or embed the dashboard online.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 to Tableau Public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shareable link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charts as images or PDFs (if needed)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0"/>
          <p:cNvSpPr txBox="1">
            <a:spLocks noGrp="1"/>
          </p:cNvSpPr>
          <p:nvPr>
            <p:ph type="title"/>
          </p:nvPr>
        </p:nvSpPr>
        <p:spPr>
          <a:xfrm>
            <a:off x="539552" y="411510"/>
            <a:ext cx="23042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Publishing</a:t>
            </a:r>
            <a:endParaRPr sz="2600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1"/>
          <p:cNvSpPr txBox="1">
            <a:spLocks noGrp="1"/>
          </p:cNvSpPr>
          <p:nvPr>
            <p:ph type="subTitle" idx="4294967295"/>
          </p:nvPr>
        </p:nvSpPr>
        <p:spPr>
          <a:xfrm>
            <a:off x="755576" y="987574"/>
            <a:ext cx="7921625" cy="313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r>
              <a:rPr lang="en" sz="2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Advantages</a:t>
            </a:r>
            <a:endParaRPr sz="2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Dashboards: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Users can filter by house age, renovation, and price for                personalized insights.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Analysis: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Visuals make complex housing data easy to understand.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Decisions: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Helps real estate teams make pricing and marketing decisions.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Web-Friendly: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Dashboards can be published or embedded online.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Scalable Design: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extended with new data or integrated with future tools.</a:t>
            </a:r>
            <a:b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>
            <a:spLocks noGrp="1"/>
          </p:cNvSpPr>
          <p:nvPr>
            <p:ph type="subTitle" idx="4294967295"/>
          </p:nvPr>
        </p:nvSpPr>
        <p:spPr>
          <a:xfrm>
            <a:off x="899592" y="987574"/>
            <a:ext cx="7089775" cy="286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sz="26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Data Risk: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Insights depend on updated CSV uploads.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Prediction Support: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Tableau is not ideal for advanced ML or forecasting.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Learning Curve: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Non-technical users may need guidance.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Issues: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Very large datasets may slow performance.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"/>
          <p:cNvSpPr txBox="1">
            <a:spLocks noGrp="1"/>
          </p:cNvSpPr>
          <p:nvPr>
            <p:ph type="subTitle" idx="1"/>
          </p:nvPr>
        </p:nvSpPr>
        <p:spPr>
          <a:xfrm>
            <a:off x="1027025" y="5597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3"/>
          <p:cNvSpPr txBox="1"/>
          <p:nvPr/>
        </p:nvSpPr>
        <p:spPr>
          <a:xfrm>
            <a:off x="728075" y="1357525"/>
            <a:ext cx="76353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project provides a comprehensive view of housing market trends through interactive Tableau dashboards.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simplifies raw housing data into insightful visuals for real estate decision-making.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Stakeholders can explore trends by </a:t>
            </a:r>
            <a:r>
              <a:rPr lang="en" sz="1500" b="1">
                <a:solidFill>
                  <a:schemeClr val="dk1"/>
                </a:solidFill>
              </a:rPr>
              <a:t>sale price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 b="1">
                <a:solidFill>
                  <a:schemeClr val="dk1"/>
                </a:solidFill>
              </a:rPr>
              <a:t>renovation year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 b="1">
                <a:solidFill>
                  <a:schemeClr val="dk1"/>
                </a:solidFill>
              </a:rPr>
              <a:t>house age</a:t>
            </a:r>
            <a:r>
              <a:rPr lang="en" sz="1500">
                <a:solidFill>
                  <a:schemeClr val="dk1"/>
                </a:solidFill>
              </a:rPr>
              <a:t>, and more.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project enhances </a:t>
            </a:r>
            <a:r>
              <a:rPr lang="en" sz="1500" b="1">
                <a:solidFill>
                  <a:schemeClr val="dk1"/>
                </a:solidFill>
              </a:rPr>
              <a:t>data-driven strategies</a:t>
            </a:r>
            <a:r>
              <a:rPr lang="en" sz="1500">
                <a:solidFill>
                  <a:schemeClr val="dk1"/>
                </a:solidFill>
              </a:rPr>
              <a:t> for marketing, pricing, and customer targeting.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With web integration and future expansion possibilities, this solution is both </a:t>
            </a:r>
            <a:r>
              <a:rPr lang="en" sz="1500" b="1">
                <a:solidFill>
                  <a:schemeClr val="dk1"/>
                </a:solidFill>
              </a:rPr>
              <a:t>scalable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 b="1">
                <a:solidFill>
                  <a:schemeClr val="dk1"/>
                </a:solidFill>
              </a:rPr>
              <a:t>impactful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560" y="3435846"/>
            <a:ext cx="1268596" cy="82368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9622"/>
            <a:ext cx="7632848" cy="2304256"/>
          </a:xfrm>
        </p:spPr>
        <p:txBody>
          <a:bodyPr/>
          <a:lstStyle/>
          <a:p>
            <a:r>
              <a:rPr lang="en-US" sz="80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Blackadder ITC" panose="04020505051007020D02" pitchFamily="82" charset="0"/>
              </a:rPr>
              <a:t>Thank u..</a:t>
            </a:r>
            <a:endParaRPr lang="en-IN" sz="8000" b="1" dirty="0">
              <a:solidFill>
                <a:schemeClr val="bg1">
                  <a:lumMod val="95000"/>
                  <a:lumOff val="5000"/>
                </a:schemeClr>
              </a:solidFill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154300" cy="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2600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13225" y="1108525"/>
            <a:ext cx="80730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sym typeface="Arial"/>
              </a:rPr>
              <a:t>To analyze housing data and visualize trends such as house prices, age, and renovation impact using Tableau, enabling data-driven decision-making for stakeholders like real estate analysts and executives</a:t>
            </a: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sym typeface="Arial"/>
              </a:rPr>
              <a:t>Dataset Used</a:t>
            </a:r>
            <a:endParaRPr sz="1800" dirty="0">
              <a:solidFill>
                <a:schemeClr val="bg1">
                  <a:lumMod val="95000"/>
                  <a:lumOff val="5000"/>
                </a:schemeClr>
              </a:solidFill>
              <a:sym typeface="Arial"/>
            </a:endParaRPr>
          </a:p>
          <a:p>
            <a:pPr lvl="0" indent="-323850">
              <a:lnSpc>
                <a:spcPct val="115000"/>
              </a:lnSpc>
              <a:spcBef>
                <a:spcPts val="1200"/>
              </a:spcBef>
              <a:buSzPts val="1500"/>
              <a:buFont typeface="Arial"/>
              <a:buChar char="●"/>
            </a:pPr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sym typeface="Arial"/>
              </a:rPr>
              <a:t>Source: 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sym typeface="Arial"/>
              </a:rPr>
              <a:t>Transformed_Housing_Data2.csv</a:t>
            </a:r>
            <a:endParaRPr sz="1800" dirty="0">
              <a:solidFill>
                <a:schemeClr val="bg1">
                  <a:lumMod val="95000"/>
                  <a:lumOff val="5000"/>
                </a:schemeClr>
              </a:solidFill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sym typeface="Arial"/>
              </a:rPr>
              <a:t>Size: ~21,000 records</a:t>
            </a:r>
            <a:endParaRPr sz="1800" dirty="0">
              <a:solidFill>
                <a:schemeClr val="bg1">
                  <a:lumMod val="95000"/>
                  <a:lumOff val="5000"/>
                </a:schemeClr>
              </a:solidFill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sym typeface="Arial"/>
              </a:rPr>
              <a:t>Attributes</a:t>
            </a:r>
            <a:r>
              <a:rPr lang="en" sz="1800" dirty="0">
                <a:solidFill>
                  <a:schemeClr val="bg1">
                    <a:lumMod val="95000"/>
                    <a:lumOff val="5000"/>
                  </a:schemeClr>
                </a:solidFill>
                <a:sym typeface="Arial"/>
              </a:rPr>
              <a:t>: Includes price, bedrooms, bathrooms, floors, condition, renovation year, square footage, and more.</a:t>
            </a:r>
            <a:endParaRPr sz="1800" dirty="0">
              <a:solidFill>
                <a:schemeClr val="bg1">
                  <a:lumMod val="95000"/>
                  <a:lumOff val="5000"/>
                </a:schemeClr>
              </a:solidFill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bg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/>
        </p:nvSpPr>
        <p:spPr>
          <a:xfrm>
            <a:off x="448600" y="415725"/>
            <a:ext cx="386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Flow Diagrams</a:t>
            </a:r>
            <a:endParaRPr sz="2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01" name="Google Shape;501;p62" title="DFD_Level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75" y="1538300"/>
            <a:ext cx="7598074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2"/>
          <p:cNvSpPr txBox="1"/>
          <p:nvPr/>
        </p:nvSpPr>
        <p:spPr>
          <a:xfrm>
            <a:off x="613000" y="1009125"/>
            <a:ext cx="204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DFD Level 0:</a:t>
            </a:r>
            <a:endParaRPr sz="1600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3" name="Google Shape;503;p62"/>
          <p:cNvSpPr txBox="1"/>
          <p:nvPr/>
        </p:nvSpPr>
        <p:spPr>
          <a:xfrm>
            <a:off x="448600" y="3897325"/>
            <a:ext cx="838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DFD Level 0 shows a high-level overview of the system where the User uploads housing data, the system processes it, and the End User views the visualized dashboard output.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"/>
          <p:cNvSpPr txBox="1"/>
          <p:nvPr/>
        </p:nvSpPr>
        <p:spPr>
          <a:xfrm>
            <a:off x="234850" y="481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DFD Level 1: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09" name="Google Shape;509;p63" title="DFD_Level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600" y="806900"/>
            <a:ext cx="7022399" cy="33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 txBox="1"/>
          <p:nvPr/>
        </p:nvSpPr>
        <p:spPr>
          <a:xfrm>
            <a:off x="971600" y="4138275"/>
            <a:ext cx="7560840" cy="98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DFD Level 1 details the step-by-step flow from data upload to cleaning, visualization, dashboard creation, testing, and publishing for end-user access.</a:t>
            </a:r>
            <a:endParaRPr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4"/>
          <p:cNvSpPr txBox="1"/>
          <p:nvPr/>
        </p:nvSpPr>
        <p:spPr>
          <a:xfrm>
            <a:off x="375775" y="797075"/>
            <a:ext cx="3654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 Preparation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16" name="Google Shape;516;p64"/>
          <p:cNvSpPr txBox="1"/>
          <p:nvPr/>
        </p:nvSpPr>
        <p:spPr>
          <a:xfrm>
            <a:off x="0" y="797075"/>
            <a:ext cx="516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517" name="Google Shape;517;p64"/>
          <p:cNvSpPr txBox="1"/>
          <p:nvPr/>
        </p:nvSpPr>
        <p:spPr>
          <a:xfrm>
            <a:off x="894825" y="1566525"/>
            <a:ext cx="70341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Cleaned the dataset by removing </a:t>
            </a:r>
            <a:r>
              <a:rPr lang="en" sz="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null values</a:t>
            </a: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and </a:t>
            </a:r>
            <a:r>
              <a:rPr lang="en" sz="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duplicates</a:t>
            </a:r>
            <a:endParaRPr sz="15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Standardized column formats (e.g., </a:t>
            </a:r>
            <a:r>
              <a:rPr lang="en" sz="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dates</a:t>
            </a: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" sz="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numerical fields</a:t>
            </a: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endParaRPr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Created </a:t>
            </a:r>
            <a:r>
              <a:rPr lang="en" sz="1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calculated fields</a:t>
            </a: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like:</a:t>
            </a:r>
            <a:b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▸ </a:t>
            </a:r>
            <a:r>
              <a:rPr lang="en" sz="1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House Age = 2025 - yr_built</a:t>
            </a:r>
            <a:br>
              <a:rPr lang="en" sz="1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▸ </a:t>
            </a:r>
            <a:r>
              <a:rPr lang="en" sz="15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Years Since Renovation = 2025 - yr_renovated</a:t>
            </a:r>
            <a:endParaRPr sz="1500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Renamed confusing or inconsistent column names for clarity</a:t>
            </a:r>
            <a:endParaRPr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Filtered irrelevant records (e.g., zero bedroom/floor houses)</a:t>
            </a:r>
            <a:endParaRPr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Ensured data is structured and ready for meaningful visualization in Tableau</a:t>
            </a:r>
            <a:endParaRPr sz="15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5"/>
          <p:cNvSpPr txBox="1">
            <a:spLocks noGrp="1"/>
          </p:cNvSpPr>
          <p:nvPr>
            <p:ph type="subTitle" idx="1"/>
          </p:nvPr>
        </p:nvSpPr>
        <p:spPr>
          <a:xfrm>
            <a:off x="49325" y="347800"/>
            <a:ext cx="2982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5"/>
          <p:cNvSpPr txBox="1"/>
          <p:nvPr/>
        </p:nvSpPr>
        <p:spPr>
          <a:xfrm>
            <a:off x="528425" y="845500"/>
            <a:ext cx="3000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House Age vs Features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25" name="Google Shape;52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75" y="1861300"/>
            <a:ext cx="8292899" cy="267702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5"/>
          <p:cNvSpPr txBox="1"/>
          <p:nvPr/>
        </p:nvSpPr>
        <p:spPr>
          <a:xfrm>
            <a:off x="610650" y="1151750"/>
            <a:ext cx="829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Displays how house age correlates with the number of bathrooms, bedrooms, and floors—highlighting which features influence housing age the most.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6"/>
          <p:cNvSpPr txBox="1"/>
          <p:nvPr/>
        </p:nvSpPr>
        <p:spPr>
          <a:xfrm>
            <a:off x="407194" y="339502"/>
            <a:ext cx="3546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Sales by Years Since Renovation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33" name="Google Shape;53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00" y="1700775"/>
            <a:ext cx="8055750" cy="29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6"/>
          <p:cNvSpPr txBox="1"/>
          <p:nvPr/>
        </p:nvSpPr>
        <p:spPr>
          <a:xfrm>
            <a:off x="413350" y="928650"/>
            <a:ext cx="81732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Bar chart shows how recent renovations impact house sale prices—newly renovated homes have higher sales counts in specific price bins.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7"/>
          <p:cNvSpPr txBox="1"/>
          <p:nvPr/>
        </p:nvSpPr>
        <p:spPr>
          <a:xfrm>
            <a:off x="540200" y="267494"/>
            <a:ext cx="4394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Distribution of House Age by Renovation Status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41" name="Google Shape;541;p67"/>
          <p:cNvSpPr txBox="1"/>
          <p:nvPr/>
        </p:nvSpPr>
        <p:spPr>
          <a:xfrm>
            <a:off x="540200" y="810275"/>
            <a:ext cx="8527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Pie chart illustrates the spread of house age grouped by whether they’ve been renovated, helping identify market trends across age categories.</a:t>
            </a:r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42" name="Google Shape;54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0" y="1826075"/>
            <a:ext cx="7917226" cy="29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2283718"/>
            <a:ext cx="7116349" cy="25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8"/>
          <p:cNvSpPr txBox="1"/>
          <p:nvPr/>
        </p:nvSpPr>
        <p:spPr>
          <a:xfrm>
            <a:off x="611560" y="267494"/>
            <a:ext cx="3312368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Overall Dataset Summary</a:t>
            </a:r>
            <a:br>
              <a:rPr lang="en" sz="1400" b="1" dirty="0">
                <a:solidFill>
                  <a:schemeClr val="dk1"/>
                </a:solidFill>
              </a:rPr>
            </a:br>
            <a:r>
              <a:rPr lang="en" sz="1400" dirty="0">
                <a:solidFill>
                  <a:schemeClr val="dk1"/>
                </a:solidFill>
              </a:rPr>
              <a:t> Summary metrics include: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Total data points analyzed: </a:t>
            </a:r>
            <a:r>
              <a:rPr lang="en" sz="1400" b="1" dirty="0">
                <a:solidFill>
                  <a:schemeClr val="dk1"/>
                </a:solidFill>
              </a:rPr>
              <a:t>21,609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Basement Area (sqft): </a:t>
            </a:r>
            <a:r>
              <a:rPr lang="en" sz="1400" b="1" dirty="0">
                <a:solidFill>
                  <a:schemeClr val="dk1"/>
                </a:solidFill>
              </a:rPr>
              <a:t>38,64,798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Average Sale Price: </a:t>
            </a:r>
            <a:r>
              <a:rPr lang="en" sz="1400" b="1" dirty="0">
                <a:solidFill>
                  <a:schemeClr val="dk1"/>
                </a:solidFill>
              </a:rPr>
              <a:t>₹511,619</a:t>
            </a:r>
            <a:endParaRPr sz="1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619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Crimson Text</vt:lpstr>
      <vt:lpstr>Blackadder ITC</vt:lpstr>
      <vt:lpstr>Arial</vt:lpstr>
      <vt:lpstr>Vidaloka</vt:lpstr>
      <vt:lpstr>Tw Cen MT</vt:lpstr>
      <vt:lpstr>Lato</vt:lpstr>
      <vt:lpstr>Trebuchet MS</vt:lpstr>
      <vt:lpstr>Circuit</vt:lpstr>
      <vt:lpstr>          Visualizing Housing Market Trends:  An Analysis of Sale Prices and Features using Tableau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            Visualizing Housing Market Trends:  An Analysis of Sale Prices and Features using Tableau</dc:title>
  <dc:creator>Hema0</dc:creator>
  <cp:lastModifiedBy>AVI</cp:lastModifiedBy>
  <cp:revision>8</cp:revision>
  <dcterms:modified xsi:type="dcterms:W3CDTF">2025-08-08T09:55:14Z</dcterms:modified>
</cp:coreProperties>
</file>